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13"/>
  </p:notesMasterIdLst>
  <p:sldIdLst>
    <p:sldId id="664" r:id="rId2"/>
    <p:sldId id="665" r:id="rId3"/>
    <p:sldId id="666" r:id="rId4"/>
    <p:sldId id="667" r:id="rId5"/>
    <p:sldId id="768" r:id="rId6"/>
    <p:sldId id="686" r:id="rId7"/>
    <p:sldId id="688" r:id="rId8"/>
    <p:sldId id="669" r:id="rId9"/>
    <p:sldId id="671" r:id="rId10"/>
    <p:sldId id="672" r:id="rId11"/>
    <p:sldId id="673" r:id="rId12"/>
    <p:sldId id="691" r:id="rId13"/>
    <p:sldId id="831" r:id="rId14"/>
    <p:sldId id="674" r:id="rId15"/>
    <p:sldId id="683" r:id="rId16"/>
    <p:sldId id="681" r:id="rId17"/>
    <p:sldId id="366" r:id="rId18"/>
    <p:sldId id="367" r:id="rId19"/>
    <p:sldId id="271" r:id="rId20"/>
    <p:sldId id="411" r:id="rId21"/>
    <p:sldId id="413" r:id="rId22"/>
    <p:sldId id="611" r:id="rId23"/>
    <p:sldId id="952" r:id="rId24"/>
    <p:sldId id="610" r:id="rId25"/>
    <p:sldId id="953" r:id="rId26"/>
    <p:sldId id="693" r:id="rId27"/>
    <p:sldId id="409" r:id="rId28"/>
    <p:sldId id="692" r:id="rId29"/>
    <p:sldId id="695" r:id="rId30"/>
    <p:sldId id="697" r:id="rId31"/>
    <p:sldId id="704" r:id="rId32"/>
    <p:sldId id="835" r:id="rId33"/>
    <p:sldId id="705" r:id="rId34"/>
    <p:sldId id="836" r:id="rId35"/>
    <p:sldId id="706" r:id="rId36"/>
    <p:sldId id="694" r:id="rId37"/>
    <p:sldId id="701" r:id="rId38"/>
    <p:sldId id="775" r:id="rId39"/>
    <p:sldId id="780" r:id="rId40"/>
    <p:sldId id="779" r:id="rId41"/>
    <p:sldId id="893" r:id="rId42"/>
    <p:sldId id="891" r:id="rId43"/>
    <p:sldId id="894" r:id="rId44"/>
    <p:sldId id="898" r:id="rId45"/>
    <p:sldId id="901" r:id="rId46"/>
    <p:sldId id="896" r:id="rId47"/>
    <p:sldId id="887" r:id="rId48"/>
    <p:sldId id="903" r:id="rId49"/>
    <p:sldId id="902" r:id="rId50"/>
    <p:sldId id="905" r:id="rId51"/>
    <p:sldId id="886" r:id="rId52"/>
    <p:sldId id="890" r:id="rId53"/>
    <p:sldId id="900" r:id="rId54"/>
    <p:sldId id="845" r:id="rId55"/>
    <p:sldId id="833" r:id="rId56"/>
    <p:sldId id="858" r:id="rId57"/>
    <p:sldId id="909" r:id="rId58"/>
    <p:sldId id="955" r:id="rId59"/>
    <p:sldId id="954" r:id="rId60"/>
    <p:sldId id="859" r:id="rId61"/>
    <p:sldId id="958" r:id="rId62"/>
    <p:sldId id="860" r:id="rId63"/>
    <p:sldId id="861" r:id="rId64"/>
    <p:sldId id="862" r:id="rId65"/>
    <p:sldId id="914" r:id="rId66"/>
    <p:sldId id="915" r:id="rId67"/>
    <p:sldId id="916" r:id="rId68"/>
    <p:sldId id="917" r:id="rId69"/>
    <p:sldId id="918" r:id="rId70"/>
    <p:sldId id="911" r:id="rId71"/>
    <p:sldId id="912" r:id="rId72"/>
    <p:sldId id="948" r:id="rId73"/>
    <p:sldId id="926" r:id="rId74"/>
    <p:sldId id="920" r:id="rId75"/>
    <p:sldId id="921" r:id="rId76"/>
    <p:sldId id="922" r:id="rId77"/>
    <p:sldId id="924" r:id="rId78"/>
    <p:sldId id="923" r:id="rId79"/>
    <p:sldId id="793" r:id="rId80"/>
    <p:sldId id="809" r:id="rId81"/>
    <p:sldId id="810" r:id="rId82"/>
    <p:sldId id="906" r:id="rId83"/>
    <p:sldId id="811" r:id="rId84"/>
    <p:sldId id="812" r:id="rId85"/>
    <p:sldId id="907" r:id="rId86"/>
    <p:sldId id="814" r:id="rId87"/>
    <p:sldId id="815" r:id="rId88"/>
    <p:sldId id="816" r:id="rId89"/>
    <p:sldId id="817" r:id="rId90"/>
    <p:sldId id="818" r:id="rId91"/>
    <p:sldId id="868" r:id="rId92"/>
    <p:sldId id="869" r:id="rId93"/>
    <p:sldId id="364" r:id="rId94"/>
    <p:sldId id="415" r:id="rId95"/>
    <p:sldId id="420" r:id="rId96"/>
    <p:sldId id="562" r:id="rId97"/>
    <p:sldId id="563" r:id="rId98"/>
    <p:sldId id="564" r:id="rId99"/>
    <p:sldId id="566" r:id="rId100"/>
    <p:sldId id="570" r:id="rId101"/>
    <p:sldId id="574" r:id="rId102"/>
    <p:sldId id="573" r:id="rId103"/>
    <p:sldId id="513" r:id="rId104"/>
    <p:sldId id="577" r:id="rId105"/>
    <p:sldId id="410" r:id="rId106"/>
    <p:sldId id="515" r:id="rId107"/>
    <p:sldId id="575" r:id="rId108"/>
    <p:sldId id="559" r:id="rId109"/>
    <p:sldId id="576" r:id="rId110"/>
    <p:sldId id="586" r:id="rId111"/>
    <p:sldId id="416" r:id="rId112"/>
    <p:sldId id="581" r:id="rId113"/>
    <p:sldId id="582" r:id="rId114"/>
    <p:sldId id="584" r:id="rId115"/>
    <p:sldId id="583" r:id="rId116"/>
    <p:sldId id="946" r:id="rId117"/>
    <p:sldId id="964" r:id="rId118"/>
    <p:sldId id="965" r:id="rId119"/>
    <p:sldId id="966" r:id="rId120"/>
    <p:sldId id="967" r:id="rId121"/>
    <p:sldId id="968" r:id="rId122"/>
    <p:sldId id="969" r:id="rId123"/>
    <p:sldId id="970" r:id="rId124"/>
    <p:sldId id="971" r:id="rId125"/>
    <p:sldId id="972" r:id="rId126"/>
    <p:sldId id="973" r:id="rId127"/>
    <p:sldId id="927" r:id="rId128"/>
    <p:sldId id="487" r:id="rId129"/>
    <p:sldId id="590" r:id="rId130"/>
    <p:sldId id="591" r:id="rId131"/>
    <p:sldId id="488" r:id="rId132"/>
    <p:sldId id="490" r:id="rId133"/>
    <p:sldId id="540" r:id="rId134"/>
    <p:sldId id="542" r:id="rId135"/>
    <p:sldId id="589" r:id="rId136"/>
    <p:sldId id="533" r:id="rId137"/>
    <p:sldId id="534" r:id="rId138"/>
    <p:sldId id="535" r:id="rId139"/>
    <p:sldId id="536" r:id="rId140"/>
    <p:sldId id="531" r:id="rId141"/>
    <p:sldId id="532" r:id="rId142"/>
    <p:sldId id="592" r:id="rId143"/>
    <p:sldId id="537" r:id="rId144"/>
    <p:sldId id="538" r:id="rId145"/>
    <p:sldId id="495" r:id="rId146"/>
    <p:sldId id="496" r:id="rId147"/>
    <p:sldId id="497" r:id="rId148"/>
    <p:sldId id="543" r:id="rId149"/>
    <p:sldId id="944" r:id="rId150"/>
    <p:sldId id="945" r:id="rId151"/>
    <p:sldId id="464" r:id="rId152"/>
    <p:sldId id="433" r:id="rId153"/>
    <p:sldId id="434" r:id="rId154"/>
    <p:sldId id="435" r:id="rId155"/>
    <p:sldId id="436" r:id="rId156"/>
    <p:sldId id="437" r:id="rId157"/>
    <p:sldId id="438" r:id="rId158"/>
    <p:sldId id="439" r:id="rId159"/>
    <p:sldId id="440" r:id="rId160"/>
    <p:sldId id="870" r:id="rId161"/>
    <p:sldId id="884" r:id="rId162"/>
    <p:sldId id="939" r:id="rId163"/>
    <p:sldId id="996" r:id="rId164"/>
    <p:sldId id="997" r:id="rId165"/>
    <p:sldId id="1001" r:id="rId166"/>
    <p:sldId id="1003" r:id="rId167"/>
    <p:sldId id="1002" r:id="rId168"/>
    <p:sldId id="1004" r:id="rId169"/>
    <p:sldId id="999" r:id="rId170"/>
    <p:sldId id="1000" r:id="rId171"/>
    <p:sldId id="1005" r:id="rId172"/>
    <p:sldId id="1007" r:id="rId173"/>
    <p:sldId id="1006" r:id="rId174"/>
    <p:sldId id="1008" r:id="rId175"/>
    <p:sldId id="1010" r:id="rId176"/>
    <p:sldId id="1012" r:id="rId177"/>
    <p:sldId id="960" r:id="rId178"/>
    <p:sldId id="961" r:id="rId179"/>
    <p:sldId id="645" r:id="rId180"/>
    <p:sldId id="646" r:id="rId181"/>
    <p:sldId id="647" r:id="rId182"/>
    <p:sldId id="648" r:id="rId183"/>
    <p:sldId id="649" r:id="rId184"/>
    <p:sldId id="978" r:id="rId185"/>
    <p:sldId id="976" r:id="rId186"/>
    <p:sldId id="982" r:id="rId187"/>
    <p:sldId id="984" r:id="rId188"/>
    <p:sldId id="985" r:id="rId189"/>
    <p:sldId id="986" r:id="rId190"/>
    <p:sldId id="983" r:id="rId191"/>
    <p:sldId id="977" r:id="rId192"/>
    <p:sldId id="981" r:id="rId193"/>
    <p:sldId id="871" r:id="rId194"/>
    <p:sldId id="988" r:id="rId195"/>
    <p:sldId id="989" r:id="rId196"/>
    <p:sldId id="979" r:id="rId197"/>
    <p:sldId id="990" r:id="rId198"/>
    <p:sldId id="987" r:id="rId199"/>
    <p:sldId id="991" r:id="rId200"/>
    <p:sldId id="993" r:id="rId201"/>
    <p:sldId id="992" r:id="rId202"/>
    <p:sldId id="994" r:id="rId203"/>
    <p:sldId id="873" r:id="rId204"/>
    <p:sldId id="874" r:id="rId205"/>
    <p:sldId id="875" r:id="rId206"/>
    <p:sldId id="876" r:id="rId207"/>
    <p:sldId id="877" r:id="rId208"/>
    <p:sldId id="880" r:id="rId209"/>
    <p:sldId id="881" r:id="rId210"/>
    <p:sldId id="882" r:id="rId211"/>
    <p:sldId id="883" r:id="rId2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95"/>
    <p:restoredTop sz="82855"/>
  </p:normalViewPr>
  <p:slideViewPr>
    <p:cSldViewPr snapToGrid="0" snapToObjects="1">
      <p:cViewPr>
        <p:scale>
          <a:sx n="76" d="100"/>
          <a:sy n="76" d="100"/>
        </p:scale>
        <p:origin x="1512"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notesMaster" Target="notesMasters/notesMaster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14" Type="http://schemas.openxmlformats.org/officeDocument/2006/relationships/presProps" Target="presProps.xml"/><Relationship Id="rId215" Type="http://schemas.openxmlformats.org/officeDocument/2006/relationships/viewProps" Target="viewProps.xml"/><Relationship Id="rId216" Type="http://schemas.openxmlformats.org/officeDocument/2006/relationships/theme" Target="theme/theme1.xml"/><Relationship Id="rId21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B91C5B-0E15-DE4F-B390-9BEAB904BF8B}" type="datetimeFigureOut">
              <a:rPr lang="en-US" smtClean="0"/>
              <a:t>5/28/20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94CB82-C4ED-D74E-ABF8-9592D2578DDE}" type="slidenum">
              <a:rPr lang="en-US" smtClean="0"/>
              <a:t>‹#›</a:t>
            </a:fld>
            <a:endParaRPr lang="en-US"/>
          </a:p>
        </p:txBody>
      </p:sp>
    </p:spTree>
    <p:extLst>
      <p:ext uri="{BB962C8B-B14F-4D97-AF65-F5344CB8AC3E}">
        <p14:creationId xmlns:p14="http://schemas.microsoft.com/office/powerpoint/2010/main" val="675944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 name="Google Shape;113;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14" name="Google Shape;114;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21427943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72b3f69c4d_1_12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g72b3f69c4d_1_12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81807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S1 y S2</a:t>
            </a:r>
            <a:r>
              <a:rPr lang="en-US" baseline="0" dirty="0" smtClean="0"/>
              <a:t> son </a:t>
            </a:r>
            <a:r>
              <a:rPr lang="en-US" baseline="0" dirty="0" err="1" smtClean="0"/>
              <a:t>objetos</a:t>
            </a:r>
            <a:r>
              <a:rPr lang="en-US" baseline="0" dirty="0" smtClean="0"/>
              <a:t> de las </a:t>
            </a:r>
            <a:r>
              <a:rPr lang="en-US" baseline="0" dirty="0" err="1" smtClean="0"/>
              <a:t>clase</a:t>
            </a:r>
            <a:r>
              <a:rPr lang="en-US" baseline="0" dirty="0" smtClean="0"/>
              <a:t> String</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12</a:t>
            </a:fld>
            <a:endParaRPr lang="en-US"/>
          </a:p>
        </p:txBody>
      </p:sp>
    </p:spTree>
    <p:extLst>
      <p:ext uri="{BB962C8B-B14F-4D97-AF65-F5344CB8AC3E}">
        <p14:creationId xmlns:p14="http://schemas.microsoft.com/office/powerpoint/2010/main" val="19278482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2b3f69c4d_1_12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9" name="Google Shape;259;g72b3f69c4d_1_12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05927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72b3f69c4d_1_1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9" name="Google Shape;349;g72b3f69c4d_1_1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74820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74dea93f30_0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74dea93f30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2" name="Google Shape;322;g74dea93f30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380198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26</a:t>
            </a:fld>
            <a:endParaRPr lang="en-US"/>
          </a:p>
        </p:txBody>
      </p:sp>
    </p:spTree>
    <p:extLst>
      <p:ext uri="{BB962C8B-B14F-4D97-AF65-F5344CB8AC3E}">
        <p14:creationId xmlns:p14="http://schemas.microsoft.com/office/powerpoint/2010/main" val="18889703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28</a:t>
            </a:fld>
            <a:endParaRPr lang="en-US"/>
          </a:p>
        </p:txBody>
      </p:sp>
    </p:spTree>
    <p:extLst>
      <p:ext uri="{BB962C8B-B14F-4D97-AF65-F5344CB8AC3E}">
        <p14:creationId xmlns:p14="http://schemas.microsoft.com/office/powerpoint/2010/main" val="1399276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Hasta </a:t>
            </a:r>
            <a:r>
              <a:rPr lang="en-US" dirty="0" err="1" smtClean="0"/>
              <a:t>aqui</a:t>
            </a:r>
            <a:r>
              <a:rPr lang="en-US" baseline="0" dirty="0" smtClean="0"/>
              <a:t> </a:t>
            </a:r>
            <a:r>
              <a:rPr lang="en-US" baseline="0" dirty="0" err="1" smtClean="0"/>
              <a:t>primera</a:t>
            </a:r>
            <a:r>
              <a:rPr lang="en-US" baseline="0" dirty="0" smtClean="0"/>
              <a:t> parte</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54</a:t>
            </a:fld>
            <a:endParaRPr lang="en-US"/>
          </a:p>
        </p:txBody>
      </p:sp>
    </p:spTree>
    <p:extLst>
      <p:ext uri="{BB962C8B-B14F-4D97-AF65-F5344CB8AC3E}">
        <p14:creationId xmlns:p14="http://schemas.microsoft.com/office/powerpoint/2010/main" val="1622798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Paquete</a:t>
            </a:r>
            <a:r>
              <a:rPr lang="en-US" dirty="0" smtClean="0"/>
              <a:t> </a:t>
            </a:r>
            <a:r>
              <a:rPr lang="en-US" dirty="0" err="1" smtClean="0"/>
              <a:t>variablesInstancia</a:t>
            </a:r>
            <a:r>
              <a:rPr lang="en-US" baseline="0" dirty="0" smtClean="0"/>
              <a:t> vs Locales</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66</a:t>
            </a:fld>
            <a:endParaRPr lang="en-US"/>
          </a:p>
        </p:txBody>
      </p:sp>
    </p:spTree>
    <p:extLst>
      <p:ext uri="{BB962C8B-B14F-4D97-AF65-F5344CB8AC3E}">
        <p14:creationId xmlns:p14="http://schemas.microsoft.com/office/powerpoint/2010/main" val="97561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Paquete</a:t>
            </a:r>
            <a:r>
              <a:rPr lang="en-US" dirty="0" smtClean="0"/>
              <a:t> </a:t>
            </a:r>
            <a:r>
              <a:rPr lang="en-US" dirty="0" err="1" smtClean="0"/>
              <a:t>variablesInstancia</a:t>
            </a:r>
            <a:r>
              <a:rPr lang="en-US" baseline="0" dirty="0" smtClean="0"/>
              <a:t> vs Locales</a:t>
            </a:r>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68</a:t>
            </a:fld>
            <a:endParaRPr lang="en-US"/>
          </a:p>
        </p:txBody>
      </p:sp>
    </p:spTree>
    <p:extLst>
      <p:ext uri="{BB962C8B-B14F-4D97-AF65-F5344CB8AC3E}">
        <p14:creationId xmlns:p14="http://schemas.microsoft.com/office/powerpoint/2010/main" val="306774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38866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t>
            </a:r>
            <a:r>
              <a:rPr lang="en-US" dirty="0" err="1" smtClean="0"/>
              <a:t>Cuándo</a:t>
            </a:r>
            <a:r>
              <a:rPr lang="en-US" dirty="0" smtClean="0"/>
              <a:t> </a:t>
            </a:r>
            <a:r>
              <a:rPr lang="en-US" dirty="0" err="1" smtClean="0"/>
              <a:t>usamos</a:t>
            </a:r>
            <a:r>
              <a:rPr lang="en-US" dirty="0" smtClean="0"/>
              <a:t> </a:t>
            </a:r>
            <a:r>
              <a:rPr lang="en-US" b="1" dirty="0" smtClean="0"/>
              <a:t>null</a:t>
            </a:r>
            <a:r>
              <a:rPr lang="en-US" dirty="0" smtClean="0"/>
              <a:t>?</a:t>
            </a:r>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71</a:t>
            </a:fld>
            <a:endParaRPr lang="en-US"/>
          </a:p>
        </p:txBody>
      </p:sp>
    </p:spTree>
    <p:extLst>
      <p:ext uri="{BB962C8B-B14F-4D97-AF65-F5344CB8AC3E}">
        <p14:creationId xmlns:p14="http://schemas.microsoft.com/office/powerpoint/2010/main" val="1072474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Error</a:t>
            </a:r>
            <a:r>
              <a:rPr lang="en-US" baseline="0" dirty="0" smtClean="0"/>
              <a:t> </a:t>
            </a:r>
            <a:r>
              <a:rPr lang="en-US" baseline="0" dirty="0" err="1" smtClean="0"/>
              <a:t>por</a:t>
            </a:r>
            <a:r>
              <a:rPr lang="en-US" baseline="0" dirty="0" smtClean="0"/>
              <a:t> </a:t>
            </a:r>
            <a:r>
              <a:rPr lang="en-US" baseline="0" dirty="0" err="1" smtClean="0"/>
              <a:t>problemas</a:t>
            </a:r>
            <a:r>
              <a:rPr lang="en-US" baseline="0" dirty="0" smtClean="0"/>
              <a:t> de conversion de </a:t>
            </a:r>
            <a:r>
              <a:rPr lang="en-US" baseline="0" dirty="0" err="1" smtClean="0"/>
              <a:t>int</a:t>
            </a:r>
            <a:r>
              <a:rPr lang="en-US" baseline="0" dirty="0" smtClean="0"/>
              <a:t> y double -&gt; </a:t>
            </a:r>
            <a:r>
              <a:rPr lang="en-US" baseline="0" dirty="0" err="1" smtClean="0"/>
              <a:t>necesito</a:t>
            </a:r>
            <a:r>
              <a:rPr lang="en-US" baseline="0" dirty="0" smtClean="0"/>
              <a:t> un double</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74</a:t>
            </a:fld>
            <a:endParaRPr lang="en-US"/>
          </a:p>
        </p:txBody>
      </p:sp>
    </p:spTree>
    <p:extLst>
      <p:ext uri="{BB962C8B-B14F-4D97-AF65-F5344CB8AC3E}">
        <p14:creationId xmlns:p14="http://schemas.microsoft.com/office/powerpoint/2010/main" val="15452853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Error  variable radio no ha </a:t>
            </a:r>
            <a:r>
              <a:rPr lang="en-US" dirty="0" err="1" smtClean="0"/>
              <a:t>sido</a:t>
            </a:r>
            <a:r>
              <a:rPr lang="en-US" dirty="0" smtClean="0"/>
              <a:t> </a:t>
            </a:r>
            <a:r>
              <a:rPr lang="en-US" dirty="0" err="1" smtClean="0"/>
              <a:t>inicializada</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75</a:t>
            </a:fld>
            <a:endParaRPr lang="en-US"/>
          </a:p>
        </p:txBody>
      </p:sp>
    </p:spTree>
    <p:extLst>
      <p:ext uri="{BB962C8B-B14F-4D97-AF65-F5344CB8AC3E}">
        <p14:creationId xmlns:p14="http://schemas.microsoft.com/office/powerpoint/2010/main" val="799418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Error</a:t>
            </a:r>
            <a:r>
              <a:rPr lang="en-US" baseline="0" dirty="0" smtClean="0"/>
              <a:t> c no ha </a:t>
            </a:r>
            <a:r>
              <a:rPr lang="en-US" baseline="0" dirty="0" err="1" smtClean="0"/>
              <a:t>sido</a:t>
            </a:r>
            <a:r>
              <a:rPr lang="en-US" baseline="0" dirty="0" smtClean="0"/>
              <a:t> </a:t>
            </a:r>
            <a:r>
              <a:rPr lang="en-US" baseline="0" dirty="0" err="1" smtClean="0"/>
              <a:t>inicializado</a:t>
            </a:r>
            <a:r>
              <a:rPr lang="en-US" baseline="0" dirty="0" smtClean="0"/>
              <a:t> </a:t>
            </a:r>
            <a:r>
              <a:rPr lang="en-US" baseline="0" dirty="0" err="1" smtClean="0"/>
              <a:t>aún</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76</a:t>
            </a:fld>
            <a:endParaRPr lang="en-US"/>
          </a:p>
        </p:txBody>
      </p:sp>
    </p:spTree>
    <p:extLst>
      <p:ext uri="{BB962C8B-B14F-4D97-AF65-F5344CB8AC3E}">
        <p14:creationId xmlns:p14="http://schemas.microsoft.com/office/powerpoint/2010/main" val="1880950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5</a:t>
            </a:r>
          </a:p>
          <a:p>
            <a:r>
              <a:rPr lang="en-US" dirty="0" smtClean="0"/>
              <a:t>5</a:t>
            </a:r>
          </a:p>
          <a:p>
            <a:r>
              <a:rPr lang="en-US" dirty="0" smtClean="0"/>
              <a:t>10</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77</a:t>
            </a:fld>
            <a:endParaRPr lang="en-US"/>
          </a:p>
        </p:txBody>
      </p:sp>
    </p:spTree>
    <p:extLst>
      <p:ext uri="{BB962C8B-B14F-4D97-AF65-F5344CB8AC3E}">
        <p14:creationId xmlns:p14="http://schemas.microsoft.com/office/powerpoint/2010/main" val="215606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(passing</a:t>
            </a:r>
            <a:r>
              <a:rPr lang="en-US" baseline="0" dirty="0" smtClean="0"/>
              <a:t> </a:t>
            </a:r>
            <a:r>
              <a:rPr lang="en-US" baseline="0" dirty="0" err="1" smtClean="0"/>
              <a:t>aruments</a:t>
            </a:r>
            <a:r>
              <a:rPr lang="en-US" dirty="0" smtClean="0"/>
              <a:t>),</a:t>
            </a:r>
            <a:r>
              <a:rPr lang="en-US" baseline="0" dirty="0" smtClean="0"/>
              <a:t> </a:t>
            </a:r>
            <a:r>
              <a:rPr lang="en-US" dirty="0" smtClean="0"/>
              <a:t>Java the Complete reference, </a:t>
            </a:r>
            <a:r>
              <a:rPr lang="en-US" dirty="0" err="1" smtClean="0"/>
              <a:t>pg</a:t>
            </a:r>
            <a:r>
              <a:rPr lang="en-US" dirty="0" smtClean="0"/>
              <a:t> 136, 136, 138 </a:t>
            </a:r>
          </a:p>
          <a:p>
            <a:r>
              <a:rPr lang="en-US" dirty="0" smtClean="0"/>
              <a:t>(call by value, call by reference), Big Java early objects, 382 - </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80</a:t>
            </a:fld>
            <a:endParaRPr lang="en-US"/>
          </a:p>
        </p:txBody>
      </p:sp>
    </p:spTree>
    <p:extLst>
      <p:ext uri="{BB962C8B-B14F-4D97-AF65-F5344CB8AC3E}">
        <p14:creationId xmlns:p14="http://schemas.microsoft.com/office/powerpoint/2010/main" val="1977655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Ejemplo</a:t>
            </a:r>
            <a:r>
              <a:rPr lang="en-US" dirty="0" smtClean="0"/>
              <a:t> </a:t>
            </a:r>
            <a:r>
              <a:rPr lang="en-US" dirty="0" err="1" smtClean="0"/>
              <a:t>en</a:t>
            </a:r>
            <a:r>
              <a:rPr lang="en-US" dirty="0" smtClean="0"/>
              <a:t> </a:t>
            </a:r>
            <a:r>
              <a:rPr lang="en-US" dirty="0" err="1" smtClean="0"/>
              <a:t>paquete</a:t>
            </a:r>
            <a:r>
              <a:rPr lang="en-US" dirty="0" smtClean="0"/>
              <a:t> </a:t>
            </a:r>
            <a:r>
              <a:rPr lang="en-US" dirty="0" err="1" smtClean="0"/>
              <a:t>pasandoArgumentos</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82</a:t>
            </a:fld>
            <a:endParaRPr lang="en-US"/>
          </a:p>
        </p:txBody>
      </p:sp>
    </p:spTree>
    <p:extLst>
      <p:ext uri="{BB962C8B-B14F-4D97-AF65-F5344CB8AC3E}">
        <p14:creationId xmlns:p14="http://schemas.microsoft.com/office/powerpoint/2010/main" val="2027814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Ejemplo</a:t>
            </a:r>
            <a:r>
              <a:rPr lang="en-US" dirty="0" smtClean="0"/>
              <a:t> </a:t>
            </a:r>
            <a:r>
              <a:rPr lang="en-US" dirty="0" err="1" smtClean="0"/>
              <a:t>en</a:t>
            </a:r>
            <a:r>
              <a:rPr lang="en-US" dirty="0" smtClean="0"/>
              <a:t> </a:t>
            </a:r>
            <a:r>
              <a:rPr lang="en-US" dirty="0" err="1" smtClean="0"/>
              <a:t>paquete</a:t>
            </a:r>
            <a:r>
              <a:rPr lang="en-US" dirty="0" smtClean="0"/>
              <a:t> </a:t>
            </a:r>
            <a:r>
              <a:rPr lang="en-US" dirty="0" err="1" smtClean="0"/>
              <a:t>pasandoArgumentos</a:t>
            </a:r>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83</a:t>
            </a:fld>
            <a:endParaRPr lang="en-US"/>
          </a:p>
        </p:txBody>
      </p:sp>
    </p:spTree>
    <p:extLst>
      <p:ext uri="{BB962C8B-B14F-4D97-AF65-F5344CB8AC3E}">
        <p14:creationId xmlns:p14="http://schemas.microsoft.com/office/powerpoint/2010/main" val="12139657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smtClean="0"/>
              <a:t>Ejemplo</a:t>
            </a:r>
            <a:r>
              <a:rPr lang="en-US" dirty="0" smtClean="0"/>
              <a:t> </a:t>
            </a:r>
            <a:r>
              <a:rPr lang="en-US" dirty="0" err="1" smtClean="0"/>
              <a:t>en</a:t>
            </a:r>
            <a:r>
              <a:rPr lang="en-US" dirty="0" smtClean="0"/>
              <a:t> </a:t>
            </a:r>
            <a:r>
              <a:rPr lang="en-US" dirty="0" err="1" smtClean="0"/>
              <a:t>paquete</a:t>
            </a:r>
            <a:r>
              <a:rPr lang="en-US" dirty="0" smtClean="0"/>
              <a:t> </a:t>
            </a:r>
            <a:r>
              <a:rPr lang="en-US" dirty="0" err="1" smtClean="0"/>
              <a:t>pasandoArgumentos</a:t>
            </a:r>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85</a:t>
            </a:fld>
            <a:endParaRPr lang="en-US"/>
          </a:p>
        </p:txBody>
      </p:sp>
    </p:spTree>
    <p:extLst>
      <p:ext uri="{BB962C8B-B14F-4D97-AF65-F5344CB8AC3E}">
        <p14:creationId xmlns:p14="http://schemas.microsoft.com/office/powerpoint/2010/main" val="16176273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Peguntarles</a:t>
            </a:r>
            <a:r>
              <a:rPr lang="en-US" dirty="0" smtClean="0"/>
              <a:t> </a:t>
            </a:r>
            <a:r>
              <a:rPr lang="en-US" dirty="0" err="1" smtClean="0"/>
              <a:t>como</a:t>
            </a:r>
            <a:r>
              <a:rPr lang="en-US" dirty="0" smtClean="0"/>
              <a:t> </a:t>
            </a:r>
            <a:r>
              <a:rPr lang="en-US" dirty="0" err="1" smtClean="0"/>
              <a:t>podemos</a:t>
            </a:r>
            <a:r>
              <a:rPr lang="en-US" dirty="0" smtClean="0"/>
              <a:t> </a:t>
            </a:r>
            <a:r>
              <a:rPr lang="en-US" dirty="0" err="1" smtClean="0"/>
              <a:t>crear</a:t>
            </a:r>
            <a:r>
              <a:rPr lang="en-US" dirty="0" smtClean="0"/>
              <a:t> </a:t>
            </a:r>
            <a:r>
              <a:rPr lang="en-US" dirty="0" err="1" smtClean="0"/>
              <a:t>una</a:t>
            </a:r>
            <a:r>
              <a:rPr lang="en-US" dirty="0" smtClean="0"/>
              <a:t> casa</a:t>
            </a:r>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93</a:t>
            </a:fld>
            <a:endParaRPr lang="en-US"/>
          </a:p>
        </p:txBody>
      </p:sp>
    </p:spTree>
    <p:extLst>
      <p:ext uri="{BB962C8B-B14F-4D97-AF65-F5344CB8AC3E}">
        <p14:creationId xmlns:p14="http://schemas.microsoft.com/office/powerpoint/2010/main" val="661450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33492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84E0E-2030-934E-9EE8-60B2E3AE1FFD}" type="slidenum">
              <a:rPr lang="es-ES" smtClean="0"/>
              <a:t>100</a:t>
            </a:fld>
            <a:endParaRPr lang="es-ES"/>
          </a:p>
        </p:txBody>
      </p:sp>
    </p:spTree>
    <p:extLst>
      <p:ext uri="{BB962C8B-B14F-4D97-AF65-F5344CB8AC3E}">
        <p14:creationId xmlns:p14="http://schemas.microsoft.com/office/powerpoint/2010/main" val="6248578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7A84E0E-2030-934E-9EE8-60B2E3AE1FFD}" type="slidenum">
              <a:rPr lang="es-ES" smtClean="0"/>
              <a:t>101</a:t>
            </a:fld>
            <a:endParaRPr lang="es-ES"/>
          </a:p>
        </p:txBody>
      </p:sp>
    </p:spTree>
    <p:extLst>
      <p:ext uri="{BB962C8B-B14F-4D97-AF65-F5344CB8AC3E}">
        <p14:creationId xmlns:p14="http://schemas.microsoft.com/office/powerpoint/2010/main" val="14943330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116</a:t>
            </a:fld>
            <a:endParaRPr lang="en-US"/>
          </a:p>
        </p:txBody>
      </p:sp>
    </p:spTree>
    <p:extLst>
      <p:ext uri="{BB962C8B-B14F-4D97-AF65-F5344CB8AC3E}">
        <p14:creationId xmlns:p14="http://schemas.microsoft.com/office/powerpoint/2010/main" val="455458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dirty="0" err="1" smtClean="0"/>
              <a:t>Incrementa</a:t>
            </a:r>
            <a:r>
              <a:rPr lang="en-US" dirty="0" smtClean="0"/>
              <a:t> </a:t>
            </a:r>
            <a:r>
              <a:rPr lang="en-US" dirty="0" err="1" smtClean="0"/>
              <a:t>reusabilidad</a:t>
            </a:r>
            <a:r>
              <a:rPr lang="en-US" dirty="0" smtClean="0"/>
              <a:t> -</a:t>
            </a:r>
            <a:r>
              <a:rPr lang="en-US" baseline="0" dirty="0" smtClean="0"/>
              <a:t>&gt; la </a:t>
            </a:r>
            <a:r>
              <a:rPr lang="en-US" baseline="0" dirty="0" err="1" smtClean="0"/>
              <a:t>implementacion</a:t>
            </a:r>
            <a:r>
              <a:rPr lang="en-US" baseline="0" dirty="0" smtClean="0"/>
              <a:t> </a:t>
            </a:r>
            <a:r>
              <a:rPr lang="en-US" baseline="0" dirty="0" err="1" smtClean="0"/>
              <a:t>esta</a:t>
            </a:r>
            <a:r>
              <a:rPr lang="en-US" baseline="0" dirty="0" smtClean="0"/>
              <a:t> </a:t>
            </a:r>
            <a:r>
              <a:rPr lang="en-US" baseline="0" dirty="0" err="1" smtClean="0"/>
              <a:t>encapsulada</a:t>
            </a:r>
            <a:r>
              <a:rPr lang="en-US" baseline="0" dirty="0" smtClean="0"/>
              <a:t> </a:t>
            </a:r>
            <a:r>
              <a:rPr lang="en-US" baseline="0" dirty="0" err="1" smtClean="0"/>
              <a:t>en</a:t>
            </a:r>
            <a:r>
              <a:rPr lang="en-US" baseline="0" dirty="0" smtClean="0"/>
              <a:t> </a:t>
            </a:r>
            <a:r>
              <a:rPr lang="en-US" baseline="0" dirty="0" err="1" smtClean="0"/>
              <a:t>una</a:t>
            </a:r>
            <a:r>
              <a:rPr lang="en-US" baseline="0" dirty="0" smtClean="0"/>
              <a:t> sola </a:t>
            </a:r>
            <a:r>
              <a:rPr lang="en-US" baseline="0" dirty="0" err="1" smtClean="0"/>
              <a:t>entidad</a:t>
            </a:r>
            <a:r>
              <a:rPr lang="en-US" baseline="0" dirty="0" smtClean="0"/>
              <a:t> que la </a:t>
            </a:r>
            <a:r>
              <a:rPr lang="en-US" baseline="0" dirty="0" err="1" smtClean="0"/>
              <a:t>puedo</a:t>
            </a:r>
            <a:r>
              <a:rPr lang="en-US" baseline="0" dirty="0" smtClean="0"/>
              <a:t> </a:t>
            </a:r>
            <a:r>
              <a:rPr lang="en-US" baseline="0" dirty="0" err="1" smtClean="0"/>
              <a:t>usar</a:t>
            </a:r>
            <a:r>
              <a:rPr lang="en-US" baseline="0" dirty="0" smtClean="0"/>
              <a:t> </a:t>
            </a:r>
            <a:r>
              <a:rPr lang="en-US" baseline="0" dirty="0" err="1" smtClean="0"/>
              <a:t>en</a:t>
            </a:r>
            <a:r>
              <a:rPr lang="en-US" baseline="0" dirty="0" smtClean="0"/>
              <a:t> </a:t>
            </a:r>
            <a:r>
              <a:rPr lang="en-US" baseline="0" dirty="0" err="1" smtClean="0"/>
              <a:t>otra</a:t>
            </a:r>
            <a:r>
              <a:rPr lang="en-US" baseline="0" dirty="0" smtClean="0"/>
              <a:t> </a:t>
            </a:r>
            <a:r>
              <a:rPr lang="en-US" baseline="0" dirty="0" err="1" smtClean="0"/>
              <a:t>implementacion</a:t>
            </a:r>
            <a:r>
              <a:rPr lang="en-US" baseline="0" dirty="0" smtClean="0"/>
              <a:t> </a:t>
            </a:r>
            <a:endParaRPr lang="en-US" dirty="0" smtClean="0"/>
          </a:p>
          <a:p>
            <a:pPr lvl="1"/>
            <a:r>
              <a:rPr lang="en-US" dirty="0" err="1" smtClean="0"/>
              <a:t>Incrementa</a:t>
            </a:r>
            <a:r>
              <a:rPr lang="en-US" dirty="0" smtClean="0"/>
              <a:t> la </a:t>
            </a:r>
            <a:r>
              <a:rPr lang="en-US" dirty="0" err="1" smtClean="0"/>
              <a:t>mantenanilidad</a:t>
            </a:r>
            <a:r>
              <a:rPr lang="en-US" dirty="0" smtClean="0"/>
              <a:t> -&gt;</a:t>
            </a:r>
            <a:r>
              <a:rPr lang="en-US" baseline="0" dirty="0" smtClean="0"/>
              <a:t> </a:t>
            </a:r>
            <a:r>
              <a:rPr lang="en-US" baseline="0" dirty="0" err="1" smtClean="0"/>
              <a:t>cambios</a:t>
            </a:r>
            <a:r>
              <a:rPr lang="en-US" baseline="0" dirty="0" smtClean="0"/>
              <a:t> solo </a:t>
            </a:r>
            <a:r>
              <a:rPr lang="en-US" baseline="0" dirty="0" err="1" smtClean="0"/>
              <a:t>afectan</a:t>
            </a:r>
            <a:r>
              <a:rPr lang="en-US" baseline="0" dirty="0" smtClean="0"/>
              <a:t> a </a:t>
            </a:r>
            <a:r>
              <a:rPr lang="en-US" baseline="0" dirty="0" err="1" smtClean="0"/>
              <a:t>esa</a:t>
            </a:r>
            <a:r>
              <a:rPr lang="en-US" baseline="0" dirty="0" smtClean="0"/>
              <a:t> </a:t>
            </a:r>
            <a:r>
              <a:rPr lang="en-US" baseline="0" dirty="0" err="1" smtClean="0"/>
              <a:t>clase</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prevents the code and data from being arbitrarily accessed by other code defined outside </a:t>
            </a:r>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130</a:t>
            </a:fld>
            <a:endParaRPr lang="en-US"/>
          </a:p>
        </p:txBody>
      </p:sp>
    </p:spTree>
    <p:extLst>
      <p:ext uri="{BB962C8B-B14F-4D97-AF65-F5344CB8AC3E}">
        <p14:creationId xmlns:p14="http://schemas.microsoft.com/office/powerpoint/2010/main" val="18735726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smtClean="0">
                <a:solidFill>
                  <a:schemeClr val="tx1"/>
                </a:solidFill>
                <a:effectLst/>
                <a:latin typeface="+mn-lt"/>
                <a:ea typeface="+mn-ea"/>
                <a:cs typeface="+mn-cs"/>
              </a:rPr>
              <a:t>Information hiding </a:t>
            </a:r>
            <a:r>
              <a:rPr lang="en-US" sz="1200" kern="1200" dirty="0" smtClean="0">
                <a:solidFill>
                  <a:schemeClr val="tx1"/>
                </a:solidFill>
                <a:effectLst/>
                <a:latin typeface="+mn-lt"/>
                <a:ea typeface="+mn-ea"/>
                <a:cs typeface="+mn-cs"/>
              </a:rPr>
              <a:t>means that you separate the description of how to use a class from the implementation details, such as how the class methods are defined. You do this so that a programmer who uses the class does not need to know the implementation details of the class definition. The programmer who uses the class can consider the implementation details as hidden, since he or she does not need to look at them. Information hiding is a way of avoiding information overloading. It keeps the information needed by a programmer using the class within reasonable bounds. Another term for information hiding is </a:t>
            </a:r>
            <a:r>
              <a:rPr lang="en-US" sz="1200" b="1" kern="1200" dirty="0" smtClean="0">
                <a:solidFill>
                  <a:schemeClr val="tx1"/>
                </a:solidFill>
                <a:effectLst/>
                <a:latin typeface="+mn-lt"/>
                <a:ea typeface="+mn-ea"/>
                <a:cs typeface="+mn-cs"/>
              </a:rPr>
              <a:t>abstraction</a:t>
            </a:r>
            <a:r>
              <a:rPr lang="en-US" sz="1200" kern="1200" dirty="0" smtClean="0">
                <a:solidFill>
                  <a:schemeClr val="tx1"/>
                </a:solidFill>
                <a:effectLst/>
                <a:latin typeface="+mn-lt"/>
                <a:ea typeface="+mn-ea"/>
                <a:cs typeface="+mn-cs"/>
              </a:rPr>
              <a:t>. The use of the term </a:t>
            </a:r>
            <a:r>
              <a:rPr lang="en-US" sz="1200" i="1" kern="1200" dirty="0" smtClean="0">
                <a:solidFill>
                  <a:schemeClr val="tx1"/>
                </a:solidFill>
                <a:effectLst/>
                <a:latin typeface="+mn-lt"/>
                <a:ea typeface="+mn-ea"/>
                <a:cs typeface="+mn-cs"/>
              </a:rPr>
              <a:t>abstraction </a:t>
            </a:r>
            <a:r>
              <a:rPr lang="en-US" sz="1200" kern="1200" dirty="0" smtClean="0">
                <a:solidFill>
                  <a:schemeClr val="tx1"/>
                </a:solidFill>
                <a:effectLst/>
                <a:latin typeface="+mn-lt"/>
                <a:ea typeface="+mn-ea"/>
                <a:cs typeface="+mn-cs"/>
              </a:rPr>
              <a:t>for information hiding makes sense if you think about it a bit. When you abstract something, you are discarding some of the details. </a:t>
            </a:r>
            <a:endParaRPr lang="en-US" dirty="0" smtClean="0"/>
          </a:p>
          <a:p>
            <a:r>
              <a:rPr lang="en-US" sz="1200" b="1" kern="1200" dirty="0" smtClean="0">
                <a:solidFill>
                  <a:schemeClr val="tx1"/>
                </a:solidFill>
                <a:effectLst/>
                <a:latin typeface="+mn-lt"/>
                <a:ea typeface="+mn-ea"/>
                <a:cs typeface="+mn-cs"/>
              </a:rPr>
              <a:t>Encapsulation </a:t>
            </a:r>
            <a:r>
              <a:rPr lang="en-US" sz="1200" kern="1200" dirty="0" smtClean="0">
                <a:solidFill>
                  <a:schemeClr val="tx1"/>
                </a:solidFill>
                <a:effectLst/>
                <a:latin typeface="+mn-lt"/>
                <a:ea typeface="+mn-ea"/>
                <a:cs typeface="+mn-cs"/>
              </a:rPr>
              <a:t>means grouping software into a unit in such a way that it is easy to use because there is a well-defined simple interface. So, encapsulation and information hiding are two sides of the same coin. </a:t>
            </a:r>
            <a:endParaRPr lang="en-US" dirty="0" smtClean="0"/>
          </a:p>
          <a:p>
            <a:r>
              <a:rPr lang="en-US" sz="1200" kern="1200" dirty="0" smtClean="0">
                <a:solidFill>
                  <a:schemeClr val="tx1"/>
                </a:solidFill>
                <a:effectLst/>
                <a:latin typeface="+mn-lt"/>
                <a:ea typeface="+mn-ea"/>
                <a:cs typeface="+mn-cs"/>
              </a:rPr>
              <a:t>Java has a way of officially hiding details of a class definition. To hide details, mark them as private, a concept we discuss next. </a:t>
            </a:r>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131</a:t>
            </a:fld>
            <a:endParaRPr lang="en-US"/>
          </a:p>
        </p:txBody>
      </p:sp>
    </p:spTree>
    <p:extLst>
      <p:ext uri="{BB962C8B-B14F-4D97-AF65-F5344CB8AC3E}">
        <p14:creationId xmlns:p14="http://schemas.microsoft.com/office/powerpoint/2010/main" val="17951365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prevents the code and data from being arbitrarily accessed by other code defined outside </a:t>
            </a:r>
            <a:endParaRPr lang="en-US" dirty="0" smtClean="0"/>
          </a:p>
          <a:p>
            <a:pPr lvl="1"/>
            <a:r>
              <a:rPr lang="en-US" dirty="0" err="1" smtClean="0"/>
              <a:t>Incrementa</a:t>
            </a:r>
            <a:r>
              <a:rPr lang="en-US" dirty="0" smtClean="0"/>
              <a:t> </a:t>
            </a:r>
            <a:r>
              <a:rPr lang="en-US" dirty="0" err="1" smtClean="0"/>
              <a:t>reusabilidad</a:t>
            </a:r>
            <a:r>
              <a:rPr lang="en-US" dirty="0" smtClean="0"/>
              <a:t> -</a:t>
            </a:r>
            <a:r>
              <a:rPr lang="en-US" baseline="0" dirty="0" smtClean="0"/>
              <a:t>&gt; la </a:t>
            </a:r>
            <a:r>
              <a:rPr lang="en-US" baseline="0" dirty="0" err="1" smtClean="0"/>
              <a:t>implementacion</a:t>
            </a:r>
            <a:r>
              <a:rPr lang="en-US" baseline="0" dirty="0" smtClean="0"/>
              <a:t> </a:t>
            </a:r>
            <a:r>
              <a:rPr lang="en-US" baseline="0" dirty="0" err="1" smtClean="0"/>
              <a:t>esta</a:t>
            </a:r>
            <a:r>
              <a:rPr lang="en-US" baseline="0" dirty="0" smtClean="0"/>
              <a:t> </a:t>
            </a:r>
            <a:r>
              <a:rPr lang="en-US" baseline="0" dirty="0" err="1" smtClean="0"/>
              <a:t>encapsulada</a:t>
            </a:r>
            <a:r>
              <a:rPr lang="en-US" baseline="0" dirty="0" smtClean="0"/>
              <a:t> </a:t>
            </a:r>
            <a:r>
              <a:rPr lang="en-US" baseline="0" dirty="0" err="1" smtClean="0"/>
              <a:t>en</a:t>
            </a:r>
            <a:r>
              <a:rPr lang="en-US" baseline="0" dirty="0" smtClean="0"/>
              <a:t> </a:t>
            </a:r>
            <a:r>
              <a:rPr lang="en-US" baseline="0" dirty="0" err="1" smtClean="0"/>
              <a:t>una</a:t>
            </a:r>
            <a:r>
              <a:rPr lang="en-US" baseline="0" dirty="0" smtClean="0"/>
              <a:t> sola </a:t>
            </a:r>
            <a:r>
              <a:rPr lang="en-US" baseline="0" dirty="0" err="1" smtClean="0"/>
              <a:t>entidad</a:t>
            </a:r>
            <a:r>
              <a:rPr lang="en-US" baseline="0" dirty="0" smtClean="0"/>
              <a:t> que la </a:t>
            </a:r>
            <a:r>
              <a:rPr lang="en-US" baseline="0" dirty="0" err="1" smtClean="0"/>
              <a:t>puedo</a:t>
            </a:r>
            <a:r>
              <a:rPr lang="en-US" baseline="0" dirty="0" smtClean="0"/>
              <a:t> </a:t>
            </a:r>
            <a:r>
              <a:rPr lang="en-US" baseline="0" dirty="0" err="1" smtClean="0"/>
              <a:t>usar</a:t>
            </a:r>
            <a:r>
              <a:rPr lang="en-US" baseline="0" dirty="0" smtClean="0"/>
              <a:t> </a:t>
            </a:r>
            <a:r>
              <a:rPr lang="en-US" baseline="0" dirty="0" err="1" smtClean="0"/>
              <a:t>en</a:t>
            </a:r>
            <a:r>
              <a:rPr lang="en-US" baseline="0" dirty="0" smtClean="0"/>
              <a:t> </a:t>
            </a:r>
            <a:r>
              <a:rPr lang="en-US" baseline="0" dirty="0" err="1" smtClean="0"/>
              <a:t>otra</a:t>
            </a:r>
            <a:r>
              <a:rPr lang="en-US" baseline="0" dirty="0" smtClean="0"/>
              <a:t> </a:t>
            </a:r>
            <a:r>
              <a:rPr lang="en-US" baseline="0" dirty="0" err="1" smtClean="0"/>
              <a:t>implementacion</a:t>
            </a:r>
            <a:r>
              <a:rPr lang="en-US" baseline="0" dirty="0" smtClean="0"/>
              <a:t> </a:t>
            </a:r>
            <a:endParaRPr lang="en-US" dirty="0" smtClean="0"/>
          </a:p>
          <a:p>
            <a:pPr lvl="1"/>
            <a:r>
              <a:rPr lang="en-US" dirty="0" err="1" smtClean="0"/>
              <a:t>Incrementa</a:t>
            </a:r>
            <a:r>
              <a:rPr lang="en-US" dirty="0" smtClean="0"/>
              <a:t> la </a:t>
            </a:r>
            <a:r>
              <a:rPr lang="en-US" dirty="0" err="1" smtClean="0"/>
              <a:t>mantenanilidad</a:t>
            </a:r>
            <a:r>
              <a:rPr lang="en-US" dirty="0" smtClean="0"/>
              <a:t> -&gt;</a:t>
            </a:r>
            <a:r>
              <a:rPr lang="en-US" baseline="0" dirty="0" smtClean="0"/>
              <a:t> </a:t>
            </a:r>
            <a:r>
              <a:rPr lang="en-US" baseline="0" dirty="0" err="1" smtClean="0"/>
              <a:t>cambios</a:t>
            </a:r>
            <a:r>
              <a:rPr lang="en-US" baseline="0" dirty="0" smtClean="0"/>
              <a:t> solo </a:t>
            </a:r>
            <a:r>
              <a:rPr lang="en-US" baseline="0" dirty="0" err="1" smtClean="0"/>
              <a:t>afectan</a:t>
            </a:r>
            <a:r>
              <a:rPr lang="en-US" baseline="0" dirty="0" smtClean="0"/>
              <a:t> a </a:t>
            </a:r>
            <a:r>
              <a:rPr lang="en-US" baseline="0" dirty="0" err="1" smtClean="0"/>
              <a:t>esa</a:t>
            </a:r>
            <a:r>
              <a:rPr lang="en-US" baseline="0" dirty="0" smtClean="0"/>
              <a:t> </a:t>
            </a:r>
            <a:r>
              <a:rPr lang="en-US" baseline="0" dirty="0" err="1" smtClean="0"/>
              <a:t>clase</a:t>
            </a:r>
            <a:endParaRPr lang="en-US" baseline="0" dirty="0" smtClean="0"/>
          </a:p>
          <a:p>
            <a:pPr lvl="1"/>
            <a:endParaRPr lang="en-US" dirty="0" smtClean="0"/>
          </a:p>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135</a:t>
            </a:fld>
            <a:endParaRPr lang="en-US"/>
          </a:p>
        </p:txBody>
      </p:sp>
    </p:spTree>
    <p:extLst>
      <p:ext uri="{BB962C8B-B14F-4D97-AF65-F5344CB8AC3E}">
        <p14:creationId xmlns:p14="http://schemas.microsoft.com/office/powerpoint/2010/main" val="9105243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142</a:t>
            </a:fld>
            <a:endParaRPr lang="en-US"/>
          </a:p>
        </p:txBody>
      </p:sp>
    </p:spTree>
    <p:extLst>
      <p:ext uri="{BB962C8B-B14F-4D97-AF65-F5344CB8AC3E}">
        <p14:creationId xmlns:p14="http://schemas.microsoft.com/office/powerpoint/2010/main" val="14090266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143</a:t>
            </a:fld>
            <a:endParaRPr lang="en-US"/>
          </a:p>
        </p:txBody>
      </p:sp>
    </p:spTree>
    <p:extLst>
      <p:ext uri="{BB962C8B-B14F-4D97-AF65-F5344CB8AC3E}">
        <p14:creationId xmlns:p14="http://schemas.microsoft.com/office/powerpoint/2010/main" val="38406804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Recordad</a:t>
            </a:r>
            <a:r>
              <a:rPr lang="en-US" dirty="0" smtClean="0"/>
              <a:t> </a:t>
            </a:r>
            <a:r>
              <a:rPr lang="en-US" dirty="0" err="1" smtClean="0"/>
              <a:t>hacer</a:t>
            </a:r>
            <a:r>
              <a:rPr lang="en-US" dirty="0" smtClean="0"/>
              <a:t> </a:t>
            </a:r>
            <a:r>
              <a:rPr lang="en-US" dirty="0" err="1" smtClean="0"/>
              <a:t>usar</a:t>
            </a:r>
            <a:r>
              <a:rPr lang="en-US" dirty="0" smtClean="0"/>
              <a:t> this</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149</a:t>
            </a:fld>
            <a:endParaRPr lang="en-US"/>
          </a:p>
        </p:txBody>
      </p:sp>
    </p:spTree>
    <p:extLst>
      <p:ext uri="{BB962C8B-B14F-4D97-AF65-F5344CB8AC3E}">
        <p14:creationId xmlns:p14="http://schemas.microsoft.com/office/powerpoint/2010/main" val="12404523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190</a:t>
            </a:fld>
            <a:endParaRPr lang="en-US"/>
          </a:p>
        </p:txBody>
      </p:sp>
    </p:spTree>
    <p:extLst>
      <p:ext uri="{BB962C8B-B14F-4D97-AF65-F5344CB8AC3E}">
        <p14:creationId xmlns:p14="http://schemas.microsoft.com/office/powerpoint/2010/main" val="3896550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3" name="Google Shape;1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049233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POR</a:t>
            </a:r>
            <a:r>
              <a:rPr lang="en-US" baseline="0" dirty="0" smtClean="0"/>
              <a:t> QUE???</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192</a:t>
            </a:fld>
            <a:endParaRPr lang="en-US"/>
          </a:p>
        </p:txBody>
      </p:sp>
    </p:spTree>
    <p:extLst>
      <p:ext uri="{BB962C8B-B14F-4D97-AF65-F5344CB8AC3E}">
        <p14:creationId xmlns:p14="http://schemas.microsoft.com/office/powerpoint/2010/main" val="6604382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Por</a:t>
            </a:r>
            <a:r>
              <a:rPr lang="en-US" dirty="0" smtClean="0"/>
              <a:t> </a:t>
            </a:r>
            <a:r>
              <a:rPr lang="en-US" dirty="0" err="1" smtClean="0"/>
              <a:t>qué</a:t>
            </a:r>
            <a:r>
              <a:rPr lang="en-US" dirty="0" smtClean="0"/>
              <a:t> ORIGENX y ORIGENY </a:t>
            </a:r>
            <a:r>
              <a:rPr lang="en-US" dirty="0" err="1" smtClean="0"/>
              <a:t>fueron</a:t>
            </a:r>
            <a:r>
              <a:rPr lang="en-US" baseline="0" dirty="0" smtClean="0"/>
              <a:t> </a:t>
            </a:r>
            <a:r>
              <a:rPr lang="en-US" baseline="0" dirty="0" err="1" smtClean="0"/>
              <a:t>declarados</a:t>
            </a:r>
            <a:r>
              <a:rPr lang="en-US" baseline="0" dirty="0" smtClean="0"/>
              <a:t> </a:t>
            </a:r>
            <a:r>
              <a:rPr lang="en-US" baseline="0" dirty="0" err="1" smtClean="0"/>
              <a:t>estáticos</a:t>
            </a:r>
            <a:r>
              <a:rPr lang="en-US" dirty="0" smtClean="0"/>
              <a:t>?</a:t>
            </a:r>
            <a:endParaRPr lang="en-US" dirty="0"/>
          </a:p>
        </p:txBody>
      </p:sp>
      <p:sp>
        <p:nvSpPr>
          <p:cNvPr id="4" name="Slide Number Placeholder 3"/>
          <p:cNvSpPr>
            <a:spLocks noGrp="1"/>
          </p:cNvSpPr>
          <p:nvPr>
            <p:ph type="sldNum" sz="quarter" idx="10"/>
          </p:nvPr>
        </p:nvSpPr>
        <p:spPr/>
        <p:txBody>
          <a:bodyPr/>
          <a:lstStyle/>
          <a:p>
            <a:fld id="{7194CB82-C4ED-D74E-ABF8-9592D2578DDE}" type="slidenum">
              <a:rPr lang="en-US" smtClean="0"/>
              <a:t>196</a:t>
            </a:fld>
            <a:endParaRPr lang="en-US"/>
          </a:p>
        </p:txBody>
      </p:sp>
    </p:spTree>
    <p:extLst>
      <p:ext uri="{BB962C8B-B14F-4D97-AF65-F5344CB8AC3E}">
        <p14:creationId xmlns:p14="http://schemas.microsoft.com/office/powerpoint/2010/main" val="15744049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72b3f69c4d_1_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2" name="Google Shape;192;g72b3f69c4d_1_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827317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72b3f69c4d_1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5" name="Google Shape;295;g72b3f69c4d_1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501091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72b3f69c4d_1_12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g72b3f69c4d_1_12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Peguntarles como podemos crear una casa</a:t>
            </a:r>
            <a:endParaRPr/>
          </a:p>
          <a:p>
            <a:pPr marL="0" lvl="0" indent="0" algn="l" rtl="0">
              <a:lnSpc>
                <a:spcPct val="100000"/>
              </a:lnSpc>
              <a:spcBef>
                <a:spcPts val="0"/>
              </a:spcBef>
              <a:spcAft>
                <a:spcPts val="0"/>
              </a:spcAft>
              <a:buSzPts val="1400"/>
              <a:buNone/>
            </a:pPr>
            <a:endParaRPr/>
          </a:p>
        </p:txBody>
      </p:sp>
      <p:sp>
        <p:nvSpPr>
          <p:cNvPr id="206" name="Google Shape;206;g72b3f69c4d_1_12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extLst>
      <p:ext uri="{BB962C8B-B14F-4D97-AF65-F5344CB8AC3E}">
        <p14:creationId xmlns:p14="http://schemas.microsoft.com/office/powerpoint/2010/main" val="338915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2b3f69c4d_1_1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6" name="Google Shape;226;g72b3f69c4d_1_1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Java the complete reference, 109 – 128</a:t>
            </a:r>
            <a:endParaRPr/>
          </a:p>
          <a:p>
            <a:pPr marL="0" lvl="0" indent="0" algn="l" rtl="0">
              <a:lnSpc>
                <a:spcPct val="100000"/>
              </a:lnSpc>
              <a:spcBef>
                <a:spcPts val="0"/>
              </a:spcBef>
              <a:spcAft>
                <a:spcPts val="0"/>
              </a:spcAft>
              <a:buSzPts val="1400"/>
              <a:buNone/>
            </a:pPr>
            <a:r>
              <a:rPr lang="en-US"/>
              <a:t>Big java, early objects 78 - 96</a:t>
            </a:r>
            <a:endParaRPr/>
          </a:p>
        </p:txBody>
      </p:sp>
      <p:sp>
        <p:nvSpPr>
          <p:cNvPr id="227" name="Google Shape;227;g72b3f69c4d_1_126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extLst>
      <p:ext uri="{BB962C8B-B14F-4D97-AF65-F5344CB8AC3E}">
        <p14:creationId xmlns:p14="http://schemas.microsoft.com/office/powerpoint/2010/main" val="1233087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2b3f69c4d_1_12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4" name="Google Shape;234;g72b3f69c4d_1_12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5" name="Google Shape;235;g72b3f69c4d_1_12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extLst>
      <p:ext uri="{BB962C8B-B14F-4D97-AF65-F5344CB8AC3E}">
        <p14:creationId xmlns:p14="http://schemas.microsoft.com/office/powerpoint/2010/main" val="1942210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7E62BB-7BD1-47F5-B01E-F540B83D4DAD}"/>
              </a:ext>
            </a:extLst>
          </p:cNvPr>
          <p:cNvSpPr>
            <a:spLocks noGrp="1"/>
          </p:cNvSpPr>
          <p:nvPr>
            <p:ph type="ctrTitle" hasCustomPrompt="1"/>
          </p:nvPr>
        </p:nvSpPr>
        <p:spPr>
          <a:xfrm>
            <a:off x="1524000" y="1122363"/>
            <a:ext cx="9144000" cy="2387600"/>
          </a:xfrm>
        </p:spPr>
        <p:txBody>
          <a:bodyPr anchor="b"/>
          <a:lstStyle>
            <a:lvl1pPr algn="ctr">
              <a:defRPr sz="6000"/>
            </a:lvl1pPr>
          </a:lstStyle>
          <a:p>
            <a:r>
              <a:rPr lang="es-EC" dirty="0">
                <a:solidFill>
                  <a:srgbClr val="002060"/>
                </a:solidFill>
              </a:rPr>
              <a:t>Unidad 1: </a:t>
            </a:r>
            <a:r>
              <a:rPr lang="es-EC" b="1" dirty="0">
                <a:solidFill>
                  <a:srgbClr val="002060"/>
                </a:solidFill>
              </a:rPr>
              <a:t>INTRODUCCIÓN AL PARADIGMA ORIENTADO A OBJETOS</a:t>
            </a:r>
            <a:endParaRPr lang="es-EC" dirty="0"/>
          </a:p>
        </p:txBody>
      </p:sp>
      <p:sp>
        <p:nvSpPr>
          <p:cNvPr id="3" name="Subtítulo 2">
            <a:extLst>
              <a:ext uri="{FF2B5EF4-FFF2-40B4-BE49-F238E27FC236}">
                <a16:creationId xmlns:a16="http://schemas.microsoft.com/office/drawing/2014/main" xmlns="" id="{8FF65033-B42A-46A8-B1AF-207988F0FC6A}"/>
              </a:ext>
            </a:extLst>
          </p:cNvPr>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C" sz="2800" dirty="0"/>
              <a:t>PROGRAMACIÓN ORIENTADA A OBJETOS</a:t>
            </a:r>
            <a:endParaRPr lang="es-EC" sz="2800" b="1" dirty="0"/>
          </a:p>
          <a:p>
            <a:endParaRPr lang="es-EC" b="1" dirty="0"/>
          </a:p>
          <a:p>
            <a:endParaRPr lang="es-EC" b="1" dirty="0"/>
          </a:p>
          <a:p>
            <a:r>
              <a:rPr lang="es-EC" dirty="0"/>
              <a:t>MSC. </a:t>
            </a:r>
            <a:r>
              <a:rPr lang="es-EC" b="1" dirty="0"/>
              <a:t>VERÓNICA DUARTE M.</a:t>
            </a:r>
          </a:p>
          <a:p>
            <a:r>
              <a:rPr lang="es-EC" b="1" dirty="0"/>
              <a:t>TÉRMINO 2018-I</a:t>
            </a:r>
          </a:p>
          <a:p>
            <a:endParaRPr lang="es-EC" dirty="0"/>
          </a:p>
        </p:txBody>
      </p:sp>
      <p:sp>
        <p:nvSpPr>
          <p:cNvPr id="4" name="Marcador de fecha 3">
            <a:extLst>
              <a:ext uri="{FF2B5EF4-FFF2-40B4-BE49-F238E27FC236}">
                <a16:creationId xmlns:a16="http://schemas.microsoft.com/office/drawing/2014/main" xmlns="" id="{5E5AF3B5-3E8B-4DF2-8CE7-9CB4C4CE2844}"/>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5" name="Marcador de pie de página 4">
            <a:extLst>
              <a:ext uri="{FF2B5EF4-FFF2-40B4-BE49-F238E27FC236}">
                <a16:creationId xmlns:a16="http://schemas.microsoft.com/office/drawing/2014/main" xmlns="" id="{7176AA0F-98E4-4833-8734-7A4AAB13D820}"/>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3CD9504A-9DE4-471E-A981-D2BF8604FE1D}"/>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7" name="Rectángulo 6">
            <a:extLst>
              <a:ext uri="{FF2B5EF4-FFF2-40B4-BE49-F238E27FC236}">
                <a16:creationId xmlns:a16="http://schemas.microsoft.com/office/drawing/2014/main" xmlns="" id="{2259F197-9DA7-43CA-9498-10C2D91AFAC7}"/>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7">
            <a:extLst>
              <a:ext uri="{FF2B5EF4-FFF2-40B4-BE49-F238E27FC236}">
                <a16:creationId xmlns:a16="http://schemas.microsoft.com/office/drawing/2014/main" xmlns="" id="{8C45EB09-3FCF-44AF-B7E5-2096ABC67EB1}"/>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DF92B1F2-9793-40B4-A3DB-A192CCFAD5EB}"/>
              </a:ext>
            </a:extLst>
          </p:cNvPr>
          <p:cNvSpPr>
            <a:spLocks noGrp="1"/>
          </p:cNvSpPr>
          <p:nvPr>
            <p:ph type="title"/>
          </p:nvPr>
        </p:nvSpPr>
        <p:spPr/>
        <p:txBody>
          <a:bodyPr/>
          <a:lstStyle/>
          <a:p>
            <a:r>
              <a:rPr lang="en-US" smtClean="0"/>
              <a:t>Click to edit Master title style</a:t>
            </a:r>
            <a:endParaRPr lang="es-EC"/>
          </a:p>
        </p:txBody>
      </p:sp>
      <p:sp>
        <p:nvSpPr>
          <p:cNvPr id="3" name="Marcador de texto vertical 2">
            <a:extLst>
              <a:ext uri="{FF2B5EF4-FFF2-40B4-BE49-F238E27FC236}">
                <a16:creationId xmlns:a16="http://schemas.microsoft.com/office/drawing/2014/main" xmlns="" id="{3DD591EE-67B6-46AC-8A0B-C41C5348B244}"/>
              </a:ext>
            </a:extLst>
          </p:cNvPr>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a:p>
        </p:txBody>
      </p:sp>
      <p:sp>
        <p:nvSpPr>
          <p:cNvPr id="4" name="Marcador de fecha 3">
            <a:extLst>
              <a:ext uri="{FF2B5EF4-FFF2-40B4-BE49-F238E27FC236}">
                <a16:creationId xmlns:a16="http://schemas.microsoft.com/office/drawing/2014/main" xmlns="" id="{7352F018-39FF-4B6C-B9A8-763DE7262B06}"/>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5" name="Marcador de pie de página 4">
            <a:extLst>
              <a:ext uri="{FF2B5EF4-FFF2-40B4-BE49-F238E27FC236}">
                <a16:creationId xmlns:a16="http://schemas.microsoft.com/office/drawing/2014/main" xmlns="" id="{0CBF7789-941D-4C81-9F1E-5BC8B33B1B36}"/>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AEF1C634-61C9-4F27-A87F-62846CE53E4E}"/>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7" name="Rectángulo 6">
            <a:extLst>
              <a:ext uri="{FF2B5EF4-FFF2-40B4-BE49-F238E27FC236}">
                <a16:creationId xmlns:a16="http://schemas.microsoft.com/office/drawing/2014/main" xmlns="" id="{FAB7338A-DF30-4175-8110-07F9E513E578}"/>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7">
            <a:extLst>
              <a:ext uri="{FF2B5EF4-FFF2-40B4-BE49-F238E27FC236}">
                <a16:creationId xmlns:a16="http://schemas.microsoft.com/office/drawing/2014/main" xmlns="" id="{279B0B73-6109-4B2C-8284-8CB90133F8FA}"/>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3112F3FB-6C8C-48AB-BB60-5CADD49141FB}"/>
              </a:ext>
            </a:extLst>
          </p:cNvPr>
          <p:cNvSpPr>
            <a:spLocks noGrp="1"/>
          </p:cNvSpPr>
          <p:nvPr>
            <p:ph type="title" orient="vert"/>
          </p:nvPr>
        </p:nvSpPr>
        <p:spPr>
          <a:xfrm>
            <a:off x="8724900" y="365125"/>
            <a:ext cx="2628900" cy="5811838"/>
          </a:xfrm>
        </p:spPr>
        <p:txBody>
          <a:bodyPr vert="eaVert"/>
          <a:lstStyle/>
          <a:p>
            <a:r>
              <a:rPr lang="en-US" smtClean="0"/>
              <a:t>Click to edit Master title style</a:t>
            </a:r>
            <a:endParaRPr lang="es-EC"/>
          </a:p>
        </p:txBody>
      </p:sp>
      <p:sp>
        <p:nvSpPr>
          <p:cNvPr id="3" name="Marcador de texto vertical 2">
            <a:extLst>
              <a:ext uri="{FF2B5EF4-FFF2-40B4-BE49-F238E27FC236}">
                <a16:creationId xmlns:a16="http://schemas.microsoft.com/office/drawing/2014/main" xmlns="" id="{1B981529-D155-4A07-B75A-C63C4861E7A7}"/>
              </a:ext>
            </a:extLst>
          </p:cNvPr>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a:p>
        </p:txBody>
      </p:sp>
      <p:sp>
        <p:nvSpPr>
          <p:cNvPr id="4" name="Marcador de fecha 3">
            <a:extLst>
              <a:ext uri="{FF2B5EF4-FFF2-40B4-BE49-F238E27FC236}">
                <a16:creationId xmlns:a16="http://schemas.microsoft.com/office/drawing/2014/main" xmlns="" id="{F0104C52-7E58-4FDD-BAC4-9AE26D94AB1E}"/>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5" name="Marcador de pie de página 4">
            <a:extLst>
              <a:ext uri="{FF2B5EF4-FFF2-40B4-BE49-F238E27FC236}">
                <a16:creationId xmlns:a16="http://schemas.microsoft.com/office/drawing/2014/main" xmlns="" id="{33838F04-11E7-43FF-B2E1-446C7F449A67}"/>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6E91DA73-FCA8-4966-AE48-1A45A5AF663D}"/>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7" name="Rectángulo 6">
            <a:extLst>
              <a:ext uri="{FF2B5EF4-FFF2-40B4-BE49-F238E27FC236}">
                <a16:creationId xmlns:a16="http://schemas.microsoft.com/office/drawing/2014/main" xmlns="" id="{AD96DCBA-1A26-4E00-AB69-B0DF0AC483AB}"/>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7">
            <a:extLst>
              <a:ext uri="{FF2B5EF4-FFF2-40B4-BE49-F238E27FC236}">
                <a16:creationId xmlns:a16="http://schemas.microsoft.com/office/drawing/2014/main" xmlns="" id="{501E2117-B32C-4F57-B0C6-946F97B77D6A}"/>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14FA430-FDDF-48AF-BFFC-7FBD95A1A97F}"/>
              </a:ext>
            </a:extLst>
          </p:cNvPr>
          <p:cNvSpPr>
            <a:spLocks noGrp="1"/>
          </p:cNvSpPr>
          <p:nvPr>
            <p:ph type="title"/>
          </p:nvPr>
        </p:nvSpPr>
        <p:spPr/>
        <p:txBody>
          <a:bodyPr/>
          <a:lstStyle>
            <a:lvl1pPr>
              <a:defRPr b="1">
                <a:solidFill>
                  <a:srgbClr val="002060"/>
                </a:solidFill>
              </a:defRPr>
            </a:lvl1pPr>
          </a:lstStyle>
          <a:p>
            <a:r>
              <a:rPr lang="en-US" smtClean="0"/>
              <a:t>Click to edit Master title style</a:t>
            </a:r>
            <a:endParaRPr lang="es-EC" dirty="0"/>
          </a:p>
        </p:txBody>
      </p:sp>
      <p:sp>
        <p:nvSpPr>
          <p:cNvPr id="3" name="Marcador de contenido 2">
            <a:extLst>
              <a:ext uri="{FF2B5EF4-FFF2-40B4-BE49-F238E27FC236}">
                <a16:creationId xmlns:a16="http://schemas.microsoft.com/office/drawing/2014/main" xmlns="" id="{84B92352-6939-460F-A9C6-B6722CB709AA}"/>
              </a:ext>
            </a:extLst>
          </p:cNvPr>
          <p:cNvSpPr>
            <a:spLocks noGrp="1"/>
          </p:cNvSpPr>
          <p:nvPr>
            <p:ph idx="1"/>
          </p:nvPr>
        </p:nvSpPr>
        <p:spPr/>
        <p:txBody>
          <a:bodyPr/>
          <a:lstStyle>
            <a:lvl1pPr marL="228600" indent="-228600">
              <a:buClr>
                <a:srgbClr val="002060"/>
              </a:buClr>
              <a:buFont typeface="Arial" panose="020B0604020202020204" pitchFamily="34" charset="0"/>
              <a:buChar char="•"/>
              <a:defRPr/>
            </a:lvl1pPr>
            <a:lvl2pPr>
              <a:buClr>
                <a:schemeClr val="accent5">
                  <a:lumMod val="50000"/>
                </a:schemeClr>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dirty="0"/>
          </a:p>
        </p:txBody>
      </p:sp>
      <p:sp>
        <p:nvSpPr>
          <p:cNvPr id="4" name="Marcador de fecha 3">
            <a:extLst>
              <a:ext uri="{FF2B5EF4-FFF2-40B4-BE49-F238E27FC236}">
                <a16:creationId xmlns:a16="http://schemas.microsoft.com/office/drawing/2014/main" xmlns="" id="{FE598F14-5976-478E-9CD1-873EC41A0C96}"/>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5" name="Marcador de pie de página 4">
            <a:extLst>
              <a:ext uri="{FF2B5EF4-FFF2-40B4-BE49-F238E27FC236}">
                <a16:creationId xmlns:a16="http://schemas.microsoft.com/office/drawing/2014/main" xmlns="" id="{34042D57-7A4A-49B5-9A58-BCDA5121AFBB}"/>
              </a:ext>
            </a:extLst>
          </p:cNvPr>
          <p:cNvSpPr>
            <a:spLocks noGrp="1"/>
          </p:cNvSpPr>
          <p:nvPr>
            <p:ph type="ftr" sz="quarter" idx="11"/>
          </p:nvPr>
        </p:nvSpPr>
        <p:spPr/>
        <p:txBody>
          <a:bodyPr/>
          <a:lstStyle/>
          <a:p>
            <a:endParaRPr lang="en-US"/>
          </a:p>
        </p:txBody>
      </p:sp>
      <p:sp>
        <p:nvSpPr>
          <p:cNvPr id="6" name="Marcador de número de diapositiva 5">
            <a:extLst>
              <a:ext uri="{FF2B5EF4-FFF2-40B4-BE49-F238E27FC236}">
                <a16:creationId xmlns:a16="http://schemas.microsoft.com/office/drawing/2014/main" xmlns="" id="{0D554087-1243-42EC-87D3-D4CCBC802921}"/>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7" name="Rectángulo 6">
            <a:extLst>
              <a:ext uri="{FF2B5EF4-FFF2-40B4-BE49-F238E27FC236}">
                <a16:creationId xmlns:a16="http://schemas.microsoft.com/office/drawing/2014/main" xmlns="" id="{1635A235-F3F2-415B-966B-BD60E78A393F}"/>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8" name="Rectángulo 7">
            <a:extLst>
              <a:ext uri="{FF2B5EF4-FFF2-40B4-BE49-F238E27FC236}">
                <a16:creationId xmlns:a16="http://schemas.microsoft.com/office/drawing/2014/main" xmlns="" id="{8084C401-D77F-4AEE-BE68-F034F21263D1}"/>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46CCFD5-644B-42C3-AF1C-9B02586EC977}"/>
              </a:ext>
            </a:extLst>
          </p:cNvPr>
          <p:cNvSpPr>
            <a:spLocks noGrp="1"/>
          </p:cNvSpPr>
          <p:nvPr>
            <p:ph type="title"/>
          </p:nvPr>
        </p:nvSpPr>
        <p:spPr>
          <a:xfrm>
            <a:off x="3722914" y="1709738"/>
            <a:ext cx="7624536" cy="2852737"/>
          </a:xfrm>
        </p:spPr>
        <p:txBody>
          <a:bodyPr anchor="b"/>
          <a:lstStyle>
            <a:lvl1pPr>
              <a:defRPr sz="6000" b="1">
                <a:solidFill>
                  <a:srgbClr val="002060"/>
                </a:solidFill>
              </a:defRPr>
            </a:lvl1pPr>
          </a:lstStyle>
          <a:p>
            <a:r>
              <a:rPr lang="en-US" smtClean="0"/>
              <a:t>Click to edit Master title style</a:t>
            </a:r>
            <a:endParaRPr lang="es-EC" dirty="0"/>
          </a:p>
        </p:txBody>
      </p:sp>
      <p:sp>
        <p:nvSpPr>
          <p:cNvPr id="3" name="Marcador de texto 2">
            <a:extLst>
              <a:ext uri="{FF2B5EF4-FFF2-40B4-BE49-F238E27FC236}">
                <a16:creationId xmlns:a16="http://schemas.microsoft.com/office/drawing/2014/main" xmlns="" id="{9CF2BCE3-F880-4E3A-ACF9-ABC3994EBF7B}"/>
              </a:ext>
            </a:extLst>
          </p:cNvPr>
          <p:cNvSpPr>
            <a:spLocks noGrp="1"/>
          </p:cNvSpPr>
          <p:nvPr>
            <p:ph type="body" idx="1"/>
          </p:nvPr>
        </p:nvSpPr>
        <p:spPr>
          <a:xfrm>
            <a:off x="3722914" y="4589463"/>
            <a:ext cx="7624536"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5" name="Marcador de pie de página 4">
            <a:extLst>
              <a:ext uri="{FF2B5EF4-FFF2-40B4-BE49-F238E27FC236}">
                <a16:creationId xmlns:a16="http://schemas.microsoft.com/office/drawing/2014/main" xmlns="" id="{FF5C3A2C-D9E0-4728-964E-DCC00A2F48C2}"/>
              </a:ext>
            </a:extLst>
          </p:cNvPr>
          <p:cNvSpPr>
            <a:spLocks noGrp="1"/>
          </p:cNvSpPr>
          <p:nvPr>
            <p:ph type="ftr" sz="quarter" idx="11"/>
          </p:nvPr>
        </p:nvSpPr>
        <p:spPr/>
        <p:txBody>
          <a:bodyPr/>
          <a:lstStyle/>
          <a:p>
            <a:endParaRPr lang="en-US"/>
          </a:p>
        </p:txBody>
      </p:sp>
      <p:sp>
        <p:nvSpPr>
          <p:cNvPr id="8" name="Rectángulo 7">
            <a:extLst>
              <a:ext uri="{FF2B5EF4-FFF2-40B4-BE49-F238E27FC236}">
                <a16:creationId xmlns:a16="http://schemas.microsoft.com/office/drawing/2014/main" xmlns="" id="{A7E31934-871E-4A65-80FA-D70879073E6B}"/>
              </a:ext>
            </a:extLst>
          </p:cNvPr>
          <p:cNvSpPr/>
          <p:nvPr/>
        </p:nvSpPr>
        <p:spPr>
          <a:xfrm>
            <a:off x="361408" y="0"/>
            <a:ext cx="2808514"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Rectángulo 6">
            <a:extLst>
              <a:ext uri="{FF2B5EF4-FFF2-40B4-BE49-F238E27FC236}">
                <a16:creationId xmlns:a16="http://schemas.microsoft.com/office/drawing/2014/main" xmlns="" id="{E61C76E9-E3B1-4E54-8E63-B8DCF608BE44}"/>
              </a:ext>
            </a:extLst>
          </p:cNvPr>
          <p:cNvSpPr/>
          <p:nvPr/>
        </p:nvSpPr>
        <p:spPr>
          <a:xfrm>
            <a:off x="0" y="0"/>
            <a:ext cx="2808514"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7385823-3761-4388-BD1F-CAF9DA219D10}"/>
              </a:ext>
            </a:extLst>
          </p:cNvPr>
          <p:cNvSpPr>
            <a:spLocks noGrp="1"/>
          </p:cNvSpPr>
          <p:nvPr>
            <p:ph type="title"/>
          </p:nvPr>
        </p:nvSpPr>
        <p:spPr/>
        <p:txBody>
          <a:bodyPr/>
          <a:lstStyle>
            <a:lvl1pPr>
              <a:defRPr>
                <a:solidFill>
                  <a:srgbClr val="002060"/>
                </a:solidFill>
              </a:defRPr>
            </a:lvl1pPr>
          </a:lstStyle>
          <a:p>
            <a:r>
              <a:rPr lang="en-US" smtClean="0"/>
              <a:t>Click to edit Master title style</a:t>
            </a:r>
            <a:endParaRPr lang="es-EC" dirty="0"/>
          </a:p>
        </p:txBody>
      </p:sp>
      <p:sp>
        <p:nvSpPr>
          <p:cNvPr id="3" name="Marcador de contenido 2">
            <a:extLst>
              <a:ext uri="{FF2B5EF4-FFF2-40B4-BE49-F238E27FC236}">
                <a16:creationId xmlns:a16="http://schemas.microsoft.com/office/drawing/2014/main" xmlns="" id="{CB928317-5530-4FBB-9C77-7D47FFDB76C2}"/>
              </a:ext>
            </a:extLst>
          </p:cNvPr>
          <p:cNvSpPr>
            <a:spLocks noGrp="1"/>
          </p:cNvSpPr>
          <p:nvPr>
            <p:ph sz="half" idx="1"/>
          </p:nvPr>
        </p:nvSpPr>
        <p:spPr>
          <a:xfrm>
            <a:off x="838200" y="1825625"/>
            <a:ext cx="5181600" cy="4351338"/>
          </a:xfrm>
        </p:spPr>
        <p:txBody>
          <a:bodyPr/>
          <a:lstStyle>
            <a:lvl1pPr>
              <a:buClr>
                <a:srgbClr val="002060"/>
              </a:buClr>
              <a:defRPr/>
            </a:lvl1pPr>
            <a:lvl2pPr>
              <a:buClr>
                <a:srgbClr val="002060"/>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dirty="0"/>
          </a:p>
        </p:txBody>
      </p:sp>
      <p:sp>
        <p:nvSpPr>
          <p:cNvPr id="4" name="Marcador de contenido 3">
            <a:extLst>
              <a:ext uri="{FF2B5EF4-FFF2-40B4-BE49-F238E27FC236}">
                <a16:creationId xmlns:a16="http://schemas.microsoft.com/office/drawing/2014/main" xmlns="" id="{56C05AC7-DC23-4B54-980D-733C54334884}"/>
              </a:ext>
            </a:extLst>
          </p:cNvPr>
          <p:cNvSpPr>
            <a:spLocks noGrp="1"/>
          </p:cNvSpPr>
          <p:nvPr>
            <p:ph sz="half" idx="2"/>
          </p:nvPr>
        </p:nvSpPr>
        <p:spPr>
          <a:xfrm>
            <a:off x="6172200" y="1825625"/>
            <a:ext cx="5181600" cy="4351338"/>
          </a:xfrm>
        </p:spPr>
        <p:txBody>
          <a:bodyPr/>
          <a:lstStyle>
            <a:lvl1pPr>
              <a:buClr>
                <a:srgbClr val="002060"/>
              </a:buClr>
              <a:defRPr/>
            </a:lvl1pPr>
            <a:lvl2pPr>
              <a:buClr>
                <a:srgbClr val="002060"/>
              </a:buClr>
              <a:defRPr/>
            </a:lvl2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dirty="0"/>
          </a:p>
        </p:txBody>
      </p:sp>
      <p:sp>
        <p:nvSpPr>
          <p:cNvPr id="5" name="Marcador de fecha 4">
            <a:extLst>
              <a:ext uri="{FF2B5EF4-FFF2-40B4-BE49-F238E27FC236}">
                <a16:creationId xmlns:a16="http://schemas.microsoft.com/office/drawing/2014/main" xmlns="" id="{D5045274-7E90-4C23-A7E2-0BD2F124594B}"/>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6" name="Marcador de pie de página 5">
            <a:extLst>
              <a:ext uri="{FF2B5EF4-FFF2-40B4-BE49-F238E27FC236}">
                <a16:creationId xmlns:a16="http://schemas.microsoft.com/office/drawing/2014/main" xmlns="" id="{877AE489-0304-4123-A3C8-7CCBC8E77FA7}"/>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815AE4BC-8FF3-4BD5-BF68-836853B7977C}"/>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8" name="Rectángulo 7">
            <a:extLst>
              <a:ext uri="{FF2B5EF4-FFF2-40B4-BE49-F238E27FC236}">
                <a16:creationId xmlns:a16="http://schemas.microsoft.com/office/drawing/2014/main" xmlns="" id="{94F2F867-5859-4F41-B37F-4AE9851B03CA}"/>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Rectángulo 8">
            <a:extLst>
              <a:ext uri="{FF2B5EF4-FFF2-40B4-BE49-F238E27FC236}">
                <a16:creationId xmlns:a16="http://schemas.microsoft.com/office/drawing/2014/main" xmlns="" id="{B6FBEEBA-8BB2-4792-B163-007D8AE5E1D1}"/>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42405B7-4373-41F3-B74C-98DCB87BB32D}"/>
              </a:ext>
            </a:extLst>
          </p:cNvPr>
          <p:cNvSpPr>
            <a:spLocks noGrp="1"/>
          </p:cNvSpPr>
          <p:nvPr>
            <p:ph type="title"/>
          </p:nvPr>
        </p:nvSpPr>
        <p:spPr>
          <a:xfrm>
            <a:off x="839788" y="365125"/>
            <a:ext cx="10515600" cy="1325563"/>
          </a:xfrm>
        </p:spPr>
        <p:txBody>
          <a:bodyPr/>
          <a:lstStyle/>
          <a:p>
            <a:r>
              <a:rPr lang="en-US" smtClean="0"/>
              <a:t>Click to edit Master title style</a:t>
            </a:r>
            <a:endParaRPr lang="es-EC"/>
          </a:p>
        </p:txBody>
      </p:sp>
      <p:sp>
        <p:nvSpPr>
          <p:cNvPr id="3" name="Marcador de texto 2">
            <a:extLst>
              <a:ext uri="{FF2B5EF4-FFF2-40B4-BE49-F238E27FC236}">
                <a16:creationId xmlns:a16="http://schemas.microsoft.com/office/drawing/2014/main" xmlns="" id="{0F3EBDAA-D194-4857-95E0-335DF5477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Marcador de contenido 3">
            <a:extLst>
              <a:ext uri="{FF2B5EF4-FFF2-40B4-BE49-F238E27FC236}">
                <a16:creationId xmlns:a16="http://schemas.microsoft.com/office/drawing/2014/main" xmlns="" id="{0BF7B19B-2C1D-4B05-8C1B-FE4EF0FF4CA7}"/>
              </a:ext>
            </a:extLst>
          </p:cNvPr>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a:p>
        </p:txBody>
      </p:sp>
      <p:sp>
        <p:nvSpPr>
          <p:cNvPr id="5" name="Marcador de texto 4">
            <a:extLst>
              <a:ext uri="{FF2B5EF4-FFF2-40B4-BE49-F238E27FC236}">
                <a16:creationId xmlns:a16="http://schemas.microsoft.com/office/drawing/2014/main" xmlns="" id="{DA75C784-68CF-4551-8176-2C5713CDE1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Marcador de contenido 5">
            <a:extLst>
              <a:ext uri="{FF2B5EF4-FFF2-40B4-BE49-F238E27FC236}">
                <a16:creationId xmlns:a16="http://schemas.microsoft.com/office/drawing/2014/main" xmlns="" id="{EE8EB4B2-9E42-48DA-A77A-3E46334AED94}"/>
              </a:ext>
            </a:extLst>
          </p:cNvPr>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a:p>
        </p:txBody>
      </p:sp>
      <p:sp>
        <p:nvSpPr>
          <p:cNvPr id="7" name="Marcador de fecha 6">
            <a:extLst>
              <a:ext uri="{FF2B5EF4-FFF2-40B4-BE49-F238E27FC236}">
                <a16:creationId xmlns:a16="http://schemas.microsoft.com/office/drawing/2014/main" xmlns="" id="{FEC1218F-C4BB-49E7-9A86-568192E17944}"/>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8" name="Marcador de pie de página 7">
            <a:extLst>
              <a:ext uri="{FF2B5EF4-FFF2-40B4-BE49-F238E27FC236}">
                <a16:creationId xmlns:a16="http://schemas.microsoft.com/office/drawing/2014/main" xmlns="" id="{8AE423A5-AE9B-40A4-B620-6F344657AD41}"/>
              </a:ext>
            </a:extLst>
          </p:cNvPr>
          <p:cNvSpPr>
            <a:spLocks noGrp="1"/>
          </p:cNvSpPr>
          <p:nvPr>
            <p:ph type="ftr" sz="quarter" idx="11"/>
          </p:nvPr>
        </p:nvSpPr>
        <p:spPr/>
        <p:txBody>
          <a:bodyPr/>
          <a:lstStyle/>
          <a:p>
            <a:endParaRPr lang="en-US"/>
          </a:p>
        </p:txBody>
      </p:sp>
      <p:sp>
        <p:nvSpPr>
          <p:cNvPr id="9" name="Marcador de número de diapositiva 8">
            <a:extLst>
              <a:ext uri="{FF2B5EF4-FFF2-40B4-BE49-F238E27FC236}">
                <a16:creationId xmlns:a16="http://schemas.microsoft.com/office/drawing/2014/main" xmlns="" id="{9D51F341-7817-437F-A040-7231FD5790E1}"/>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10" name="Rectángulo 9">
            <a:extLst>
              <a:ext uri="{FF2B5EF4-FFF2-40B4-BE49-F238E27FC236}">
                <a16:creationId xmlns:a16="http://schemas.microsoft.com/office/drawing/2014/main" xmlns="" id="{E78D358C-9243-43EA-9C97-436E1B667E66}"/>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11" name="Rectángulo 10">
            <a:extLst>
              <a:ext uri="{FF2B5EF4-FFF2-40B4-BE49-F238E27FC236}">
                <a16:creationId xmlns:a16="http://schemas.microsoft.com/office/drawing/2014/main" xmlns="" id="{6A204494-1E1B-4513-87C3-E80BB5FAE57F}"/>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F6B6229-8BF4-485F-837E-3B14239CAF2B}"/>
              </a:ext>
            </a:extLst>
          </p:cNvPr>
          <p:cNvSpPr>
            <a:spLocks noGrp="1"/>
          </p:cNvSpPr>
          <p:nvPr>
            <p:ph type="title"/>
          </p:nvPr>
        </p:nvSpPr>
        <p:spPr/>
        <p:txBody>
          <a:bodyPr/>
          <a:lstStyle/>
          <a:p>
            <a:r>
              <a:rPr lang="en-US" smtClean="0"/>
              <a:t>Click to edit Master title style</a:t>
            </a:r>
            <a:endParaRPr lang="es-EC"/>
          </a:p>
        </p:txBody>
      </p:sp>
      <p:sp>
        <p:nvSpPr>
          <p:cNvPr id="3" name="Marcador de fecha 2">
            <a:extLst>
              <a:ext uri="{FF2B5EF4-FFF2-40B4-BE49-F238E27FC236}">
                <a16:creationId xmlns:a16="http://schemas.microsoft.com/office/drawing/2014/main" xmlns="" id="{BBC777E6-DC30-4220-B7C9-991A2C0E5A0A}"/>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4" name="Marcador de pie de página 3">
            <a:extLst>
              <a:ext uri="{FF2B5EF4-FFF2-40B4-BE49-F238E27FC236}">
                <a16:creationId xmlns:a16="http://schemas.microsoft.com/office/drawing/2014/main" xmlns="" id="{691CAB5E-4025-4C04-9671-EF0AE10F90B6}"/>
              </a:ext>
            </a:extLst>
          </p:cNvPr>
          <p:cNvSpPr>
            <a:spLocks noGrp="1"/>
          </p:cNvSpPr>
          <p:nvPr>
            <p:ph type="ftr" sz="quarter" idx="11"/>
          </p:nvPr>
        </p:nvSpPr>
        <p:spPr/>
        <p:txBody>
          <a:bodyPr/>
          <a:lstStyle/>
          <a:p>
            <a:endParaRPr lang="en-US"/>
          </a:p>
        </p:txBody>
      </p:sp>
      <p:sp>
        <p:nvSpPr>
          <p:cNvPr id="5" name="Marcador de número de diapositiva 4">
            <a:extLst>
              <a:ext uri="{FF2B5EF4-FFF2-40B4-BE49-F238E27FC236}">
                <a16:creationId xmlns:a16="http://schemas.microsoft.com/office/drawing/2014/main" xmlns="" id="{79E5FA16-AB6F-4201-AB59-8BB98003628A}"/>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6" name="Rectángulo 5">
            <a:extLst>
              <a:ext uri="{FF2B5EF4-FFF2-40B4-BE49-F238E27FC236}">
                <a16:creationId xmlns:a16="http://schemas.microsoft.com/office/drawing/2014/main" xmlns="" id="{BECC89E1-F6AF-440A-BC98-9F14123D809C}"/>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7" name="Rectángulo 6">
            <a:extLst>
              <a:ext uri="{FF2B5EF4-FFF2-40B4-BE49-F238E27FC236}">
                <a16:creationId xmlns:a16="http://schemas.microsoft.com/office/drawing/2014/main" xmlns="" id="{EEB2CF4D-2BBB-45BC-9222-2F29C77898F3}"/>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E87AA153-E540-4AE0-8F2E-5A441CA8FE29}"/>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3" name="Marcador de pie de página 2">
            <a:extLst>
              <a:ext uri="{FF2B5EF4-FFF2-40B4-BE49-F238E27FC236}">
                <a16:creationId xmlns:a16="http://schemas.microsoft.com/office/drawing/2014/main" xmlns="" id="{E9899854-158E-4164-B87E-8E6D3E59E8DD}"/>
              </a:ext>
            </a:extLst>
          </p:cNvPr>
          <p:cNvSpPr>
            <a:spLocks noGrp="1"/>
          </p:cNvSpPr>
          <p:nvPr>
            <p:ph type="ftr" sz="quarter" idx="11"/>
          </p:nvPr>
        </p:nvSpPr>
        <p:spPr/>
        <p:txBody>
          <a:bodyPr/>
          <a:lstStyle/>
          <a:p>
            <a:endParaRPr lang="en-US"/>
          </a:p>
        </p:txBody>
      </p:sp>
      <p:sp>
        <p:nvSpPr>
          <p:cNvPr id="4" name="Marcador de número de diapositiva 3">
            <a:extLst>
              <a:ext uri="{FF2B5EF4-FFF2-40B4-BE49-F238E27FC236}">
                <a16:creationId xmlns:a16="http://schemas.microsoft.com/office/drawing/2014/main" xmlns="" id="{B5BA7AC6-C5E4-484E-9764-8742174F0B1C}"/>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5" name="Rectángulo 4">
            <a:extLst>
              <a:ext uri="{FF2B5EF4-FFF2-40B4-BE49-F238E27FC236}">
                <a16:creationId xmlns:a16="http://schemas.microsoft.com/office/drawing/2014/main" xmlns="" id="{7B77143E-10DA-46DD-92C8-AE95E73F3646}"/>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6" name="Rectángulo 5">
            <a:extLst>
              <a:ext uri="{FF2B5EF4-FFF2-40B4-BE49-F238E27FC236}">
                <a16:creationId xmlns:a16="http://schemas.microsoft.com/office/drawing/2014/main" xmlns="" id="{8D5B05F6-9BEB-4962-871E-F64CD8E2D09F}"/>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DF99524-FCE9-407F-93AA-809F7F5BDF6D}"/>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C"/>
          </a:p>
        </p:txBody>
      </p:sp>
      <p:sp>
        <p:nvSpPr>
          <p:cNvPr id="3" name="Marcador de contenido 2">
            <a:extLst>
              <a:ext uri="{FF2B5EF4-FFF2-40B4-BE49-F238E27FC236}">
                <a16:creationId xmlns:a16="http://schemas.microsoft.com/office/drawing/2014/main" xmlns="" id="{C0AFBD66-A991-4F33-953F-D19D307876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EC"/>
          </a:p>
        </p:txBody>
      </p:sp>
      <p:sp>
        <p:nvSpPr>
          <p:cNvPr id="4" name="Marcador de texto 3">
            <a:extLst>
              <a:ext uri="{FF2B5EF4-FFF2-40B4-BE49-F238E27FC236}">
                <a16:creationId xmlns:a16="http://schemas.microsoft.com/office/drawing/2014/main" xmlns="" id="{5B390744-A1C5-443E-9205-0FC760F279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Marcador de fecha 4">
            <a:extLst>
              <a:ext uri="{FF2B5EF4-FFF2-40B4-BE49-F238E27FC236}">
                <a16:creationId xmlns:a16="http://schemas.microsoft.com/office/drawing/2014/main" xmlns="" id="{3EE87FE5-3D81-45D5-B5AF-432A5B7E3E29}"/>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6" name="Marcador de pie de página 5">
            <a:extLst>
              <a:ext uri="{FF2B5EF4-FFF2-40B4-BE49-F238E27FC236}">
                <a16:creationId xmlns:a16="http://schemas.microsoft.com/office/drawing/2014/main" xmlns="" id="{7A9835D0-7D17-49C7-B35F-42676BF471BD}"/>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9B02E850-061A-4D5C-A45F-6C51D1994C5A}"/>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8" name="Rectángulo 7">
            <a:extLst>
              <a:ext uri="{FF2B5EF4-FFF2-40B4-BE49-F238E27FC236}">
                <a16:creationId xmlns:a16="http://schemas.microsoft.com/office/drawing/2014/main" xmlns="" id="{678E946F-88BA-4006-962B-872E5DF08B5D}"/>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Rectángulo 8">
            <a:extLst>
              <a:ext uri="{FF2B5EF4-FFF2-40B4-BE49-F238E27FC236}">
                <a16:creationId xmlns:a16="http://schemas.microsoft.com/office/drawing/2014/main" xmlns="" id="{E0898955-ECF4-478B-B574-E3CF85A41CC5}"/>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0766793-521B-4CD5-AC89-FF4D00347D1A}"/>
              </a:ext>
            </a:extLst>
          </p:cNvPr>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s-EC"/>
          </a:p>
        </p:txBody>
      </p:sp>
      <p:sp>
        <p:nvSpPr>
          <p:cNvPr id="3" name="Marcador de posición de imagen 2">
            <a:extLst>
              <a:ext uri="{FF2B5EF4-FFF2-40B4-BE49-F238E27FC236}">
                <a16:creationId xmlns:a16="http://schemas.microsoft.com/office/drawing/2014/main" xmlns="" id="{90933391-800D-4242-B818-68CB41EAFCD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s-EC"/>
          </a:p>
        </p:txBody>
      </p:sp>
      <p:sp>
        <p:nvSpPr>
          <p:cNvPr id="4" name="Marcador de texto 3">
            <a:extLst>
              <a:ext uri="{FF2B5EF4-FFF2-40B4-BE49-F238E27FC236}">
                <a16:creationId xmlns:a16="http://schemas.microsoft.com/office/drawing/2014/main" xmlns="" id="{EC28D795-E3C9-4F68-8011-8AC78824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Marcador de fecha 4">
            <a:extLst>
              <a:ext uri="{FF2B5EF4-FFF2-40B4-BE49-F238E27FC236}">
                <a16:creationId xmlns:a16="http://schemas.microsoft.com/office/drawing/2014/main" xmlns="" id="{D9DBD112-B087-4856-B7B3-37C0D77E7988}"/>
              </a:ext>
            </a:extLst>
          </p:cNvPr>
          <p:cNvSpPr>
            <a:spLocks noGrp="1"/>
          </p:cNvSpPr>
          <p:nvPr>
            <p:ph type="dt" sz="half" idx="10"/>
          </p:nvPr>
        </p:nvSpPr>
        <p:spPr/>
        <p:txBody>
          <a:bodyPr/>
          <a:lstStyle/>
          <a:p>
            <a:fld id="{27A81039-9FAC-8547-AB9A-40C96D6435F2}" type="datetimeFigureOut">
              <a:rPr lang="en-US" smtClean="0"/>
              <a:t>5/28/20</a:t>
            </a:fld>
            <a:endParaRPr lang="en-US"/>
          </a:p>
        </p:txBody>
      </p:sp>
      <p:sp>
        <p:nvSpPr>
          <p:cNvPr id="6" name="Marcador de pie de página 5">
            <a:extLst>
              <a:ext uri="{FF2B5EF4-FFF2-40B4-BE49-F238E27FC236}">
                <a16:creationId xmlns:a16="http://schemas.microsoft.com/office/drawing/2014/main" xmlns="" id="{917F8E04-874E-4C49-9EC3-7F21A33C92A4}"/>
              </a:ext>
            </a:extLst>
          </p:cNvPr>
          <p:cNvSpPr>
            <a:spLocks noGrp="1"/>
          </p:cNvSpPr>
          <p:nvPr>
            <p:ph type="ftr" sz="quarter" idx="11"/>
          </p:nvPr>
        </p:nvSpPr>
        <p:spPr/>
        <p:txBody>
          <a:bodyPr/>
          <a:lstStyle/>
          <a:p>
            <a:endParaRPr lang="en-US"/>
          </a:p>
        </p:txBody>
      </p:sp>
      <p:sp>
        <p:nvSpPr>
          <p:cNvPr id="7" name="Marcador de número de diapositiva 6">
            <a:extLst>
              <a:ext uri="{FF2B5EF4-FFF2-40B4-BE49-F238E27FC236}">
                <a16:creationId xmlns:a16="http://schemas.microsoft.com/office/drawing/2014/main" xmlns="" id="{67BE1C80-996E-49BB-9769-855B8D5F62CE}"/>
              </a:ext>
            </a:extLst>
          </p:cNvPr>
          <p:cNvSpPr>
            <a:spLocks noGrp="1"/>
          </p:cNvSpPr>
          <p:nvPr>
            <p:ph type="sldNum" sz="quarter" idx="12"/>
          </p:nvPr>
        </p:nvSpPr>
        <p:spPr/>
        <p:txBody>
          <a:bodyPr/>
          <a:lstStyle/>
          <a:p>
            <a:fld id="{98E6D976-5F82-9D42-9D19-6489B639A87B}" type="slidenum">
              <a:rPr lang="en-US" smtClean="0"/>
              <a:t>‹#›</a:t>
            </a:fld>
            <a:endParaRPr lang="en-US"/>
          </a:p>
        </p:txBody>
      </p:sp>
      <p:sp>
        <p:nvSpPr>
          <p:cNvPr id="8" name="Rectángulo 7">
            <a:extLst>
              <a:ext uri="{FF2B5EF4-FFF2-40B4-BE49-F238E27FC236}">
                <a16:creationId xmlns:a16="http://schemas.microsoft.com/office/drawing/2014/main" xmlns="" id="{F9272315-3CC7-4132-B081-ED7C78A674C8}"/>
              </a:ext>
            </a:extLst>
          </p:cNvPr>
          <p:cNvSpPr/>
          <p:nvPr/>
        </p:nvSpPr>
        <p:spPr>
          <a:xfrm>
            <a:off x="116114" y="-4355"/>
            <a:ext cx="188686" cy="6858000"/>
          </a:xfrm>
          <a:prstGeom prst="rect">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9" name="Rectángulo 8">
            <a:extLst>
              <a:ext uri="{FF2B5EF4-FFF2-40B4-BE49-F238E27FC236}">
                <a16:creationId xmlns:a16="http://schemas.microsoft.com/office/drawing/2014/main" xmlns="" id="{E0062EA0-6C77-49C9-AF83-3649AF892FE8}"/>
              </a:ext>
            </a:extLst>
          </p:cNvPr>
          <p:cNvSpPr/>
          <p:nvPr/>
        </p:nvSpPr>
        <p:spPr>
          <a:xfrm>
            <a:off x="428168" y="1454"/>
            <a:ext cx="188686" cy="6858000"/>
          </a:xfrm>
          <a:prstGeom prst="rect">
            <a:avLst/>
          </a:prstGeom>
          <a:solidFill>
            <a:schemeClr val="accent5">
              <a:lumMod val="20000"/>
              <a:lumOff val="80000"/>
            </a:schemeClr>
          </a:solidFill>
          <a:ln>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Tree>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3FC7218D-ED9D-4C31-9940-8812E44956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EC" dirty="0"/>
          </a:p>
        </p:txBody>
      </p:sp>
      <p:sp>
        <p:nvSpPr>
          <p:cNvPr id="3" name="Marcador de texto 2">
            <a:extLst>
              <a:ext uri="{FF2B5EF4-FFF2-40B4-BE49-F238E27FC236}">
                <a16:creationId xmlns:a16="http://schemas.microsoft.com/office/drawing/2014/main" xmlns="" id="{8C7257C7-A484-4B81-AC56-CC40F95C81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EC" dirty="0"/>
          </a:p>
        </p:txBody>
      </p:sp>
      <p:sp>
        <p:nvSpPr>
          <p:cNvPr id="4" name="Marcador de fecha 3">
            <a:extLst>
              <a:ext uri="{FF2B5EF4-FFF2-40B4-BE49-F238E27FC236}">
                <a16:creationId xmlns:a16="http://schemas.microsoft.com/office/drawing/2014/main" xmlns="" id="{EC39CBF8-3EDD-4228-8A33-954129998E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A81039-9FAC-8547-AB9A-40C96D6435F2}" type="datetimeFigureOut">
              <a:rPr lang="en-US" smtClean="0"/>
              <a:t>5/28/20</a:t>
            </a:fld>
            <a:endParaRPr lang="en-US"/>
          </a:p>
        </p:txBody>
      </p:sp>
      <p:sp>
        <p:nvSpPr>
          <p:cNvPr id="5" name="Marcador de pie de página 4">
            <a:extLst>
              <a:ext uri="{FF2B5EF4-FFF2-40B4-BE49-F238E27FC236}">
                <a16:creationId xmlns:a16="http://schemas.microsoft.com/office/drawing/2014/main" xmlns="" id="{75E07464-5BA4-4C04-ADA0-4BBF18FE44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a:extLst>
              <a:ext uri="{FF2B5EF4-FFF2-40B4-BE49-F238E27FC236}">
                <a16:creationId xmlns:a16="http://schemas.microsoft.com/office/drawing/2014/main" xmlns="" id="{5CF95E94-850E-4E75-A19D-24FB1694BB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E6D976-5F82-9D42-9D19-6489B639A87B}" type="slidenum">
              <a:rPr lang="en-US" smtClean="0"/>
              <a:t>‹#›</a:t>
            </a:fld>
            <a:endParaRPr lang="en-US"/>
          </a:p>
        </p:txBody>
      </p:sp>
    </p:spTree>
    <p:extLst>
      <p:ext uri="{BB962C8B-B14F-4D97-AF65-F5344CB8AC3E}">
        <p14:creationId xmlns:p14="http://schemas.microsoft.com/office/powerpoint/2010/main" val="151515362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b="1" kern="1200">
          <a:solidFill>
            <a:srgbClr val="002060"/>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002060"/>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jpg"/><Relationship Id="rId3" Type="http://schemas.openxmlformats.org/officeDocument/2006/relationships/image" Target="../media/image5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55.jpg"/><Relationship Id="rId4" Type="http://schemas.openxmlformats.org/officeDocument/2006/relationships/image" Target="../media/image56.jp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 Id="rId3" Type="http://schemas.openxmlformats.org/officeDocument/2006/relationships/image" Target="../media/image61.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 Id="rId3" Type="http://schemas.openxmlformats.org/officeDocument/2006/relationships/image" Target="../media/image6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144.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1" Type="http://schemas.openxmlformats.org/officeDocument/2006/relationships/slideLayout" Target="../slideLayouts/slideLayout2.xml"/><Relationship Id="rId2" Type="http://schemas.openxmlformats.org/officeDocument/2006/relationships/image" Target="../media/image7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157.xml.rels><?xml version="1.0" encoding="UTF-8" standalone="yes"?>
<Relationships xmlns="http://schemas.openxmlformats.org/package/2006/relationships"><Relationship Id="rId3" Type="http://schemas.openxmlformats.org/officeDocument/2006/relationships/image" Target="../media/image76.png"/><Relationship Id="rId4" Type="http://schemas.openxmlformats.org/officeDocument/2006/relationships/image" Target="../media/image77.png"/><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8" Type="http://schemas.openxmlformats.org/officeDocument/2006/relationships/image" Target="../media/image17.png"/><Relationship Id="rId9"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0.png"/><Relationship Id="rId3" Type="http://schemas.openxmlformats.org/officeDocument/2006/relationships/image" Target="../media/image81.png"/></Relationships>
</file>

<file path=ppt/slides/_rels/slide172.xml.rels><?xml version="1.0" encoding="UTF-8" standalone="yes"?>
<Relationships xmlns="http://schemas.openxmlformats.org/package/2006/relationships"><Relationship Id="rId3" Type="http://schemas.openxmlformats.org/officeDocument/2006/relationships/image" Target="../media/image81.png"/><Relationship Id="rId4" Type="http://schemas.openxmlformats.org/officeDocument/2006/relationships/image" Target="../media/image82.png"/><Relationship Id="rId1" Type="http://schemas.openxmlformats.org/officeDocument/2006/relationships/slideLayout" Target="../slideLayouts/slideLayout2.xml"/><Relationship Id="rId2" Type="http://schemas.openxmlformats.org/officeDocument/2006/relationships/image" Target="../media/image80.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175.xml.rels><?xml version="1.0" encoding="UTF-8" standalone="yes"?>
<Relationships xmlns="http://schemas.openxmlformats.org/package/2006/relationships"><Relationship Id="rId3" Type="http://schemas.openxmlformats.org/officeDocument/2006/relationships/image" Target="../media/image83.png"/><Relationship Id="rId4" Type="http://schemas.openxmlformats.org/officeDocument/2006/relationships/image" Target="../media/image84.png"/><Relationship Id="rId1" Type="http://schemas.openxmlformats.org/officeDocument/2006/relationships/slideLayout" Target="../slideLayouts/slideLayout2.xml"/><Relationship Id="rId2" Type="http://schemas.openxmlformats.org/officeDocument/2006/relationships/image" Target="../media/image81.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89.png"/></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racle.com/en/java/javase/11/docs/api/java.base/java/lang/Math.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racle.com/javase/specs/jls/se8/html/jls-4.html#jls-4.12.5" TargetMode="External"/><Relationship Id="rId3" Type="http://schemas.openxmlformats.org/officeDocument/2006/relationships/image" Target="../media/image92.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oracle.com/javase/specs/jls/se8/html/jls-4.html#jls-4.12.5" TargetMode="External"/><Relationship Id="rId3" Type="http://schemas.openxmlformats.org/officeDocument/2006/relationships/image" Target="../media/image93.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 Id="rId3" Type="http://schemas.openxmlformats.org/officeDocument/2006/relationships/image" Target="../media/image2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6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
          <p:cNvSpPr txBox="1">
            <a:spLocks noGrp="1"/>
          </p:cNvSpPr>
          <p:nvPr>
            <p:ph type="ctrTitle"/>
          </p:nvPr>
        </p:nvSpPr>
        <p:spPr>
          <a:xfrm>
            <a:off x="1524000" y="3018895"/>
            <a:ext cx="91440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002060"/>
              </a:buClr>
              <a:buSzPts val="6000"/>
              <a:buFont typeface="Calibri"/>
              <a:buNone/>
            </a:pPr>
            <a:r>
              <a:rPr lang="en-US"/>
              <a:t>PROGRAMACIÓN ORIENTADA A OBJETOS</a:t>
            </a:r>
            <a:endParaRPr/>
          </a:p>
        </p:txBody>
      </p:sp>
      <p:sp>
        <p:nvSpPr>
          <p:cNvPr id="117" name="Google Shape;117;p1"/>
          <p:cNvSpPr txBox="1">
            <a:spLocks noGrp="1"/>
          </p:cNvSpPr>
          <p:nvPr>
            <p:ph type="subTitle" idx="1"/>
          </p:nvPr>
        </p:nvSpPr>
        <p:spPr>
          <a:xfrm>
            <a:off x="1524000" y="5498570"/>
            <a:ext cx="9144000" cy="110543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SzPts val="2000"/>
              <a:buNone/>
            </a:pPr>
            <a:r>
              <a:rPr lang="en-US" sz="2000"/>
              <a:t>2020-2021</a:t>
            </a:r>
            <a:endParaRPr/>
          </a:p>
        </p:txBody>
      </p:sp>
      <p:pic>
        <p:nvPicPr>
          <p:cNvPr id="118" name="Google Shape;118;p1" descr="Resultado de imagen para oop"/>
          <p:cNvPicPr preferRelativeResize="0"/>
          <p:nvPr/>
        </p:nvPicPr>
        <p:blipFill rotWithShape="1">
          <a:blip r:embed="rId3">
            <a:alphaModFix/>
          </a:blip>
          <a:srcRect/>
          <a:stretch/>
        </p:blipFill>
        <p:spPr>
          <a:xfrm>
            <a:off x="3238500" y="338665"/>
            <a:ext cx="5715000" cy="3048000"/>
          </a:xfrm>
          <a:prstGeom prst="rect">
            <a:avLst/>
          </a:prstGeom>
          <a:noFill/>
          <a:ln>
            <a:noFill/>
          </a:ln>
        </p:spPr>
      </p:pic>
    </p:spTree>
    <p:extLst>
      <p:ext uri="{BB962C8B-B14F-4D97-AF65-F5344CB8AC3E}">
        <p14:creationId xmlns:p14="http://schemas.microsoft.com/office/powerpoint/2010/main" val="10177130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g72b3f69c4d_1_127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 vs Objetos</a:t>
            </a:r>
            <a:endParaRPr/>
          </a:p>
        </p:txBody>
      </p:sp>
      <p:sp>
        <p:nvSpPr>
          <p:cNvPr id="238" name="Google Shape;238;g72b3f69c4d_1_1276"/>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clase</a:t>
            </a:r>
            <a:endParaRPr/>
          </a:p>
        </p:txBody>
      </p:sp>
      <p:sp>
        <p:nvSpPr>
          <p:cNvPr id="239" name="Google Shape;239;g72b3f69c4d_1_1276"/>
          <p:cNvSpPr txBox="1">
            <a:spLocks noGrp="1"/>
          </p:cNvSpPr>
          <p:nvPr>
            <p:ph type="body" idx="2"/>
          </p:nvPr>
        </p:nvSpPr>
        <p:spPr>
          <a:xfrm>
            <a:off x="6416615" y="1704766"/>
            <a:ext cx="5181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Char char="•"/>
            </a:pPr>
            <a:r>
              <a:rPr lang="en-US"/>
              <a:t>objeto</a:t>
            </a:r>
            <a:endParaRPr/>
          </a:p>
        </p:txBody>
      </p:sp>
      <p:pic>
        <p:nvPicPr>
          <p:cNvPr id="240" name="Google Shape;240;g72b3f69c4d_1_1276"/>
          <p:cNvPicPr preferRelativeResize="0"/>
          <p:nvPr/>
        </p:nvPicPr>
        <p:blipFill rotWithShape="1">
          <a:blip r:embed="rId3">
            <a:alphaModFix/>
          </a:blip>
          <a:srcRect/>
          <a:stretch/>
        </p:blipFill>
        <p:spPr>
          <a:xfrm>
            <a:off x="1356827" y="2434304"/>
            <a:ext cx="4026057" cy="3476631"/>
          </a:xfrm>
          <a:prstGeom prst="rect">
            <a:avLst/>
          </a:prstGeom>
          <a:noFill/>
          <a:ln>
            <a:noFill/>
          </a:ln>
        </p:spPr>
      </p:pic>
      <p:pic>
        <p:nvPicPr>
          <p:cNvPr id="241" name="Google Shape;241;g72b3f69c4d_1_1276"/>
          <p:cNvPicPr preferRelativeResize="0"/>
          <p:nvPr/>
        </p:nvPicPr>
        <p:blipFill rotWithShape="1">
          <a:blip r:embed="rId4">
            <a:alphaModFix/>
          </a:blip>
          <a:srcRect/>
          <a:stretch/>
        </p:blipFill>
        <p:spPr>
          <a:xfrm>
            <a:off x="6854885" y="2436052"/>
            <a:ext cx="1612900" cy="1511300"/>
          </a:xfrm>
          <a:prstGeom prst="rect">
            <a:avLst/>
          </a:prstGeom>
          <a:noFill/>
          <a:ln>
            <a:noFill/>
          </a:ln>
        </p:spPr>
      </p:pic>
      <p:pic>
        <p:nvPicPr>
          <p:cNvPr id="242" name="Google Shape;242;g72b3f69c4d_1_1276"/>
          <p:cNvPicPr preferRelativeResize="0"/>
          <p:nvPr/>
        </p:nvPicPr>
        <p:blipFill rotWithShape="1">
          <a:blip r:embed="rId5">
            <a:alphaModFix/>
          </a:blip>
          <a:srcRect/>
          <a:stretch/>
        </p:blipFill>
        <p:spPr>
          <a:xfrm>
            <a:off x="8864600" y="2229435"/>
            <a:ext cx="1549400" cy="1651000"/>
          </a:xfrm>
          <a:prstGeom prst="rect">
            <a:avLst/>
          </a:prstGeom>
          <a:noFill/>
          <a:ln>
            <a:noFill/>
          </a:ln>
        </p:spPr>
      </p:pic>
      <p:pic>
        <p:nvPicPr>
          <p:cNvPr id="243" name="Google Shape;243;g72b3f69c4d_1_1276"/>
          <p:cNvPicPr preferRelativeResize="0"/>
          <p:nvPr/>
        </p:nvPicPr>
        <p:blipFill rotWithShape="1">
          <a:blip r:embed="rId6">
            <a:alphaModFix/>
          </a:blip>
          <a:srcRect/>
          <a:stretch/>
        </p:blipFill>
        <p:spPr>
          <a:xfrm>
            <a:off x="9007415" y="4291311"/>
            <a:ext cx="1562100" cy="1511300"/>
          </a:xfrm>
          <a:prstGeom prst="rect">
            <a:avLst/>
          </a:prstGeom>
          <a:noFill/>
          <a:ln>
            <a:noFill/>
          </a:ln>
        </p:spPr>
      </p:pic>
      <p:pic>
        <p:nvPicPr>
          <p:cNvPr id="244" name="Google Shape;244;g72b3f69c4d_1_1276"/>
          <p:cNvPicPr preferRelativeResize="0"/>
          <p:nvPr/>
        </p:nvPicPr>
        <p:blipFill rotWithShape="1">
          <a:blip r:embed="rId7">
            <a:alphaModFix/>
          </a:blip>
          <a:srcRect/>
          <a:stretch/>
        </p:blipFill>
        <p:spPr>
          <a:xfrm>
            <a:off x="6971904" y="4342111"/>
            <a:ext cx="1638300" cy="1460500"/>
          </a:xfrm>
          <a:prstGeom prst="rect">
            <a:avLst/>
          </a:prstGeom>
          <a:noFill/>
          <a:ln>
            <a:noFill/>
          </a:ln>
        </p:spPr>
      </p:pic>
      <p:sp>
        <p:nvSpPr>
          <p:cNvPr id="245" name="Google Shape;245;g72b3f69c4d_1_1276"/>
          <p:cNvSpPr txBox="1"/>
          <p:nvPr/>
        </p:nvSpPr>
        <p:spPr>
          <a:xfrm>
            <a:off x="9538418" y="6039212"/>
            <a:ext cx="24912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chemeClr val="dk1"/>
                </a:solidFill>
                <a:latin typeface="Calibri"/>
                <a:ea typeface="Calibri"/>
                <a:cs typeface="Calibri"/>
                <a:sym typeface="Calibri"/>
              </a:rPr>
              <a:t>Instancias de la clase</a:t>
            </a:r>
            <a:endParaRPr sz="1800" b="0" i="0" u="none" strike="noStrike" cap="none">
              <a:solidFill>
                <a:schemeClr val="dk1"/>
              </a:solidFill>
              <a:latin typeface="Calibri"/>
              <a:ea typeface="Calibri"/>
              <a:cs typeface="Calibri"/>
              <a:sym typeface="Calibri"/>
            </a:endParaRPr>
          </a:p>
        </p:txBody>
      </p:sp>
      <p:cxnSp>
        <p:nvCxnSpPr>
          <p:cNvPr id="246" name="Google Shape;246;g72b3f69c4d_1_1276"/>
          <p:cNvCxnSpPr/>
          <p:nvPr/>
        </p:nvCxnSpPr>
        <p:spPr>
          <a:xfrm rot="10800000">
            <a:off x="8015018" y="5687287"/>
            <a:ext cx="1523400" cy="526200"/>
          </a:xfrm>
          <a:prstGeom prst="straightConnector1">
            <a:avLst/>
          </a:prstGeom>
          <a:noFill/>
          <a:ln w="9525" cap="flat" cmpd="sng">
            <a:solidFill>
              <a:srgbClr val="FF0000"/>
            </a:solidFill>
            <a:prstDash val="solid"/>
            <a:miter lim="800000"/>
            <a:headEnd type="none" w="sm" len="sm"/>
            <a:tailEnd type="triangle" w="med" len="med"/>
          </a:ln>
        </p:spPr>
      </p:cxnSp>
      <p:cxnSp>
        <p:nvCxnSpPr>
          <p:cNvPr id="247" name="Google Shape;247;g72b3f69c4d_1_1276"/>
          <p:cNvCxnSpPr/>
          <p:nvPr/>
        </p:nvCxnSpPr>
        <p:spPr>
          <a:xfrm rot="10800000">
            <a:off x="10569430" y="5072307"/>
            <a:ext cx="396900" cy="878100"/>
          </a:xfrm>
          <a:prstGeom prst="straightConnector1">
            <a:avLst/>
          </a:prstGeom>
          <a:noFill/>
          <a:ln w="9525" cap="flat" cmpd="sng">
            <a:solidFill>
              <a:srgbClr val="FF0000"/>
            </a:solidFill>
            <a:prstDash val="solid"/>
            <a:miter lim="800000"/>
            <a:headEnd type="none" w="sm" len="sm"/>
            <a:tailEnd type="triangle" w="med" len="med"/>
          </a:ln>
        </p:spPr>
      </p:cxnSp>
      <p:cxnSp>
        <p:nvCxnSpPr>
          <p:cNvPr id="248" name="Google Shape;248;g72b3f69c4d_1_1276"/>
          <p:cNvCxnSpPr/>
          <p:nvPr/>
        </p:nvCxnSpPr>
        <p:spPr>
          <a:xfrm rot="10800000">
            <a:off x="10369931" y="3709407"/>
            <a:ext cx="748800" cy="2393400"/>
          </a:xfrm>
          <a:prstGeom prst="straightConnector1">
            <a:avLst/>
          </a:prstGeom>
          <a:noFill/>
          <a:ln w="9525" cap="flat" cmpd="sng">
            <a:solidFill>
              <a:srgbClr val="FF0000"/>
            </a:solidFill>
            <a:prstDash val="solid"/>
            <a:miter lim="800000"/>
            <a:headEnd type="none" w="sm" len="sm"/>
            <a:tailEnd type="triangle" w="med" len="med"/>
          </a:ln>
        </p:spPr>
      </p:cxnSp>
      <p:cxnSp>
        <p:nvCxnSpPr>
          <p:cNvPr id="249" name="Google Shape;249;g72b3f69c4d_1_1276"/>
          <p:cNvCxnSpPr/>
          <p:nvPr/>
        </p:nvCxnSpPr>
        <p:spPr>
          <a:xfrm rot="10800000">
            <a:off x="8390384" y="3709456"/>
            <a:ext cx="1106700" cy="2370000"/>
          </a:xfrm>
          <a:prstGeom prst="straightConnector1">
            <a:avLst/>
          </a:prstGeom>
          <a:noFill/>
          <a:ln w="9525" cap="flat" cmpd="sng">
            <a:solidFill>
              <a:srgbClr val="FF0000"/>
            </a:solidFill>
            <a:prstDash val="solid"/>
            <a:miter lim="800000"/>
            <a:headEnd type="none" w="sm" len="sm"/>
            <a:tailEnd type="triangle" w="med" len="med"/>
          </a:ln>
        </p:spPr>
      </p:cxnSp>
    </p:spTree>
    <p:extLst>
      <p:ext uri="{BB962C8B-B14F-4D97-AF65-F5344CB8AC3E}">
        <p14:creationId xmlns:p14="http://schemas.microsoft.com/office/powerpoint/2010/main" val="1685205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Creación</a:t>
            </a:r>
            <a:r>
              <a:rPr lang="en-US" dirty="0" smtClean="0"/>
              <a:t> de </a:t>
            </a:r>
            <a:r>
              <a:rPr lang="en-US" dirty="0" err="1" smtClean="0"/>
              <a:t>objetos</a:t>
            </a:r>
            <a:endParaRPr lang="en-US" dirty="0"/>
          </a:p>
        </p:txBody>
      </p:sp>
      <p:graphicFrame>
        <p:nvGraphicFramePr>
          <p:cNvPr id="9" name="Content Placeholder 6"/>
          <p:cNvGraphicFramePr>
            <a:graphicFrameLocks/>
          </p:cNvGraphicFramePr>
          <p:nvPr>
            <p:extLst>
              <p:ext uri="{D42A27DB-BD31-4B8C-83A1-F6EECF244321}">
                <p14:modId xmlns:p14="http://schemas.microsoft.com/office/powerpoint/2010/main" val="919940139"/>
              </p:ext>
            </p:extLst>
          </p:nvPr>
        </p:nvGraphicFramePr>
        <p:xfrm>
          <a:off x="7109308" y="2774886"/>
          <a:ext cx="2763563" cy="1656080"/>
        </p:xfrm>
        <a:graphic>
          <a:graphicData uri="http://schemas.openxmlformats.org/drawingml/2006/table">
            <a:tbl>
              <a:tblPr firstRow="1" bandRow="1">
                <a:tableStyleId>{5940675A-B579-460E-94D1-54222C63F5DA}</a:tableStyleId>
              </a:tblPr>
              <a:tblGrid>
                <a:gridCol w="2763563"/>
              </a:tblGrid>
              <a:tr h="370840">
                <a:tc>
                  <a:txBody>
                    <a:bodyPr/>
                    <a:lstStyle/>
                    <a:p>
                      <a:r>
                        <a:rPr lang="en-US" dirty="0" smtClean="0"/>
                        <a:t>color=Null</a:t>
                      </a:r>
                    </a:p>
                    <a:p>
                      <a:r>
                        <a:rPr lang="en-US" dirty="0" smtClean="0"/>
                        <a:t>ancho=0.0</a:t>
                      </a:r>
                    </a:p>
                    <a:p>
                      <a:r>
                        <a:rPr lang="en-US" dirty="0" smtClean="0"/>
                        <a:t>alto</a:t>
                      </a:r>
                      <a:r>
                        <a:rPr lang="en-US" baseline="0" dirty="0" smtClean="0"/>
                        <a:t> </a:t>
                      </a:r>
                      <a:r>
                        <a:rPr lang="es-ES" baseline="0" dirty="0" smtClean="0"/>
                        <a:t>=</a:t>
                      </a:r>
                      <a:r>
                        <a:rPr lang="en-US" baseline="0" dirty="0" smtClean="0"/>
                        <a:t> 0.0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2" name="TextBox 11"/>
          <p:cNvSpPr txBox="1"/>
          <p:nvPr/>
        </p:nvSpPr>
        <p:spPr>
          <a:xfrm>
            <a:off x="7656858" y="2338086"/>
            <a:ext cx="1580046" cy="369332"/>
          </a:xfrm>
          <a:prstGeom prst="rect">
            <a:avLst/>
          </a:prstGeom>
          <a:noFill/>
        </p:spPr>
        <p:txBody>
          <a:bodyPr wrap="square" rtlCol="0">
            <a:spAutoFit/>
          </a:bodyPr>
          <a:lstStyle/>
          <a:p>
            <a:r>
              <a:rPr lang="en-US" dirty="0"/>
              <a:t>Memoria</a:t>
            </a:r>
          </a:p>
        </p:txBody>
      </p:sp>
      <p:sp>
        <p:nvSpPr>
          <p:cNvPr id="20" name="TextBox 19"/>
          <p:cNvSpPr txBox="1"/>
          <p:nvPr/>
        </p:nvSpPr>
        <p:spPr>
          <a:xfrm>
            <a:off x="7663486" y="4491564"/>
            <a:ext cx="1580046" cy="369332"/>
          </a:xfrm>
          <a:prstGeom prst="rect">
            <a:avLst/>
          </a:prstGeom>
          <a:noFill/>
        </p:spPr>
        <p:txBody>
          <a:bodyPr wrap="square" rtlCol="0">
            <a:spAutoFit/>
          </a:bodyPr>
          <a:lstStyle/>
          <a:p>
            <a:r>
              <a:rPr lang="en-US" dirty="0"/>
              <a:t>Memoria</a:t>
            </a:r>
          </a:p>
        </p:txBody>
      </p:sp>
      <p:sp>
        <p:nvSpPr>
          <p:cNvPr id="3" name="TextBox 2"/>
          <p:cNvSpPr txBox="1"/>
          <p:nvPr/>
        </p:nvSpPr>
        <p:spPr>
          <a:xfrm>
            <a:off x="1490764" y="1708009"/>
            <a:ext cx="5791339" cy="646331"/>
          </a:xfrm>
          <a:prstGeom prst="rect">
            <a:avLst/>
          </a:prstGeom>
          <a:noFill/>
        </p:spPr>
        <p:txBody>
          <a:bodyPr wrap="square" rtlCol="0">
            <a:spAutoFit/>
          </a:bodyPr>
          <a:lstStyle/>
          <a:p>
            <a:r>
              <a:rPr lang="es-ES" b="1" i="1" dirty="0" err="1"/>
              <a:t>Rectangulo</a:t>
            </a:r>
            <a:r>
              <a:rPr lang="es-ES" b="1" i="1" dirty="0"/>
              <a:t> r1 = </a:t>
            </a:r>
            <a:r>
              <a:rPr lang="es-ES" b="1" i="1" dirty="0">
                <a:solidFill>
                  <a:schemeClr val="accent1"/>
                </a:solidFill>
              </a:rPr>
              <a:t>new</a:t>
            </a:r>
            <a:r>
              <a:rPr lang="es-ES" b="1" i="1" dirty="0"/>
              <a:t> </a:t>
            </a:r>
            <a:r>
              <a:rPr lang="es-ES" b="1" i="1" dirty="0" err="1"/>
              <a:t>Rectangulo</a:t>
            </a:r>
            <a:r>
              <a:rPr lang="es-ES" b="1" i="1" dirty="0"/>
              <a:t>(10,5);</a:t>
            </a:r>
            <a:endParaRPr lang="en-GB" b="1" i="1" dirty="0"/>
          </a:p>
          <a:p>
            <a:endParaRPr lang="en-US" dirty="0"/>
          </a:p>
        </p:txBody>
      </p:sp>
      <p:sp>
        <p:nvSpPr>
          <p:cNvPr id="6" name="TextBox 5"/>
          <p:cNvSpPr txBox="1"/>
          <p:nvPr/>
        </p:nvSpPr>
        <p:spPr>
          <a:xfrm>
            <a:off x="1321245" y="2844868"/>
            <a:ext cx="5861153" cy="646331"/>
          </a:xfrm>
          <a:prstGeom prst="rect">
            <a:avLst/>
          </a:prstGeom>
          <a:noFill/>
        </p:spPr>
        <p:txBody>
          <a:bodyPr wrap="square" rtlCol="0">
            <a:spAutoFit/>
          </a:bodyPr>
          <a:lstStyle/>
          <a:p>
            <a:r>
              <a:rPr lang="en-US" dirty="0" smtClean="0"/>
              <a:t>1. </a:t>
            </a:r>
            <a:r>
              <a:rPr lang="en-US" dirty="0" err="1"/>
              <a:t>Crea</a:t>
            </a:r>
            <a:r>
              <a:rPr lang="en-US" dirty="0"/>
              <a:t> </a:t>
            </a:r>
            <a:r>
              <a:rPr lang="en-US" dirty="0" err="1"/>
              <a:t>en</a:t>
            </a:r>
            <a:r>
              <a:rPr lang="en-US" dirty="0"/>
              <a:t> </a:t>
            </a:r>
            <a:r>
              <a:rPr lang="en-US" dirty="0" err="1"/>
              <a:t>memoria</a:t>
            </a:r>
            <a:r>
              <a:rPr lang="en-US" dirty="0"/>
              <a:t> </a:t>
            </a:r>
            <a:r>
              <a:rPr lang="en-US" dirty="0" err="1"/>
              <a:t>nuevo</a:t>
            </a:r>
            <a:r>
              <a:rPr lang="en-US" dirty="0"/>
              <a:t> </a:t>
            </a:r>
            <a:r>
              <a:rPr lang="en-US" dirty="0" err="1"/>
              <a:t>objeto</a:t>
            </a:r>
            <a:r>
              <a:rPr lang="en-US" dirty="0"/>
              <a:t> de Rectangle</a:t>
            </a:r>
          </a:p>
          <a:p>
            <a:endParaRPr lang="en-US" dirty="0"/>
          </a:p>
        </p:txBody>
      </p:sp>
      <p:sp>
        <p:nvSpPr>
          <p:cNvPr id="21" name="TextBox 20"/>
          <p:cNvSpPr txBox="1"/>
          <p:nvPr/>
        </p:nvSpPr>
        <p:spPr>
          <a:xfrm>
            <a:off x="1321245" y="4463679"/>
            <a:ext cx="5861153" cy="923330"/>
          </a:xfrm>
          <a:prstGeom prst="rect">
            <a:avLst/>
          </a:prstGeom>
          <a:noFill/>
        </p:spPr>
        <p:txBody>
          <a:bodyPr wrap="square" rtlCol="0">
            <a:spAutoFit/>
          </a:bodyPr>
          <a:lstStyle/>
          <a:p>
            <a:r>
              <a:rPr lang="en-US" dirty="0"/>
              <a:t>2</a:t>
            </a:r>
            <a:r>
              <a:rPr lang="en-US" dirty="0" smtClean="0"/>
              <a:t>. </a:t>
            </a:r>
            <a:r>
              <a:rPr lang="en-US" dirty="0" err="1"/>
              <a:t>Fija</a:t>
            </a:r>
            <a:r>
              <a:rPr lang="en-US" dirty="0"/>
              <a:t> </a:t>
            </a:r>
            <a:r>
              <a:rPr lang="en-US" dirty="0" err="1"/>
              <a:t>los</a:t>
            </a:r>
            <a:r>
              <a:rPr lang="en-US" dirty="0"/>
              <a:t> </a:t>
            </a:r>
            <a:r>
              <a:rPr lang="en-US" dirty="0" err="1"/>
              <a:t>parametros</a:t>
            </a:r>
            <a:r>
              <a:rPr lang="en-US" dirty="0"/>
              <a:t> de </a:t>
            </a:r>
            <a:r>
              <a:rPr lang="en-US" dirty="0" err="1"/>
              <a:t>construtor</a:t>
            </a:r>
            <a:r>
              <a:rPr lang="en-US" dirty="0"/>
              <a:t> (w: 10, h: 5)</a:t>
            </a:r>
          </a:p>
          <a:p>
            <a:endParaRPr lang="en-US" dirty="0"/>
          </a:p>
          <a:p>
            <a:endParaRPr lang="en-US" dirty="0"/>
          </a:p>
        </p:txBody>
      </p:sp>
      <p:graphicFrame>
        <p:nvGraphicFramePr>
          <p:cNvPr id="22" name="Content Placeholder 6"/>
          <p:cNvGraphicFramePr>
            <a:graphicFrameLocks/>
          </p:cNvGraphicFramePr>
          <p:nvPr>
            <p:extLst>
              <p:ext uri="{D42A27DB-BD31-4B8C-83A1-F6EECF244321}">
                <p14:modId xmlns:p14="http://schemas.microsoft.com/office/powerpoint/2010/main" val="1309594305"/>
              </p:ext>
            </p:extLst>
          </p:nvPr>
        </p:nvGraphicFramePr>
        <p:xfrm>
          <a:off x="7182398" y="4921494"/>
          <a:ext cx="2763563" cy="1656080"/>
        </p:xfrm>
        <a:graphic>
          <a:graphicData uri="http://schemas.openxmlformats.org/drawingml/2006/table">
            <a:tbl>
              <a:tblPr firstRow="1" bandRow="1">
                <a:tableStyleId>{5940675A-B579-460E-94D1-54222C63F5DA}</a:tableStyleId>
              </a:tblPr>
              <a:tblGrid>
                <a:gridCol w="2763563"/>
              </a:tblGrid>
              <a:tr h="370840">
                <a:tc>
                  <a:txBody>
                    <a:bodyPr/>
                    <a:lstStyle/>
                    <a:p>
                      <a:r>
                        <a:rPr lang="en-US" dirty="0" smtClean="0"/>
                        <a:t>color=Null</a:t>
                      </a:r>
                    </a:p>
                    <a:p>
                      <a:r>
                        <a:rPr lang="en-US" dirty="0" smtClean="0"/>
                        <a:t>ancho=0.0</a:t>
                      </a:r>
                    </a:p>
                    <a:p>
                      <a:r>
                        <a:rPr lang="en-US" dirty="0" smtClean="0"/>
                        <a:t>alto</a:t>
                      </a:r>
                      <a:r>
                        <a:rPr lang="en-US" baseline="0" dirty="0" smtClean="0"/>
                        <a:t> </a:t>
                      </a:r>
                      <a:r>
                        <a:rPr lang="es-ES" baseline="0" dirty="0" smtClean="0"/>
                        <a:t>=</a:t>
                      </a:r>
                      <a:r>
                        <a:rPr lang="en-US" baseline="0" dirty="0" smtClean="0"/>
                        <a:t> 0.0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23" name="TextBox 22"/>
          <p:cNvSpPr txBox="1"/>
          <p:nvPr/>
        </p:nvSpPr>
        <p:spPr>
          <a:xfrm>
            <a:off x="2382468" y="5019606"/>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a:t>w</a:t>
            </a:r>
            <a:r>
              <a:rPr lang="en-US" dirty="0" smtClean="0"/>
              <a:t> = 10, h = 5</a:t>
            </a:r>
            <a:endParaRPr lang="en-US" dirty="0"/>
          </a:p>
        </p:txBody>
      </p:sp>
    </p:spTree>
    <p:extLst>
      <p:ext uri="{BB962C8B-B14F-4D97-AF65-F5344CB8AC3E}">
        <p14:creationId xmlns:p14="http://schemas.microsoft.com/office/powerpoint/2010/main" val="108329810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Creación</a:t>
            </a:r>
            <a:r>
              <a:rPr lang="en-US" dirty="0" smtClean="0"/>
              <a:t> de </a:t>
            </a:r>
            <a:r>
              <a:rPr lang="en-US" dirty="0" err="1" smtClean="0"/>
              <a:t>objetos</a:t>
            </a:r>
            <a:endParaRPr lang="en-US" dirty="0"/>
          </a:p>
        </p:txBody>
      </p:sp>
      <p:graphicFrame>
        <p:nvGraphicFramePr>
          <p:cNvPr id="9" name="Content Placeholder 6"/>
          <p:cNvGraphicFramePr>
            <a:graphicFrameLocks/>
          </p:cNvGraphicFramePr>
          <p:nvPr>
            <p:extLst>
              <p:ext uri="{D42A27DB-BD31-4B8C-83A1-F6EECF244321}">
                <p14:modId xmlns:p14="http://schemas.microsoft.com/office/powerpoint/2010/main" val="66194825"/>
              </p:ext>
            </p:extLst>
          </p:nvPr>
        </p:nvGraphicFramePr>
        <p:xfrm>
          <a:off x="7109308" y="2774886"/>
          <a:ext cx="2763563" cy="1656080"/>
        </p:xfrm>
        <a:graphic>
          <a:graphicData uri="http://schemas.openxmlformats.org/drawingml/2006/table">
            <a:tbl>
              <a:tblPr firstRow="1" bandRow="1">
                <a:tableStyleId>{5940675A-B579-460E-94D1-54222C63F5DA}</a:tableStyleId>
              </a:tblPr>
              <a:tblGrid>
                <a:gridCol w="2763563"/>
              </a:tblGrid>
              <a:tr h="370840">
                <a:tc>
                  <a:txBody>
                    <a:bodyPr/>
                    <a:lstStyle/>
                    <a:p>
                      <a:r>
                        <a:rPr lang="en-US" dirty="0" smtClean="0"/>
                        <a:t>color=“negro”</a:t>
                      </a:r>
                    </a:p>
                    <a:p>
                      <a:r>
                        <a:rPr lang="en-US" dirty="0" smtClean="0"/>
                        <a:t>ancho=10.0</a:t>
                      </a:r>
                    </a:p>
                    <a:p>
                      <a:r>
                        <a:rPr lang="en-US" dirty="0" smtClean="0"/>
                        <a:t>alto</a:t>
                      </a:r>
                      <a:r>
                        <a:rPr lang="en-US" baseline="0" dirty="0" smtClean="0"/>
                        <a:t> </a:t>
                      </a:r>
                      <a:r>
                        <a:rPr lang="es-ES" baseline="0" dirty="0" smtClean="0"/>
                        <a:t>=</a:t>
                      </a:r>
                      <a:r>
                        <a:rPr lang="en-US" baseline="0" dirty="0" smtClean="0"/>
                        <a:t> 5.0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2" name="TextBox 11"/>
          <p:cNvSpPr txBox="1"/>
          <p:nvPr/>
        </p:nvSpPr>
        <p:spPr>
          <a:xfrm>
            <a:off x="7656858" y="2338086"/>
            <a:ext cx="1580046" cy="369332"/>
          </a:xfrm>
          <a:prstGeom prst="rect">
            <a:avLst/>
          </a:prstGeom>
          <a:noFill/>
        </p:spPr>
        <p:txBody>
          <a:bodyPr wrap="square" rtlCol="0">
            <a:spAutoFit/>
          </a:bodyPr>
          <a:lstStyle/>
          <a:p>
            <a:r>
              <a:rPr lang="en-US" dirty="0"/>
              <a:t>Memoria</a:t>
            </a:r>
          </a:p>
        </p:txBody>
      </p:sp>
      <p:sp>
        <p:nvSpPr>
          <p:cNvPr id="20" name="TextBox 19"/>
          <p:cNvSpPr txBox="1"/>
          <p:nvPr/>
        </p:nvSpPr>
        <p:spPr>
          <a:xfrm>
            <a:off x="7663486" y="4491564"/>
            <a:ext cx="1580046" cy="369332"/>
          </a:xfrm>
          <a:prstGeom prst="rect">
            <a:avLst/>
          </a:prstGeom>
          <a:noFill/>
        </p:spPr>
        <p:txBody>
          <a:bodyPr wrap="square" rtlCol="0">
            <a:spAutoFit/>
          </a:bodyPr>
          <a:lstStyle/>
          <a:p>
            <a:r>
              <a:rPr lang="en-US" dirty="0"/>
              <a:t>Memoria</a:t>
            </a:r>
          </a:p>
        </p:txBody>
      </p:sp>
      <p:sp>
        <p:nvSpPr>
          <p:cNvPr id="3" name="TextBox 2"/>
          <p:cNvSpPr txBox="1"/>
          <p:nvPr/>
        </p:nvSpPr>
        <p:spPr>
          <a:xfrm>
            <a:off x="1490764" y="1708009"/>
            <a:ext cx="5791339" cy="646331"/>
          </a:xfrm>
          <a:prstGeom prst="rect">
            <a:avLst/>
          </a:prstGeom>
          <a:noFill/>
        </p:spPr>
        <p:txBody>
          <a:bodyPr wrap="square" rtlCol="0">
            <a:spAutoFit/>
          </a:bodyPr>
          <a:lstStyle/>
          <a:p>
            <a:r>
              <a:rPr lang="es-ES" b="1" i="1" dirty="0" err="1"/>
              <a:t>Rectangulo</a:t>
            </a:r>
            <a:r>
              <a:rPr lang="es-ES" b="1" i="1" dirty="0"/>
              <a:t> r1 = </a:t>
            </a:r>
            <a:r>
              <a:rPr lang="es-ES" b="1" i="1" dirty="0">
                <a:solidFill>
                  <a:schemeClr val="accent1"/>
                </a:solidFill>
              </a:rPr>
              <a:t>new</a:t>
            </a:r>
            <a:r>
              <a:rPr lang="es-ES" b="1" i="1" dirty="0"/>
              <a:t> </a:t>
            </a:r>
            <a:r>
              <a:rPr lang="es-ES" b="1" i="1" dirty="0" err="1"/>
              <a:t>Rectangulo</a:t>
            </a:r>
            <a:r>
              <a:rPr lang="es-ES" b="1" i="1" dirty="0"/>
              <a:t>(10,5);</a:t>
            </a:r>
            <a:endParaRPr lang="en-GB" b="1" i="1" dirty="0"/>
          </a:p>
          <a:p>
            <a:endParaRPr lang="en-US" dirty="0"/>
          </a:p>
        </p:txBody>
      </p:sp>
      <p:sp>
        <p:nvSpPr>
          <p:cNvPr id="6" name="TextBox 5"/>
          <p:cNvSpPr txBox="1"/>
          <p:nvPr/>
        </p:nvSpPr>
        <p:spPr>
          <a:xfrm>
            <a:off x="1248155" y="2844723"/>
            <a:ext cx="5861153" cy="646331"/>
          </a:xfrm>
          <a:prstGeom prst="rect">
            <a:avLst/>
          </a:prstGeom>
          <a:noFill/>
        </p:spPr>
        <p:txBody>
          <a:bodyPr wrap="square" rtlCol="0">
            <a:spAutoFit/>
          </a:bodyPr>
          <a:lstStyle/>
          <a:p>
            <a:r>
              <a:rPr lang="en-US" dirty="0"/>
              <a:t>3</a:t>
            </a:r>
            <a:r>
              <a:rPr lang="en-US" dirty="0" smtClean="0"/>
              <a:t>. </a:t>
            </a:r>
            <a:r>
              <a:rPr lang="en-US" dirty="0" err="1"/>
              <a:t>Fija</a:t>
            </a:r>
            <a:r>
              <a:rPr lang="en-US" dirty="0"/>
              <a:t> las variable de </a:t>
            </a:r>
            <a:r>
              <a:rPr lang="en-US" dirty="0" err="1"/>
              <a:t>instancia</a:t>
            </a:r>
            <a:r>
              <a:rPr lang="en-US" dirty="0"/>
              <a:t> del </a:t>
            </a:r>
            <a:r>
              <a:rPr lang="en-US" dirty="0" err="1"/>
              <a:t>nuevo</a:t>
            </a:r>
            <a:r>
              <a:rPr lang="en-US" dirty="0"/>
              <a:t> </a:t>
            </a:r>
            <a:r>
              <a:rPr lang="en-US" dirty="0" err="1"/>
              <a:t>rectangulo</a:t>
            </a:r>
            <a:r>
              <a:rPr lang="en-US" dirty="0"/>
              <a:t> </a:t>
            </a:r>
          </a:p>
          <a:p>
            <a:endParaRPr lang="en-US" dirty="0"/>
          </a:p>
        </p:txBody>
      </p:sp>
      <p:sp>
        <p:nvSpPr>
          <p:cNvPr id="21" name="TextBox 20"/>
          <p:cNvSpPr txBox="1"/>
          <p:nvPr/>
        </p:nvSpPr>
        <p:spPr>
          <a:xfrm>
            <a:off x="1321245" y="4469814"/>
            <a:ext cx="5861153" cy="1477328"/>
          </a:xfrm>
          <a:prstGeom prst="rect">
            <a:avLst/>
          </a:prstGeom>
          <a:noFill/>
        </p:spPr>
        <p:txBody>
          <a:bodyPr wrap="square" rtlCol="0">
            <a:spAutoFit/>
          </a:bodyPr>
          <a:lstStyle/>
          <a:p>
            <a:r>
              <a:rPr lang="en-US" dirty="0" smtClean="0"/>
              <a:t>4. </a:t>
            </a:r>
            <a:r>
              <a:rPr lang="en-US" dirty="0" err="1"/>
              <a:t>Retorna</a:t>
            </a:r>
            <a:r>
              <a:rPr lang="en-US" dirty="0"/>
              <a:t> </a:t>
            </a:r>
            <a:r>
              <a:rPr lang="en-US" dirty="0" err="1"/>
              <a:t>una</a:t>
            </a:r>
            <a:r>
              <a:rPr lang="en-US" dirty="0"/>
              <a:t> </a:t>
            </a:r>
            <a:r>
              <a:rPr lang="en-US" dirty="0" err="1"/>
              <a:t>referencia</a:t>
            </a:r>
            <a:r>
              <a:rPr lang="en-US" dirty="0"/>
              <a:t> del </a:t>
            </a:r>
            <a:r>
              <a:rPr lang="en-US" dirty="0" err="1"/>
              <a:t>objeto</a:t>
            </a:r>
            <a:r>
              <a:rPr lang="en-US" dirty="0"/>
              <a:t>, que </a:t>
            </a:r>
            <a:r>
              <a:rPr lang="en-US" dirty="0" err="1"/>
              <a:t>es</a:t>
            </a:r>
            <a:r>
              <a:rPr lang="en-US" dirty="0"/>
              <a:t> la </a:t>
            </a:r>
            <a:r>
              <a:rPr lang="en-US" dirty="0" err="1"/>
              <a:t>dirección</a:t>
            </a:r>
            <a:r>
              <a:rPr lang="en-US" dirty="0"/>
              <a:t> de </a:t>
            </a:r>
            <a:r>
              <a:rPr lang="en-US" dirty="0" err="1"/>
              <a:t>memoria</a:t>
            </a:r>
            <a:r>
              <a:rPr lang="en-US" dirty="0"/>
              <a:t> </a:t>
            </a:r>
            <a:r>
              <a:rPr lang="en-US" dirty="0" err="1"/>
              <a:t>dónde</a:t>
            </a:r>
            <a:r>
              <a:rPr lang="en-US" dirty="0"/>
              <a:t> se </a:t>
            </a:r>
            <a:r>
              <a:rPr lang="en-US" dirty="0" err="1"/>
              <a:t>guardo</a:t>
            </a:r>
            <a:r>
              <a:rPr lang="en-US" dirty="0"/>
              <a:t> el </a:t>
            </a:r>
            <a:r>
              <a:rPr lang="en-US" dirty="0" err="1" smtClean="0"/>
              <a:t>objeto</a:t>
            </a:r>
            <a:endParaRPr lang="en-US" dirty="0" smtClean="0"/>
          </a:p>
          <a:p>
            <a:endParaRPr lang="en-US" dirty="0"/>
          </a:p>
          <a:p>
            <a:endParaRPr lang="en-US" dirty="0"/>
          </a:p>
          <a:p>
            <a:endParaRPr lang="en-US" dirty="0"/>
          </a:p>
        </p:txBody>
      </p:sp>
      <p:graphicFrame>
        <p:nvGraphicFramePr>
          <p:cNvPr id="22" name="Content Placeholder 6"/>
          <p:cNvGraphicFramePr>
            <a:graphicFrameLocks/>
          </p:cNvGraphicFramePr>
          <p:nvPr>
            <p:extLst>
              <p:ext uri="{D42A27DB-BD31-4B8C-83A1-F6EECF244321}">
                <p14:modId xmlns:p14="http://schemas.microsoft.com/office/powerpoint/2010/main" val="1309594305"/>
              </p:ext>
            </p:extLst>
          </p:nvPr>
        </p:nvGraphicFramePr>
        <p:xfrm>
          <a:off x="7182398" y="4921494"/>
          <a:ext cx="2763563" cy="1656080"/>
        </p:xfrm>
        <a:graphic>
          <a:graphicData uri="http://schemas.openxmlformats.org/drawingml/2006/table">
            <a:tbl>
              <a:tblPr firstRow="1" bandRow="1">
                <a:tableStyleId>{5940675A-B579-460E-94D1-54222C63F5DA}</a:tableStyleId>
              </a:tblPr>
              <a:tblGrid>
                <a:gridCol w="2763563"/>
              </a:tblGrid>
              <a:tr h="370840">
                <a:tc>
                  <a:txBody>
                    <a:bodyPr/>
                    <a:lstStyle/>
                    <a:p>
                      <a:r>
                        <a:rPr lang="en-US" dirty="0" smtClean="0"/>
                        <a:t>color=Null</a:t>
                      </a:r>
                    </a:p>
                    <a:p>
                      <a:r>
                        <a:rPr lang="en-US" dirty="0" smtClean="0"/>
                        <a:t>ancho=0.0</a:t>
                      </a:r>
                    </a:p>
                    <a:p>
                      <a:r>
                        <a:rPr lang="en-US" dirty="0" smtClean="0"/>
                        <a:t>alto</a:t>
                      </a:r>
                      <a:r>
                        <a:rPr lang="en-US" baseline="0" dirty="0" smtClean="0"/>
                        <a:t> </a:t>
                      </a:r>
                      <a:r>
                        <a:rPr lang="es-ES" baseline="0" dirty="0" smtClean="0"/>
                        <a:t>=</a:t>
                      </a:r>
                      <a:r>
                        <a:rPr lang="en-US" baseline="0" dirty="0" smtClean="0"/>
                        <a:t> 0.0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23" name="TextBox 22"/>
          <p:cNvSpPr txBox="1"/>
          <p:nvPr/>
        </p:nvSpPr>
        <p:spPr>
          <a:xfrm>
            <a:off x="2345923" y="3310489"/>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a:t>w</a:t>
            </a:r>
            <a:r>
              <a:rPr lang="en-US" smtClean="0"/>
              <a:t> = 10, h = 5</a:t>
            </a:r>
            <a:endParaRPr lang="en-US" dirty="0"/>
          </a:p>
        </p:txBody>
      </p:sp>
      <p:sp>
        <p:nvSpPr>
          <p:cNvPr id="11" name="TextBox 10"/>
          <p:cNvSpPr txBox="1"/>
          <p:nvPr/>
        </p:nvSpPr>
        <p:spPr>
          <a:xfrm>
            <a:off x="2498323" y="5708360"/>
            <a:ext cx="1504051"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smtClean="0"/>
              <a:t>r1</a:t>
            </a:r>
            <a:endParaRPr lang="en-US" dirty="0"/>
          </a:p>
        </p:txBody>
      </p:sp>
      <p:cxnSp>
        <p:nvCxnSpPr>
          <p:cNvPr id="5" name="Straight Arrow Connector 4"/>
          <p:cNvCxnSpPr/>
          <p:nvPr/>
        </p:nvCxnSpPr>
        <p:spPr>
          <a:xfrm flipV="1">
            <a:off x="4002374" y="5351970"/>
            <a:ext cx="3180024" cy="54105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242743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Creación</a:t>
            </a:r>
            <a:r>
              <a:rPr lang="en-US" dirty="0"/>
              <a:t> de </a:t>
            </a:r>
            <a:r>
              <a:rPr lang="en-US" dirty="0" err="1"/>
              <a:t>objetos</a:t>
            </a:r>
            <a:endParaRPr lang="en-US" dirty="0"/>
          </a:p>
        </p:txBody>
      </p:sp>
      <p:sp>
        <p:nvSpPr>
          <p:cNvPr id="3" name="Content Placeholder 2"/>
          <p:cNvSpPr>
            <a:spLocks noGrp="1"/>
          </p:cNvSpPr>
          <p:nvPr>
            <p:ph idx="1"/>
          </p:nvPr>
        </p:nvSpPr>
        <p:spPr/>
        <p:txBody>
          <a:bodyPr/>
          <a:lstStyle/>
          <a:p>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893300830"/>
              </p:ext>
            </p:extLst>
          </p:nvPr>
        </p:nvGraphicFramePr>
        <p:xfrm>
          <a:off x="6950282" y="3699207"/>
          <a:ext cx="2763563" cy="219964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color=“negro”</a:t>
                      </a:r>
                    </a:p>
                    <a:p>
                      <a:r>
                        <a:rPr lang="en-US" dirty="0" smtClean="0"/>
                        <a:t>ancho=10.0</a:t>
                      </a:r>
                    </a:p>
                    <a:p>
                      <a:r>
                        <a:rPr lang="en-US" dirty="0" smtClean="0"/>
                        <a:t>alto =</a:t>
                      </a:r>
                      <a:r>
                        <a:rPr lang="en-US" baseline="0" dirty="0" smtClean="0"/>
                        <a:t> 10.0</a:t>
                      </a:r>
                      <a:endParaRPr lang="en-US" dirty="0"/>
                    </a:p>
                  </a:txBody>
                  <a:tcPr>
                    <a:solidFill>
                      <a:schemeClr val="accent2">
                        <a:lumMod val="40000"/>
                        <a:lumOff val="60000"/>
                      </a:schemeClr>
                    </a:solidFill>
                  </a:tcPr>
                </a:tc>
              </a:tr>
              <a:tr h="869430">
                <a:tc>
                  <a:txBody>
                    <a:bodyPr/>
                    <a:lstStyle/>
                    <a:p>
                      <a:r>
                        <a:rPr lang="en-US" dirty="0" smtClean="0"/>
                        <a:t>color=“negro”</a:t>
                      </a:r>
                    </a:p>
                    <a:p>
                      <a:r>
                        <a:rPr lang="en-US" dirty="0" smtClean="0"/>
                        <a:t>ancho=4.0</a:t>
                      </a:r>
                    </a:p>
                    <a:p>
                      <a:r>
                        <a:rPr lang="en-US" dirty="0" smtClean="0"/>
                        <a:t>alto =</a:t>
                      </a:r>
                      <a:r>
                        <a:rPr lang="en-US" baseline="0" dirty="0" smtClean="0"/>
                        <a:t> 2.0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6" name="TextBox 15"/>
          <p:cNvSpPr txBox="1"/>
          <p:nvPr/>
        </p:nvSpPr>
        <p:spPr>
          <a:xfrm>
            <a:off x="3268041" y="3246950"/>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97832" y="3262407"/>
            <a:ext cx="1580046" cy="369332"/>
          </a:xfrm>
          <a:prstGeom prst="rect">
            <a:avLst/>
          </a:prstGeom>
          <a:noFill/>
        </p:spPr>
        <p:txBody>
          <a:bodyPr wrap="square" rtlCol="0">
            <a:spAutoFit/>
          </a:bodyPr>
          <a:lstStyle/>
          <a:p>
            <a:r>
              <a:rPr lang="en-US" dirty="0"/>
              <a:t>Memoria</a:t>
            </a:r>
          </a:p>
        </p:txBody>
      </p:sp>
      <p:sp>
        <p:nvSpPr>
          <p:cNvPr id="18" name="TextBox 17"/>
          <p:cNvSpPr txBox="1"/>
          <p:nvPr/>
        </p:nvSpPr>
        <p:spPr>
          <a:xfrm>
            <a:off x="2722493" y="3727539"/>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Rectangulo</a:t>
            </a:r>
            <a:r>
              <a:rPr lang="en-US" dirty="0" smtClean="0"/>
              <a:t> r1</a:t>
            </a:r>
            <a:endParaRPr lang="en-US" dirty="0"/>
          </a:p>
        </p:txBody>
      </p:sp>
      <p:cxnSp>
        <p:nvCxnSpPr>
          <p:cNvPr id="19" name="Straight Arrow Connector 18"/>
          <p:cNvCxnSpPr/>
          <p:nvPr/>
        </p:nvCxnSpPr>
        <p:spPr>
          <a:xfrm>
            <a:off x="4931123" y="3953017"/>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34432" y="4365093"/>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Rectangulo</a:t>
            </a:r>
            <a:r>
              <a:rPr lang="en-US" dirty="0" smtClean="0"/>
              <a:t> r2</a:t>
            </a:r>
            <a:endParaRPr lang="en-US" dirty="0"/>
          </a:p>
        </p:txBody>
      </p:sp>
      <p:cxnSp>
        <p:nvCxnSpPr>
          <p:cNvPr id="21" name="Straight Arrow Connector 20"/>
          <p:cNvCxnSpPr/>
          <p:nvPr/>
        </p:nvCxnSpPr>
        <p:spPr>
          <a:xfrm>
            <a:off x="4931123" y="4553568"/>
            <a:ext cx="2007220" cy="44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50455" y="2137473"/>
            <a:ext cx="5787888" cy="984885"/>
          </a:xfrm>
          <a:prstGeom prst="rect">
            <a:avLst/>
          </a:prstGeom>
          <a:noFill/>
          <a:ln>
            <a:solidFill>
              <a:schemeClr val="accent1"/>
            </a:solidFill>
          </a:ln>
        </p:spPr>
        <p:txBody>
          <a:bodyPr wrap="square" rtlCol="0">
            <a:spAutoFit/>
          </a:bodyPr>
          <a:lstStyle/>
          <a:p>
            <a:r>
              <a:rPr lang="es-ES" sz="2000" b="1" i="1" dirty="0" err="1"/>
              <a:t>Rectangulo</a:t>
            </a:r>
            <a:r>
              <a:rPr lang="es-ES" sz="2000" b="1" i="1" dirty="0"/>
              <a:t> r1 = </a:t>
            </a:r>
            <a:r>
              <a:rPr lang="es-ES" sz="2000" b="1" i="1" dirty="0">
                <a:solidFill>
                  <a:schemeClr val="accent1"/>
                </a:solidFill>
              </a:rPr>
              <a:t>new</a:t>
            </a:r>
            <a:r>
              <a:rPr lang="es-ES" sz="2000" b="1" i="1" dirty="0"/>
              <a:t> </a:t>
            </a:r>
            <a:r>
              <a:rPr lang="es-ES" sz="2000" b="1" i="1" dirty="0" err="1"/>
              <a:t>Rectangulo</a:t>
            </a:r>
            <a:r>
              <a:rPr lang="es-ES" sz="2000" b="1" i="1" dirty="0"/>
              <a:t>(10,5</a:t>
            </a:r>
            <a:r>
              <a:rPr lang="es-ES" sz="2000" b="1" i="1" dirty="0" smtClean="0"/>
              <a:t>);</a:t>
            </a:r>
          </a:p>
          <a:p>
            <a:r>
              <a:rPr lang="es-ES" sz="2000" b="1" dirty="0" err="1"/>
              <a:t>Rectangulo</a:t>
            </a:r>
            <a:r>
              <a:rPr lang="es-ES" sz="2000" b="1" dirty="0"/>
              <a:t> r2 </a:t>
            </a:r>
            <a:r>
              <a:rPr lang="es-ES" sz="2000" dirty="0"/>
              <a:t>= </a:t>
            </a:r>
            <a:r>
              <a:rPr lang="es-ES" sz="2000" b="1" dirty="0">
                <a:solidFill>
                  <a:schemeClr val="accent1"/>
                </a:solidFill>
              </a:rPr>
              <a:t>new</a:t>
            </a:r>
            <a:r>
              <a:rPr lang="es-ES" sz="2000" b="1" dirty="0"/>
              <a:t> </a:t>
            </a:r>
            <a:r>
              <a:rPr lang="es-ES" sz="2000" b="1" dirty="0" err="1"/>
              <a:t>Rectangulo</a:t>
            </a:r>
            <a:r>
              <a:rPr lang="es-ES" sz="2000" b="1" dirty="0"/>
              <a:t>(4,2);</a:t>
            </a:r>
            <a:endParaRPr lang="en-GB" sz="2000" b="1" i="1" dirty="0"/>
          </a:p>
          <a:p>
            <a:endParaRPr lang="en-US" dirty="0"/>
          </a:p>
        </p:txBody>
      </p:sp>
    </p:spTree>
    <p:extLst>
      <p:ext uri="{BB962C8B-B14F-4D97-AF65-F5344CB8AC3E}">
        <p14:creationId xmlns:p14="http://schemas.microsoft.com/office/powerpoint/2010/main" val="111469399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 </a:t>
            </a:r>
            <a:r>
              <a:rPr lang="en-US" dirty="0" err="1" smtClean="0"/>
              <a:t>clase</a:t>
            </a:r>
            <a:r>
              <a:rPr lang="en-US" dirty="0" smtClean="0"/>
              <a:t> </a:t>
            </a:r>
            <a:r>
              <a:rPr lang="en-US" dirty="0" err="1" smtClean="0"/>
              <a:t>puede</a:t>
            </a:r>
            <a:r>
              <a:rPr lang="en-US" dirty="0" smtClean="0"/>
              <a:t> </a:t>
            </a:r>
            <a:r>
              <a:rPr lang="en-US" dirty="0" err="1" smtClean="0"/>
              <a:t>tener</a:t>
            </a:r>
            <a:r>
              <a:rPr lang="en-US" dirty="0" smtClean="0"/>
              <a:t> </a:t>
            </a:r>
            <a:r>
              <a:rPr lang="en-US" dirty="0" err="1" smtClean="0"/>
              <a:t>más</a:t>
            </a:r>
            <a:r>
              <a:rPr lang="en-US" dirty="0" smtClean="0"/>
              <a:t> de </a:t>
            </a:r>
            <a:r>
              <a:rPr lang="en-US" dirty="0" err="1" smtClean="0"/>
              <a:t>una</a:t>
            </a:r>
            <a:r>
              <a:rPr lang="en-US" dirty="0" smtClean="0"/>
              <a:t> constructor</a:t>
            </a:r>
            <a:endParaRPr lang="en-US" dirty="0"/>
          </a:p>
        </p:txBody>
      </p:sp>
      <p:sp>
        <p:nvSpPr>
          <p:cNvPr id="3" name="Content Placeholder 2"/>
          <p:cNvSpPr>
            <a:spLocks noGrp="1"/>
          </p:cNvSpPr>
          <p:nvPr>
            <p:ph idx="1"/>
          </p:nvPr>
        </p:nvSpPr>
        <p:spPr/>
        <p:txBody>
          <a:bodyPr/>
          <a:lstStyle/>
          <a:p>
            <a:pPr algn="just"/>
            <a:r>
              <a:rPr lang="en-US" dirty="0" smtClean="0"/>
              <a:t>Una </a:t>
            </a:r>
            <a:r>
              <a:rPr lang="en-US" dirty="0" err="1" smtClean="0"/>
              <a:t>clase</a:t>
            </a:r>
            <a:r>
              <a:rPr lang="en-US" dirty="0" smtClean="0"/>
              <a:t> </a:t>
            </a:r>
            <a:r>
              <a:rPr lang="en-US" dirty="0" err="1" smtClean="0"/>
              <a:t>puede</a:t>
            </a:r>
            <a:r>
              <a:rPr lang="en-US" dirty="0" smtClean="0"/>
              <a:t> </a:t>
            </a:r>
            <a:r>
              <a:rPr lang="en-US" dirty="0" err="1" smtClean="0"/>
              <a:t>tener</a:t>
            </a:r>
            <a:r>
              <a:rPr lang="en-US" dirty="0" smtClean="0"/>
              <a:t> </a:t>
            </a:r>
            <a:r>
              <a:rPr lang="en-US" dirty="0" err="1" smtClean="0"/>
              <a:t>múltiples</a:t>
            </a:r>
            <a:r>
              <a:rPr lang="en-US" dirty="0" smtClean="0"/>
              <a:t> </a:t>
            </a:r>
            <a:r>
              <a:rPr lang="en-US" dirty="0" err="1" smtClean="0"/>
              <a:t>construtores</a:t>
            </a:r>
            <a:r>
              <a:rPr lang="en-US" dirty="0" smtClean="0"/>
              <a:t>. </a:t>
            </a:r>
            <a:r>
              <a:rPr lang="en-US" dirty="0" err="1" smtClean="0"/>
              <a:t>En</a:t>
            </a:r>
            <a:r>
              <a:rPr lang="en-US" dirty="0" smtClean="0"/>
              <a:t> </a:t>
            </a:r>
            <a:r>
              <a:rPr lang="en-US" dirty="0" err="1" smtClean="0"/>
              <a:t>este</a:t>
            </a:r>
            <a:r>
              <a:rPr lang="en-US" dirty="0" smtClean="0"/>
              <a:t> </a:t>
            </a:r>
            <a:r>
              <a:rPr lang="en-US" dirty="0" err="1" smtClean="0"/>
              <a:t>caso</a:t>
            </a:r>
            <a:r>
              <a:rPr lang="en-US" dirty="0" smtClean="0"/>
              <a:t> se </a:t>
            </a:r>
            <a:r>
              <a:rPr lang="en-US" dirty="0" err="1" smtClean="0"/>
              <a:t>definió</a:t>
            </a:r>
            <a:r>
              <a:rPr lang="en-US" dirty="0" smtClean="0"/>
              <a:t> un </a:t>
            </a:r>
            <a:r>
              <a:rPr lang="en-US" dirty="0" err="1" smtClean="0"/>
              <a:t>segundo</a:t>
            </a:r>
            <a:r>
              <a:rPr lang="en-US" dirty="0" smtClean="0"/>
              <a:t> constructor </a:t>
            </a:r>
            <a:r>
              <a:rPr lang="en-US" dirty="0" err="1" smtClean="0"/>
              <a:t>en</a:t>
            </a:r>
            <a:r>
              <a:rPr lang="en-US" dirty="0" smtClean="0"/>
              <a:t> la </a:t>
            </a:r>
            <a:r>
              <a:rPr lang="en-US" dirty="0" err="1" smtClean="0"/>
              <a:t>clase</a:t>
            </a:r>
            <a:r>
              <a:rPr lang="en-US" dirty="0" smtClean="0"/>
              <a:t> </a:t>
            </a:r>
            <a:r>
              <a:rPr lang="en-US" dirty="0" err="1" smtClean="0"/>
              <a:t>rectagunlo</a:t>
            </a:r>
            <a:r>
              <a:rPr lang="en-US" dirty="0" smtClean="0"/>
              <a:t> que </a:t>
            </a:r>
            <a:r>
              <a:rPr lang="en-US" dirty="0" err="1" smtClean="0"/>
              <a:t>recibe</a:t>
            </a:r>
            <a:r>
              <a:rPr lang="en-US" dirty="0" smtClean="0"/>
              <a:t> el </a:t>
            </a:r>
            <a:r>
              <a:rPr lang="en-US" dirty="0" err="1" smtClean="0"/>
              <a:t>parámetro</a:t>
            </a:r>
            <a:r>
              <a:rPr lang="en-US" dirty="0" smtClean="0"/>
              <a:t> del color. </a:t>
            </a:r>
            <a:endParaRPr lang="en-US" dirty="0"/>
          </a:p>
        </p:txBody>
      </p:sp>
    </p:spTree>
    <p:extLst>
      <p:ext uri="{BB962C8B-B14F-4D97-AF65-F5344CB8AC3E}">
        <p14:creationId xmlns:p14="http://schemas.microsoft.com/office/powerpoint/2010/main" val="127797837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Una </a:t>
            </a:r>
            <a:r>
              <a:rPr lang="en-US" dirty="0" err="1"/>
              <a:t>clase</a:t>
            </a:r>
            <a:r>
              <a:rPr lang="en-US" dirty="0"/>
              <a:t> </a:t>
            </a:r>
            <a:r>
              <a:rPr lang="en-US" dirty="0" err="1"/>
              <a:t>puede</a:t>
            </a:r>
            <a:r>
              <a:rPr lang="en-US" dirty="0"/>
              <a:t> </a:t>
            </a:r>
            <a:r>
              <a:rPr lang="en-US" dirty="0" err="1"/>
              <a:t>tener</a:t>
            </a:r>
            <a:r>
              <a:rPr lang="en-US" dirty="0"/>
              <a:t> </a:t>
            </a:r>
            <a:r>
              <a:rPr lang="en-US" dirty="0" err="1"/>
              <a:t>más</a:t>
            </a:r>
            <a:r>
              <a:rPr lang="en-US" dirty="0"/>
              <a:t> de </a:t>
            </a:r>
            <a:r>
              <a:rPr lang="en-US" dirty="0" err="1"/>
              <a:t>una</a:t>
            </a:r>
            <a:r>
              <a:rPr lang="en-US" dirty="0"/>
              <a:t> constructor</a:t>
            </a:r>
          </a:p>
        </p:txBody>
      </p:sp>
      <p:sp>
        <p:nvSpPr>
          <p:cNvPr id="3" name="Content Placeholder 2"/>
          <p:cNvSpPr>
            <a:spLocks noGrp="1"/>
          </p:cNvSpPr>
          <p:nvPr>
            <p:ph idx="1"/>
          </p:nvPr>
        </p:nvSpPr>
        <p:spPr>
          <a:xfrm>
            <a:off x="1132159" y="1857639"/>
            <a:ext cx="5423624" cy="4740066"/>
          </a:xfrm>
          <a:solidFill>
            <a:schemeClr val="bg1"/>
          </a:solidFill>
          <a:ln>
            <a:solidFill>
              <a:schemeClr val="accent1"/>
            </a:solidFill>
          </a:ln>
        </p:spPr>
        <p:txBody>
          <a:bodyPr>
            <a:normAutofit fontScale="32500" lnSpcReduction="20000"/>
          </a:bodyPr>
          <a:lstStyle/>
          <a:p>
            <a:pPr marL="0" indent="0">
              <a:buNone/>
            </a:pPr>
            <a:r>
              <a:rPr lang="en-GB" sz="4300" dirty="0"/>
              <a:t>public class </a:t>
            </a:r>
            <a:r>
              <a:rPr lang="en-GB" sz="4300" dirty="0" err="1"/>
              <a:t>Rectangulo</a:t>
            </a:r>
            <a:r>
              <a:rPr lang="en-GB" sz="4300" dirty="0"/>
              <a:t> {</a:t>
            </a:r>
          </a:p>
          <a:p>
            <a:pPr marL="0" indent="0">
              <a:buNone/>
            </a:pPr>
            <a:r>
              <a:rPr lang="en-GB" sz="4300" dirty="0"/>
              <a:t>    String </a:t>
            </a:r>
            <a:r>
              <a:rPr lang="en-GB" sz="4300" dirty="0" err="1"/>
              <a:t>color</a:t>
            </a:r>
            <a:r>
              <a:rPr lang="en-GB" sz="4300" dirty="0"/>
              <a:t>;</a:t>
            </a:r>
          </a:p>
          <a:p>
            <a:pPr marL="0" indent="0">
              <a:buNone/>
            </a:pPr>
            <a:r>
              <a:rPr lang="en-GB" sz="4300" dirty="0"/>
              <a:t>    </a:t>
            </a:r>
            <a:r>
              <a:rPr lang="es-ES" sz="4300" dirty="0" err="1"/>
              <a:t>double</a:t>
            </a:r>
            <a:r>
              <a:rPr lang="es-ES" sz="4300" dirty="0"/>
              <a:t> ancho;</a:t>
            </a:r>
            <a:endParaRPr lang="en-GB" sz="4300" dirty="0"/>
          </a:p>
          <a:p>
            <a:pPr marL="0" indent="0">
              <a:buNone/>
            </a:pPr>
            <a:r>
              <a:rPr lang="es-ES" sz="4300" dirty="0"/>
              <a:t>    </a:t>
            </a:r>
            <a:r>
              <a:rPr lang="es-ES" sz="4300" dirty="0" err="1"/>
              <a:t>double</a:t>
            </a:r>
            <a:r>
              <a:rPr lang="es-ES" sz="4300" dirty="0"/>
              <a:t> alto</a:t>
            </a:r>
            <a:r>
              <a:rPr lang="es-ES" sz="4300" dirty="0" smtClean="0"/>
              <a:t>;</a:t>
            </a:r>
          </a:p>
          <a:p>
            <a:pPr marL="0" indent="0">
              <a:buNone/>
            </a:pPr>
            <a:r>
              <a:rPr lang="es-ES" sz="4300" dirty="0"/>
              <a:t> </a:t>
            </a:r>
            <a:r>
              <a:rPr lang="es-ES" sz="4300" dirty="0" smtClean="0"/>
              <a:t>  </a:t>
            </a:r>
            <a:r>
              <a:rPr lang="es-ES" sz="4300" dirty="0"/>
              <a:t> //constructor </a:t>
            </a:r>
            <a:r>
              <a:rPr lang="es-ES" sz="4300" dirty="0" smtClean="0"/>
              <a:t>1</a:t>
            </a:r>
            <a:endParaRPr lang="en-GB" sz="4300" dirty="0"/>
          </a:p>
          <a:p>
            <a:pPr marL="0" indent="0">
              <a:buNone/>
            </a:pPr>
            <a:r>
              <a:rPr lang="en-GB" sz="4300" dirty="0"/>
              <a:t>    public </a:t>
            </a:r>
            <a:r>
              <a:rPr lang="en-GB" sz="4300" dirty="0" err="1"/>
              <a:t>Rectangulo</a:t>
            </a:r>
            <a:r>
              <a:rPr lang="en-GB" sz="4300" dirty="0"/>
              <a:t>(double w, double h, String </a:t>
            </a:r>
            <a:r>
              <a:rPr lang="en-GB" sz="4300" dirty="0" err="1"/>
              <a:t>colorp</a:t>
            </a:r>
            <a:r>
              <a:rPr lang="en-GB" sz="4300" dirty="0"/>
              <a:t>){</a:t>
            </a:r>
          </a:p>
          <a:p>
            <a:pPr marL="0" indent="0">
              <a:buNone/>
            </a:pPr>
            <a:r>
              <a:rPr lang="en-GB" sz="4300" dirty="0"/>
              <a:t>        </a:t>
            </a:r>
            <a:r>
              <a:rPr lang="en-GB" sz="4300" dirty="0" err="1"/>
              <a:t>color</a:t>
            </a:r>
            <a:r>
              <a:rPr lang="en-GB" sz="4300" dirty="0"/>
              <a:t> = </a:t>
            </a:r>
            <a:r>
              <a:rPr lang="en-GB" sz="4300" dirty="0" err="1"/>
              <a:t>colorp</a:t>
            </a:r>
            <a:r>
              <a:rPr lang="en-GB" sz="4300" dirty="0"/>
              <a:t>;</a:t>
            </a:r>
          </a:p>
          <a:p>
            <a:pPr marL="0" indent="0">
              <a:buNone/>
            </a:pPr>
            <a:r>
              <a:rPr lang="en-GB" sz="4300" dirty="0"/>
              <a:t>        ancho = w;</a:t>
            </a:r>
          </a:p>
          <a:p>
            <a:pPr marL="0" indent="0">
              <a:buNone/>
            </a:pPr>
            <a:r>
              <a:rPr lang="en-GB" sz="4300" dirty="0"/>
              <a:t>        alto = h;</a:t>
            </a:r>
          </a:p>
          <a:p>
            <a:pPr marL="0" indent="0">
              <a:buNone/>
            </a:pPr>
            <a:r>
              <a:rPr lang="en-GB" sz="4300" dirty="0"/>
              <a:t>    </a:t>
            </a:r>
            <a:r>
              <a:rPr lang="en-GB" sz="4300" dirty="0" smtClean="0"/>
              <a:t>}</a:t>
            </a:r>
            <a:endParaRPr lang="es-ES" sz="4300" dirty="0" smtClean="0"/>
          </a:p>
          <a:p>
            <a:pPr marL="0" indent="0">
              <a:buNone/>
            </a:pPr>
            <a:r>
              <a:rPr lang="es-ES" sz="4300" dirty="0"/>
              <a:t> </a:t>
            </a:r>
            <a:r>
              <a:rPr lang="es-ES" sz="4300" dirty="0" smtClean="0"/>
              <a:t>   //constructor </a:t>
            </a:r>
            <a:r>
              <a:rPr lang="es-ES" sz="4300" dirty="0"/>
              <a:t>2</a:t>
            </a:r>
            <a:endParaRPr lang="en-GB" sz="4300" dirty="0"/>
          </a:p>
          <a:p>
            <a:pPr marL="0" indent="0">
              <a:buNone/>
            </a:pPr>
            <a:r>
              <a:rPr lang="en-GB" sz="4300" dirty="0" smtClean="0"/>
              <a:t>    public </a:t>
            </a:r>
            <a:r>
              <a:rPr lang="en-GB" sz="4300" dirty="0" err="1"/>
              <a:t>Rectangulo</a:t>
            </a:r>
            <a:r>
              <a:rPr lang="en-GB" sz="4300" dirty="0"/>
              <a:t>(double w, double h){</a:t>
            </a:r>
          </a:p>
          <a:p>
            <a:pPr marL="0" indent="0">
              <a:buNone/>
            </a:pPr>
            <a:r>
              <a:rPr lang="en-GB" sz="4300" dirty="0"/>
              <a:t>        </a:t>
            </a:r>
            <a:r>
              <a:rPr lang="es-ES" sz="4300" dirty="0"/>
              <a:t>color = "negro";</a:t>
            </a:r>
            <a:endParaRPr lang="en-GB" sz="4300" dirty="0"/>
          </a:p>
          <a:p>
            <a:pPr marL="0" indent="0">
              <a:buNone/>
            </a:pPr>
            <a:r>
              <a:rPr lang="es-ES" sz="4300" dirty="0"/>
              <a:t>        ancho = w;</a:t>
            </a:r>
            <a:endParaRPr lang="en-GB" sz="4300" dirty="0"/>
          </a:p>
          <a:p>
            <a:pPr marL="0" indent="0">
              <a:buNone/>
            </a:pPr>
            <a:r>
              <a:rPr lang="es-ES" sz="4300" dirty="0"/>
              <a:t>        alto = h;</a:t>
            </a:r>
            <a:endParaRPr lang="en-GB" sz="4300" dirty="0"/>
          </a:p>
          <a:p>
            <a:pPr marL="0" indent="0">
              <a:buNone/>
            </a:pPr>
            <a:r>
              <a:rPr lang="es-ES" sz="4300" dirty="0"/>
              <a:t>    </a:t>
            </a:r>
            <a:r>
              <a:rPr lang="es-ES" sz="4300" dirty="0" smtClean="0"/>
              <a:t>}</a:t>
            </a:r>
          </a:p>
          <a:p>
            <a:pPr marL="0" indent="0">
              <a:buNone/>
            </a:pPr>
            <a:r>
              <a:rPr lang="en-GB" sz="4300" dirty="0" smtClean="0"/>
              <a:t>}</a:t>
            </a:r>
            <a:endParaRPr lang="en-GB" sz="4300" dirty="0"/>
          </a:p>
          <a:p>
            <a:endParaRPr lang="en-US" dirty="0"/>
          </a:p>
        </p:txBody>
      </p:sp>
      <p:sp>
        <p:nvSpPr>
          <p:cNvPr id="4" name="TextBox 3"/>
          <p:cNvSpPr txBox="1"/>
          <p:nvPr/>
        </p:nvSpPr>
        <p:spPr>
          <a:xfrm>
            <a:off x="7764650" y="3642101"/>
            <a:ext cx="3363132" cy="923330"/>
          </a:xfrm>
          <a:prstGeom prst="rect">
            <a:avLst/>
          </a:prstGeom>
          <a:solidFill>
            <a:schemeClr val="accent6"/>
          </a:solidFill>
        </p:spPr>
        <p:txBody>
          <a:bodyPr wrap="square" rtlCol="0">
            <a:spAutoFit/>
          </a:bodyPr>
          <a:lstStyle/>
          <a:p>
            <a:r>
              <a:rPr lang="en-US" dirty="0" smtClean="0"/>
              <a:t>ESTOS DEBEN TENER DISTINTOS NÚMERO DE ARGUMENTOS Y TIPOS DE DATOS</a:t>
            </a:r>
            <a:endParaRPr lang="en-US" dirty="0"/>
          </a:p>
        </p:txBody>
      </p:sp>
    </p:spTree>
    <p:extLst>
      <p:ext uri="{BB962C8B-B14F-4D97-AF65-F5344CB8AC3E}">
        <p14:creationId xmlns:p14="http://schemas.microsoft.com/office/powerpoint/2010/main" val="58461607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 </a:t>
            </a:r>
            <a:r>
              <a:rPr lang="en-US" dirty="0" err="1" smtClean="0"/>
              <a:t>crear</a:t>
            </a:r>
            <a:r>
              <a:rPr lang="en-US" dirty="0" smtClean="0"/>
              <a:t> un </a:t>
            </a:r>
            <a:r>
              <a:rPr lang="en-US" dirty="0" err="1" smtClean="0"/>
              <a:t>objeto</a:t>
            </a:r>
            <a:r>
              <a:rPr lang="en-US" dirty="0" smtClean="0"/>
              <a:t> </a:t>
            </a:r>
            <a:r>
              <a:rPr lang="en-US" dirty="0" err="1" smtClean="0"/>
              <a:t>podemos</a:t>
            </a:r>
            <a:r>
              <a:rPr lang="en-US" dirty="0" smtClean="0"/>
              <a:t> </a:t>
            </a:r>
            <a:r>
              <a:rPr lang="en-US" dirty="0" err="1" smtClean="0"/>
              <a:t>usar</a:t>
            </a:r>
            <a:r>
              <a:rPr lang="en-US" dirty="0" smtClean="0"/>
              <a:t> </a:t>
            </a:r>
            <a:r>
              <a:rPr lang="en-US" dirty="0" err="1" smtClean="0"/>
              <a:t>cualquiera</a:t>
            </a:r>
            <a:r>
              <a:rPr lang="en-US" dirty="0" smtClean="0"/>
              <a:t> de </a:t>
            </a:r>
            <a:r>
              <a:rPr lang="en-US" dirty="0" err="1" smtClean="0"/>
              <a:t>los</a:t>
            </a:r>
            <a:r>
              <a:rPr lang="en-US" dirty="0" smtClean="0"/>
              <a:t> </a:t>
            </a:r>
            <a:r>
              <a:rPr lang="en-US" dirty="0" err="1" smtClean="0"/>
              <a:t>constructores</a:t>
            </a:r>
            <a:r>
              <a:rPr lang="en-US" dirty="0" smtClean="0"/>
              <a:t> de la </a:t>
            </a:r>
            <a:r>
              <a:rPr lang="en-US" dirty="0" err="1" smtClean="0"/>
              <a:t>clase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Para </a:t>
            </a:r>
            <a:r>
              <a:rPr lang="en-US" dirty="0" err="1" smtClean="0"/>
              <a:t>crear</a:t>
            </a:r>
            <a:r>
              <a:rPr lang="en-US" dirty="0" smtClean="0"/>
              <a:t> r1 se </a:t>
            </a:r>
            <a:r>
              <a:rPr lang="en-US" dirty="0" err="1" smtClean="0"/>
              <a:t>usa</a:t>
            </a:r>
            <a:r>
              <a:rPr lang="en-US" dirty="0" smtClean="0"/>
              <a:t> el constructor que </a:t>
            </a:r>
            <a:r>
              <a:rPr lang="en-US" dirty="0" err="1" smtClean="0"/>
              <a:t>recibe</a:t>
            </a:r>
            <a:r>
              <a:rPr lang="en-US" dirty="0" smtClean="0"/>
              <a:t> solo dos </a:t>
            </a:r>
            <a:r>
              <a:rPr lang="en-US" dirty="0" err="1" smtClean="0"/>
              <a:t>parámetros</a:t>
            </a:r>
            <a:endParaRPr lang="en-US" dirty="0" smtClean="0"/>
          </a:p>
          <a:p>
            <a:r>
              <a:rPr lang="en-US" dirty="0" smtClean="0"/>
              <a:t>Para </a:t>
            </a:r>
            <a:r>
              <a:rPr lang="en-US" dirty="0" err="1" smtClean="0"/>
              <a:t>crear</a:t>
            </a:r>
            <a:r>
              <a:rPr lang="en-US" dirty="0" smtClean="0"/>
              <a:t> r2 se </a:t>
            </a:r>
            <a:r>
              <a:rPr lang="en-US" dirty="0" err="1" smtClean="0"/>
              <a:t>usa</a:t>
            </a:r>
            <a:r>
              <a:rPr lang="en-US" dirty="0" smtClean="0"/>
              <a:t> el constructor que </a:t>
            </a:r>
            <a:r>
              <a:rPr lang="en-US" dirty="0" err="1" smtClean="0"/>
              <a:t>recibe</a:t>
            </a:r>
            <a:r>
              <a:rPr lang="en-US" dirty="0" smtClean="0"/>
              <a:t> </a:t>
            </a:r>
            <a:r>
              <a:rPr lang="en-US" dirty="0" err="1" smtClean="0"/>
              <a:t>los</a:t>
            </a:r>
            <a:r>
              <a:rPr lang="en-US" dirty="0" smtClean="0"/>
              <a:t> </a:t>
            </a:r>
            <a:r>
              <a:rPr lang="en-US" dirty="0" err="1" smtClean="0"/>
              <a:t>tres</a:t>
            </a:r>
            <a:r>
              <a:rPr lang="en-US" dirty="0" smtClean="0"/>
              <a:t> </a:t>
            </a:r>
            <a:r>
              <a:rPr lang="en-US" dirty="0" err="1" smtClean="0"/>
              <a:t>parámetros</a:t>
            </a:r>
            <a:endParaRPr lang="en-US" dirty="0"/>
          </a:p>
        </p:txBody>
      </p:sp>
      <p:sp>
        <p:nvSpPr>
          <p:cNvPr id="4" name="TextBox 3"/>
          <p:cNvSpPr txBox="1"/>
          <p:nvPr/>
        </p:nvSpPr>
        <p:spPr>
          <a:xfrm>
            <a:off x="2439609" y="2167454"/>
            <a:ext cx="5787888" cy="984885"/>
          </a:xfrm>
          <a:prstGeom prst="rect">
            <a:avLst/>
          </a:prstGeom>
          <a:noFill/>
          <a:ln>
            <a:solidFill>
              <a:schemeClr val="accent1"/>
            </a:solidFill>
          </a:ln>
        </p:spPr>
        <p:txBody>
          <a:bodyPr wrap="square" rtlCol="0">
            <a:spAutoFit/>
          </a:bodyPr>
          <a:lstStyle/>
          <a:p>
            <a:r>
              <a:rPr lang="es-ES" sz="2000" b="1" i="1" dirty="0" err="1"/>
              <a:t>Rectangulo</a:t>
            </a:r>
            <a:r>
              <a:rPr lang="es-ES" sz="2000" b="1" i="1" dirty="0"/>
              <a:t> r1 = </a:t>
            </a:r>
            <a:r>
              <a:rPr lang="es-ES" sz="2000" b="1" i="1" dirty="0">
                <a:solidFill>
                  <a:schemeClr val="accent1"/>
                </a:solidFill>
              </a:rPr>
              <a:t>new</a:t>
            </a:r>
            <a:r>
              <a:rPr lang="es-ES" sz="2000" b="1" i="1" dirty="0"/>
              <a:t> </a:t>
            </a:r>
            <a:r>
              <a:rPr lang="es-ES" sz="2000" b="1" i="1" dirty="0" err="1"/>
              <a:t>Rectangulo</a:t>
            </a:r>
            <a:r>
              <a:rPr lang="es-ES" sz="2000" b="1" i="1" dirty="0"/>
              <a:t>(10,5</a:t>
            </a:r>
            <a:r>
              <a:rPr lang="es-ES" sz="2000" b="1" i="1" dirty="0" smtClean="0"/>
              <a:t>);</a:t>
            </a:r>
          </a:p>
          <a:p>
            <a:r>
              <a:rPr lang="es-ES" sz="2000" b="1" dirty="0" err="1"/>
              <a:t>Rectangulo</a:t>
            </a:r>
            <a:r>
              <a:rPr lang="es-ES" sz="2000" b="1" dirty="0"/>
              <a:t> r2 </a:t>
            </a:r>
            <a:r>
              <a:rPr lang="es-ES" sz="2000" dirty="0"/>
              <a:t>= </a:t>
            </a:r>
            <a:r>
              <a:rPr lang="es-ES" sz="2000" b="1" dirty="0">
                <a:solidFill>
                  <a:schemeClr val="accent1"/>
                </a:solidFill>
              </a:rPr>
              <a:t>new</a:t>
            </a:r>
            <a:r>
              <a:rPr lang="es-ES" sz="2000" b="1" dirty="0"/>
              <a:t> </a:t>
            </a:r>
            <a:r>
              <a:rPr lang="es-ES" sz="2000" b="1" dirty="0" err="1" smtClean="0"/>
              <a:t>Rectangulo</a:t>
            </a:r>
            <a:r>
              <a:rPr lang="es-ES" sz="2000" b="1" dirty="0" smtClean="0"/>
              <a:t>(4,2,’rojo’);</a:t>
            </a:r>
            <a:endParaRPr lang="en-GB" sz="2000" b="1" i="1" dirty="0"/>
          </a:p>
          <a:p>
            <a:endParaRPr lang="en-US" dirty="0"/>
          </a:p>
        </p:txBody>
      </p:sp>
    </p:spTree>
    <p:extLst>
      <p:ext uri="{BB962C8B-B14F-4D97-AF65-F5344CB8AC3E}">
        <p14:creationId xmlns:p14="http://schemas.microsoft.com/office/powerpoint/2010/main" val="199821956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Keyword </a:t>
            </a:r>
            <a:r>
              <a:rPr lang="en-US" dirty="0" smtClean="0">
                <a:solidFill>
                  <a:srgbClr val="FF0000"/>
                </a:solidFill>
              </a:rPr>
              <a:t>this</a:t>
            </a:r>
            <a:endParaRPr lang="en-US" dirty="0">
              <a:solidFill>
                <a:srgbClr val="FF0000"/>
              </a:solidFill>
            </a:endParaRPr>
          </a:p>
        </p:txBody>
      </p:sp>
      <p:sp>
        <p:nvSpPr>
          <p:cNvPr id="3" name="Content Placeholder 2"/>
          <p:cNvSpPr>
            <a:spLocks noGrp="1"/>
          </p:cNvSpPr>
          <p:nvPr>
            <p:ph idx="1"/>
          </p:nvPr>
        </p:nvSpPr>
        <p:spPr/>
        <p:txBody>
          <a:bodyPr/>
          <a:lstStyle/>
          <a:p>
            <a:pPr algn="just"/>
            <a:r>
              <a:rPr lang="es-EC" dirty="0"/>
              <a:t>A veces, un método deberá referirse al objeto que lo </a:t>
            </a:r>
            <a:r>
              <a:rPr lang="es-EC" dirty="0" smtClean="0"/>
              <a:t>invocó </a:t>
            </a:r>
            <a:r>
              <a:rPr lang="mr-IN" dirty="0" smtClean="0"/>
              <a:t>–</a:t>
            </a:r>
            <a:r>
              <a:rPr lang="es-EC" dirty="0" smtClean="0"/>
              <a:t> para ello Java define la palabra reservado </a:t>
            </a:r>
            <a:r>
              <a:rPr lang="es-EC" b="1" dirty="0" smtClean="0"/>
              <a:t>this</a:t>
            </a:r>
            <a:endParaRPr lang="es-EC" b="1" dirty="0"/>
          </a:p>
          <a:p>
            <a:pPr algn="just"/>
            <a:r>
              <a:rPr lang="es-EC" b="1" dirty="0" smtClean="0"/>
              <a:t>“</a:t>
            </a:r>
            <a:r>
              <a:rPr lang="es-EC" b="1" dirty="0"/>
              <a:t>this” </a:t>
            </a:r>
            <a:r>
              <a:rPr lang="es-EC" dirty="0"/>
              <a:t>es una referencia al objeto actual</a:t>
            </a:r>
            <a:r>
              <a:rPr lang="es-EC" dirty="0" smtClean="0"/>
              <a:t>.</a:t>
            </a:r>
          </a:p>
          <a:p>
            <a:pPr algn="just"/>
            <a:r>
              <a:rPr lang="es-EC" dirty="0" smtClean="0"/>
              <a:t>Se usa esta palabra reservada cada vez que tengamos que hacer referencia al objeto que invoca el método</a:t>
            </a:r>
            <a:endParaRPr lang="es-EC" dirty="0"/>
          </a:p>
          <a:p>
            <a:endParaRPr lang="en-US" dirty="0"/>
          </a:p>
        </p:txBody>
      </p:sp>
    </p:spTree>
    <p:extLst>
      <p:ext uri="{BB962C8B-B14F-4D97-AF65-F5344CB8AC3E}">
        <p14:creationId xmlns:p14="http://schemas.microsoft.com/office/powerpoint/2010/main" val="39300737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t>
            </a:r>
            <a:r>
              <a:rPr lang="en-US" dirty="0">
                <a:solidFill>
                  <a:srgbClr val="FF0000"/>
                </a:solidFill>
              </a:rPr>
              <a:t>this</a:t>
            </a:r>
            <a:endParaRPr lang="en-US" dirty="0"/>
          </a:p>
        </p:txBody>
      </p:sp>
      <p:sp>
        <p:nvSpPr>
          <p:cNvPr id="3" name="Content Placeholder 2"/>
          <p:cNvSpPr>
            <a:spLocks noGrp="1"/>
          </p:cNvSpPr>
          <p:nvPr>
            <p:ph idx="1"/>
          </p:nvPr>
        </p:nvSpPr>
        <p:spPr>
          <a:xfrm>
            <a:off x="838200" y="1690688"/>
            <a:ext cx="10515600" cy="4486275"/>
          </a:xfrm>
        </p:spPr>
        <p:txBody>
          <a:bodyPr/>
          <a:lstStyle/>
          <a:p>
            <a:pPr algn="just"/>
            <a:r>
              <a:rPr lang="es-EC" dirty="0" smtClean="0"/>
              <a:t>El uso más común es </a:t>
            </a:r>
            <a:r>
              <a:rPr lang="es-EC" dirty="0"/>
              <a:t>cuando el nombre del parámetro de un método o constructor es igual al nombre </a:t>
            </a:r>
            <a:r>
              <a:rPr lang="es-EC" dirty="0" smtClean="0"/>
              <a:t>de un campo de la clase</a:t>
            </a:r>
          </a:p>
          <a:p>
            <a:pPr algn="just"/>
            <a:r>
              <a:rPr lang="es-EC" dirty="0" smtClean="0"/>
              <a:t>En este caso usamos </a:t>
            </a:r>
            <a:r>
              <a:rPr lang="es-EC" b="1" dirty="0" smtClean="0"/>
              <a:t>this </a:t>
            </a:r>
            <a:r>
              <a:rPr lang="es-EC" dirty="0" smtClean="0"/>
              <a:t>para distinguir entre los campos de la clase y de los nombre de los parámetros del constructor</a:t>
            </a:r>
            <a:endParaRPr lang="es-EC" dirty="0"/>
          </a:p>
        </p:txBody>
      </p:sp>
      <p:pic>
        <p:nvPicPr>
          <p:cNvPr id="4" name="Imagen 4"/>
          <p:cNvPicPr>
            <a:picLocks noChangeAspect="1"/>
          </p:cNvPicPr>
          <p:nvPr/>
        </p:nvPicPr>
        <p:blipFill>
          <a:blip r:embed="rId2"/>
          <a:stretch>
            <a:fillRect/>
          </a:stretch>
        </p:blipFill>
        <p:spPr>
          <a:xfrm>
            <a:off x="3837367" y="3544198"/>
            <a:ext cx="3927871" cy="2852188"/>
          </a:xfrm>
          <a:prstGeom prst="rect">
            <a:avLst/>
          </a:prstGeom>
          <a:ln>
            <a:solidFill>
              <a:schemeClr val="accent1"/>
            </a:solidFill>
          </a:ln>
        </p:spPr>
      </p:pic>
      <p:sp>
        <p:nvSpPr>
          <p:cNvPr id="5" name="Rectangle 4"/>
          <p:cNvSpPr/>
          <p:nvPr/>
        </p:nvSpPr>
        <p:spPr>
          <a:xfrm>
            <a:off x="4656746" y="5139060"/>
            <a:ext cx="1267997" cy="255401"/>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Rectangle 4"/>
          <p:cNvSpPr/>
          <p:nvPr/>
        </p:nvSpPr>
        <p:spPr>
          <a:xfrm>
            <a:off x="4656746" y="5445927"/>
            <a:ext cx="1267997" cy="255401"/>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98275171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Keyword </a:t>
            </a:r>
            <a:r>
              <a:rPr lang="en-US" dirty="0">
                <a:solidFill>
                  <a:srgbClr val="FF0000"/>
                </a:solidFill>
              </a:rPr>
              <a:t>this</a:t>
            </a:r>
            <a:endParaRPr lang="en-US" dirty="0"/>
          </a:p>
        </p:txBody>
      </p:sp>
      <p:sp>
        <p:nvSpPr>
          <p:cNvPr id="3" name="Content Placeholder 2"/>
          <p:cNvSpPr>
            <a:spLocks noGrp="1"/>
          </p:cNvSpPr>
          <p:nvPr>
            <p:ph idx="1"/>
          </p:nvPr>
        </p:nvSpPr>
        <p:spPr>
          <a:xfrm>
            <a:off x="838200" y="1690688"/>
            <a:ext cx="10515600" cy="4486275"/>
          </a:xfrm>
        </p:spPr>
        <p:txBody>
          <a:bodyPr/>
          <a:lstStyle/>
          <a:p>
            <a:r>
              <a:rPr lang="es-EC" dirty="0" smtClean="0"/>
              <a:t>El operado </a:t>
            </a:r>
            <a:r>
              <a:rPr lang="es-EC" b="1" dirty="0" smtClean="0"/>
              <a:t>this </a:t>
            </a:r>
            <a:r>
              <a:rPr lang="es-EC" dirty="0" smtClean="0"/>
              <a:t>también es usado dentro de un constructor para </a:t>
            </a:r>
            <a:r>
              <a:rPr lang="es-EC" dirty="0"/>
              <a:t>llamar a otro constructor </a:t>
            </a:r>
            <a:r>
              <a:rPr lang="es-EC" dirty="0" smtClean="0"/>
              <a:t>dentro de </a:t>
            </a:r>
            <a:r>
              <a:rPr lang="es-EC" dirty="0"/>
              <a:t>la misma </a:t>
            </a:r>
            <a:r>
              <a:rPr lang="es-EC" dirty="0" smtClean="0"/>
              <a:t>clase</a:t>
            </a:r>
            <a:r>
              <a:rPr lang="es-EC" dirty="0"/>
              <a:t> </a:t>
            </a:r>
            <a:r>
              <a:rPr lang="es-EC" dirty="0" smtClean="0"/>
              <a:t>(con el objeto de no repetir código).</a:t>
            </a:r>
            <a:endParaRPr lang="es-EC" dirty="0"/>
          </a:p>
          <a:p>
            <a:endParaRPr lang="en-US" dirty="0"/>
          </a:p>
        </p:txBody>
      </p:sp>
    </p:spTree>
    <p:extLst>
      <p:ext uri="{BB962C8B-B14F-4D97-AF65-F5344CB8AC3E}">
        <p14:creationId xmlns:p14="http://schemas.microsoft.com/office/powerpoint/2010/main" val="155780799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681990" y="1795645"/>
            <a:ext cx="6866744" cy="4740066"/>
          </a:xfrm>
          <a:prstGeom prst="rect">
            <a:avLst/>
          </a:prstGeom>
          <a:solidFill>
            <a:schemeClr val="bg1"/>
          </a:solidFill>
          <a:ln>
            <a:solidFill>
              <a:schemeClr val="accent1"/>
            </a:solidFill>
          </a:ln>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4300" dirty="0" smtClean="0"/>
              <a:t>public class </a:t>
            </a:r>
            <a:r>
              <a:rPr lang="en-GB" sz="4300" dirty="0" err="1" smtClean="0"/>
              <a:t>Rectangulo</a:t>
            </a:r>
            <a:r>
              <a:rPr lang="en-GB" sz="4300" dirty="0" smtClean="0"/>
              <a:t> {</a:t>
            </a:r>
          </a:p>
          <a:p>
            <a:pPr marL="0" indent="0">
              <a:buFont typeface="Arial" panose="020B0604020202020204" pitchFamily="34" charset="0"/>
              <a:buNone/>
            </a:pPr>
            <a:r>
              <a:rPr lang="en-GB" sz="4300" dirty="0" smtClean="0"/>
              <a:t>    String </a:t>
            </a:r>
            <a:r>
              <a:rPr lang="en-GB" sz="4300" dirty="0" err="1" smtClean="0"/>
              <a:t>color</a:t>
            </a:r>
            <a:r>
              <a:rPr lang="en-GB" sz="4300" dirty="0" smtClean="0"/>
              <a:t>;</a:t>
            </a:r>
          </a:p>
          <a:p>
            <a:pPr marL="0" indent="0">
              <a:buFont typeface="Arial" panose="020B0604020202020204" pitchFamily="34" charset="0"/>
              <a:buNone/>
            </a:pPr>
            <a:r>
              <a:rPr lang="en-GB" sz="4300" dirty="0" smtClean="0"/>
              <a:t>    </a:t>
            </a:r>
            <a:r>
              <a:rPr lang="es-ES" sz="4300" dirty="0" err="1" smtClean="0"/>
              <a:t>double</a:t>
            </a:r>
            <a:r>
              <a:rPr lang="es-ES" sz="4300" dirty="0" smtClean="0"/>
              <a:t> ancho;</a:t>
            </a:r>
            <a:endParaRPr lang="en-GB" sz="4300" dirty="0" smtClean="0"/>
          </a:p>
          <a:p>
            <a:pPr marL="0" indent="0">
              <a:buFont typeface="Arial" panose="020B0604020202020204" pitchFamily="34" charset="0"/>
              <a:buNone/>
            </a:pPr>
            <a:r>
              <a:rPr lang="es-ES" sz="4300" dirty="0" smtClean="0"/>
              <a:t>    </a:t>
            </a:r>
            <a:r>
              <a:rPr lang="es-ES" sz="4300" dirty="0" err="1" smtClean="0"/>
              <a:t>double</a:t>
            </a:r>
            <a:r>
              <a:rPr lang="es-ES" sz="4300" dirty="0" smtClean="0"/>
              <a:t> alto;</a:t>
            </a:r>
          </a:p>
          <a:p>
            <a:pPr marL="0" indent="0">
              <a:buNone/>
            </a:pPr>
            <a:r>
              <a:rPr lang="es-ES" sz="4300" dirty="0"/>
              <a:t> </a:t>
            </a:r>
            <a:r>
              <a:rPr lang="es-ES" sz="4300" dirty="0" smtClean="0"/>
              <a:t>   </a:t>
            </a:r>
            <a:r>
              <a:rPr lang="en-AU" sz="4000" dirty="0"/>
              <a:t>//constructor 1 </a:t>
            </a:r>
            <a:endParaRPr lang="es-ES" sz="4300" dirty="0" smtClean="0"/>
          </a:p>
          <a:p>
            <a:pPr marL="0" indent="0">
              <a:buNone/>
            </a:pPr>
            <a:r>
              <a:rPr lang="en-AU" sz="4400" b="1" dirty="0" smtClean="0"/>
              <a:t>    </a:t>
            </a:r>
            <a:r>
              <a:rPr lang="en-AU" sz="4400" dirty="0" smtClean="0"/>
              <a:t>public </a:t>
            </a:r>
            <a:r>
              <a:rPr lang="en-AU" sz="4400" dirty="0" err="1"/>
              <a:t>Rectangulo</a:t>
            </a:r>
            <a:r>
              <a:rPr lang="en-AU" sz="4400" dirty="0"/>
              <a:t>(double ancho, double alto, String </a:t>
            </a:r>
            <a:r>
              <a:rPr lang="en-AU" sz="4400" dirty="0" err="1"/>
              <a:t>color</a:t>
            </a:r>
            <a:r>
              <a:rPr lang="en-AU" sz="4400" dirty="0"/>
              <a:t>){</a:t>
            </a:r>
            <a:endParaRPr lang="en-GB" sz="4400" dirty="0"/>
          </a:p>
          <a:p>
            <a:pPr marL="0" indent="0">
              <a:buNone/>
            </a:pPr>
            <a:r>
              <a:rPr lang="en-AU" sz="4400" dirty="0"/>
              <a:t>        </a:t>
            </a:r>
            <a:r>
              <a:rPr lang="es-ES" sz="4400" dirty="0" err="1"/>
              <a:t>this.ancho</a:t>
            </a:r>
            <a:r>
              <a:rPr lang="es-ES" sz="4400" dirty="0"/>
              <a:t> = ancho;</a:t>
            </a:r>
            <a:endParaRPr lang="en-GB" sz="4400" dirty="0"/>
          </a:p>
          <a:p>
            <a:pPr marL="0" indent="0">
              <a:buNone/>
            </a:pPr>
            <a:r>
              <a:rPr lang="es-ES" sz="4400" dirty="0"/>
              <a:t>        </a:t>
            </a:r>
            <a:r>
              <a:rPr lang="es-ES" sz="4400" dirty="0" err="1"/>
              <a:t>this.alto</a:t>
            </a:r>
            <a:r>
              <a:rPr lang="es-ES" sz="4400" dirty="0"/>
              <a:t> = alto;</a:t>
            </a:r>
            <a:endParaRPr lang="en-GB" sz="4400" dirty="0"/>
          </a:p>
          <a:p>
            <a:pPr marL="0" indent="0">
              <a:buNone/>
            </a:pPr>
            <a:r>
              <a:rPr lang="es-ES" sz="4400" dirty="0"/>
              <a:t>        </a:t>
            </a:r>
            <a:r>
              <a:rPr lang="en-AU" sz="4400" dirty="0" err="1"/>
              <a:t>this.color</a:t>
            </a:r>
            <a:r>
              <a:rPr lang="en-AU" sz="4400" dirty="0"/>
              <a:t> = </a:t>
            </a:r>
            <a:r>
              <a:rPr lang="en-AU" sz="4400" dirty="0" err="1"/>
              <a:t>color</a:t>
            </a:r>
            <a:r>
              <a:rPr lang="en-AU" sz="4400" dirty="0"/>
              <a:t>;</a:t>
            </a:r>
            <a:endParaRPr lang="en-GB" sz="4400" dirty="0"/>
          </a:p>
          <a:p>
            <a:pPr marL="0" indent="0">
              <a:buNone/>
            </a:pPr>
            <a:r>
              <a:rPr lang="en-AU" sz="4400" dirty="0"/>
              <a:t>    }</a:t>
            </a:r>
            <a:endParaRPr lang="en-GB" sz="4400" dirty="0"/>
          </a:p>
          <a:p>
            <a:pPr marL="0" indent="0">
              <a:buNone/>
            </a:pPr>
            <a:r>
              <a:rPr lang="en-AU" sz="4400" dirty="0"/>
              <a:t>    //constructor 2</a:t>
            </a:r>
            <a:endParaRPr lang="en-GB" sz="4400" dirty="0"/>
          </a:p>
          <a:p>
            <a:pPr marL="0" indent="0">
              <a:buNone/>
            </a:pPr>
            <a:r>
              <a:rPr lang="en-AU" sz="4400" dirty="0"/>
              <a:t>    public </a:t>
            </a:r>
            <a:r>
              <a:rPr lang="en-AU" sz="4400" dirty="0" err="1"/>
              <a:t>Rectangulo</a:t>
            </a:r>
            <a:r>
              <a:rPr lang="en-AU" sz="4400" dirty="0"/>
              <a:t>(double ancho, double alto){</a:t>
            </a:r>
            <a:endParaRPr lang="en-GB" sz="4400" dirty="0"/>
          </a:p>
          <a:p>
            <a:pPr marL="0" indent="0">
              <a:buNone/>
            </a:pPr>
            <a:r>
              <a:rPr lang="en-AU" sz="4400" dirty="0"/>
              <a:t>        this(</a:t>
            </a:r>
            <a:r>
              <a:rPr lang="en-AU" sz="4400" dirty="0" err="1"/>
              <a:t>ancho,alto,"negro</a:t>
            </a:r>
            <a:r>
              <a:rPr lang="en-AU" sz="4400" dirty="0"/>
              <a:t>");</a:t>
            </a:r>
            <a:endParaRPr lang="en-GB" sz="4400" dirty="0"/>
          </a:p>
          <a:p>
            <a:pPr marL="0" indent="0">
              <a:buNone/>
            </a:pPr>
            <a:r>
              <a:rPr lang="en-AU" sz="4400" dirty="0"/>
              <a:t>    </a:t>
            </a:r>
            <a:r>
              <a:rPr lang="en-AU" sz="4400" dirty="0" smtClean="0"/>
              <a:t>}</a:t>
            </a:r>
            <a:endParaRPr lang="en-GB" sz="4300" dirty="0"/>
          </a:p>
          <a:p>
            <a:pPr marL="0" indent="0">
              <a:buFont typeface="Arial" panose="020B0604020202020204" pitchFamily="34" charset="0"/>
              <a:buNone/>
            </a:pPr>
            <a:r>
              <a:rPr lang="en-GB" sz="4300" dirty="0" smtClean="0"/>
              <a:t>}</a:t>
            </a:r>
          </a:p>
          <a:p>
            <a:endParaRPr lang="en-US" dirty="0"/>
          </a:p>
        </p:txBody>
      </p:sp>
    </p:spTree>
    <p:extLst>
      <p:ext uri="{BB962C8B-B14F-4D97-AF65-F5344CB8AC3E}">
        <p14:creationId xmlns:p14="http://schemas.microsoft.com/office/powerpoint/2010/main" val="9416620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g72b3f69c4d_1_129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Clases vs Objetos</a:t>
            </a:r>
            <a:endParaRPr/>
          </a:p>
        </p:txBody>
      </p:sp>
      <p:sp>
        <p:nvSpPr>
          <p:cNvPr id="255" name="Google Shape;255;g72b3f69c4d_1_1293"/>
          <p:cNvSpPr txBox="1">
            <a:spLocks noGrp="1"/>
          </p:cNvSpPr>
          <p:nvPr>
            <p:ph type="body" idx="1"/>
          </p:nvPr>
        </p:nvSpPr>
        <p:spPr>
          <a:xfrm>
            <a:off x="838200" y="1466491"/>
            <a:ext cx="10515600" cy="51891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dirty="0"/>
              <a:t>De </a:t>
            </a:r>
            <a:r>
              <a:rPr lang="en-US" dirty="0" err="1"/>
              <a:t>una</a:t>
            </a:r>
            <a:r>
              <a:rPr lang="en-US" dirty="0"/>
              <a:t> </a:t>
            </a:r>
            <a:r>
              <a:rPr lang="en-US" dirty="0" err="1"/>
              <a:t>clase</a:t>
            </a:r>
            <a:r>
              <a:rPr lang="en-US" dirty="0"/>
              <a:t> se </a:t>
            </a:r>
            <a:r>
              <a:rPr lang="en-US" dirty="0" err="1"/>
              <a:t>pueden</a:t>
            </a:r>
            <a:r>
              <a:rPr lang="en-US" dirty="0"/>
              <a:t> </a:t>
            </a:r>
            <a:r>
              <a:rPr lang="en-US" dirty="0" err="1"/>
              <a:t>crear</a:t>
            </a:r>
            <a:r>
              <a:rPr lang="en-US" dirty="0"/>
              <a:t> </a:t>
            </a:r>
            <a:r>
              <a:rPr lang="en-US" dirty="0" err="1"/>
              <a:t>múltiples</a:t>
            </a:r>
            <a:r>
              <a:rPr lang="en-US" dirty="0"/>
              <a:t> </a:t>
            </a:r>
            <a:r>
              <a:rPr lang="en-US" dirty="0" err="1"/>
              <a:t>objetos</a:t>
            </a:r>
            <a:r>
              <a:rPr lang="en-US" dirty="0"/>
              <a:t> o </a:t>
            </a:r>
            <a:r>
              <a:rPr lang="en-US" dirty="0" err="1" smtClean="0"/>
              <a:t>instancias</a:t>
            </a: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228600" algn="l" rtl="0">
              <a:lnSpc>
                <a:spcPct val="90000"/>
              </a:lnSpc>
              <a:spcBef>
                <a:spcPts val="1000"/>
              </a:spcBef>
              <a:spcAft>
                <a:spcPts val="0"/>
              </a:spcAft>
              <a:buClr>
                <a:srgbClr val="002060"/>
              </a:buClr>
              <a:buSzPts val="2800"/>
              <a:buFont typeface="Arial"/>
              <a:buChar char="•"/>
            </a:pPr>
            <a:endParaRPr lang="en-US" dirty="0" smtClean="0"/>
          </a:p>
          <a:p>
            <a:pPr marL="228600" lvl="0" indent="-228600" algn="l" rtl="0">
              <a:lnSpc>
                <a:spcPct val="90000"/>
              </a:lnSpc>
              <a:spcBef>
                <a:spcPts val="1000"/>
              </a:spcBef>
              <a:spcAft>
                <a:spcPts val="0"/>
              </a:spcAft>
              <a:buClr>
                <a:srgbClr val="002060"/>
              </a:buClr>
              <a:buSzPts val="2800"/>
              <a:buFont typeface="Arial"/>
              <a:buChar char="•"/>
            </a:pPr>
            <a:endParaRPr lang="en-US" dirty="0"/>
          </a:p>
          <a:p>
            <a:pPr marL="0" lvl="0" indent="0" algn="ctr" rtl="0">
              <a:lnSpc>
                <a:spcPct val="90000"/>
              </a:lnSpc>
              <a:spcBef>
                <a:spcPts val="1000"/>
              </a:spcBef>
              <a:spcAft>
                <a:spcPts val="0"/>
              </a:spcAft>
              <a:buClr>
                <a:srgbClr val="002060"/>
              </a:buClr>
              <a:buSzPts val="2800"/>
              <a:buNone/>
            </a:pPr>
            <a:r>
              <a:rPr lang="en-US" sz="3200" b="1" dirty="0" err="1" smtClean="0">
                <a:solidFill>
                  <a:srgbClr val="FF0000"/>
                </a:solidFill>
              </a:rPr>
              <a:t>Cada</a:t>
            </a:r>
            <a:r>
              <a:rPr lang="en-US" sz="3200" b="1" dirty="0" smtClean="0">
                <a:solidFill>
                  <a:srgbClr val="FF0000"/>
                </a:solidFill>
              </a:rPr>
              <a:t> </a:t>
            </a:r>
            <a:r>
              <a:rPr lang="en-US" sz="3200" b="1" dirty="0" err="1">
                <a:solidFill>
                  <a:srgbClr val="FF0000"/>
                </a:solidFill>
              </a:rPr>
              <a:t>objeto</a:t>
            </a:r>
            <a:r>
              <a:rPr lang="en-US" sz="3200" b="1" dirty="0">
                <a:solidFill>
                  <a:srgbClr val="FF0000"/>
                </a:solidFill>
              </a:rPr>
              <a:t> </a:t>
            </a:r>
            <a:r>
              <a:rPr lang="en-US" sz="3200" b="1" dirty="0" err="1">
                <a:solidFill>
                  <a:srgbClr val="FF0000"/>
                </a:solidFill>
              </a:rPr>
              <a:t>es</a:t>
            </a:r>
            <a:r>
              <a:rPr lang="en-US" sz="3200" b="1" dirty="0">
                <a:solidFill>
                  <a:srgbClr val="FF0000"/>
                </a:solidFill>
              </a:rPr>
              <a:t> </a:t>
            </a:r>
            <a:r>
              <a:rPr lang="en-US" sz="3200" b="1" dirty="0" err="1">
                <a:solidFill>
                  <a:srgbClr val="FF0000"/>
                </a:solidFill>
              </a:rPr>
              <a:t>independiente</a:t>
            </a:r>
            <a:r>
              <a:rPr lang="en-US" sz="3200" b="1" dirty="0">
                <a:solidFill>
                  <a:srgbClr val="FF0000"/>
                </a:solidFill>
              </a:rPr>
              <a:t> y </a:t>
            </a:r>
            <a:r>
              <a:rPr lang="en-US" sz="3200" b="1" dirty="0" err="1">
                <a:solidFill>
                  <a:srgbClr val="FF0000"/>
                </a:solidFill>
              </a:rPr>
              <a:t>tiene</a:t>
            </a:r>
            <a:r>
              <a:rPr lang="en-US" sz="3200" b="1" dirty="0">
                <a:solidFill>
                  <a:srgbClr val="FF0000"/>
                </a:solidFill>
              </a:rPr>
              <a:t> </a:t>
            </a:r>
            <a:r>
              <a:rPr lang="en-US" sz="3200" b="1" dirty="0" err="1">
                <a:solidFill>
                  <a:srgbClr val="FF0000"/>
                </a:solidFill>
              </a:rPr>
              <a:t>su</a:t>
            </a:r>
            <a:r>
              <a:rPr lang="en-US" sz="3200" b="1" dirty="0">
                <a:solidFill>
                  <a:srgbClr val="FF0000"/>
                </a:solidFill>
              </a:rPr>
              <a:t> </a:t>
            </a:r>
            <a:r>
              <a:rPr lang="en-US" sz="3200" b="1" dirty="0" err="1">
                <a:solidFill>
                  <a:srgbClr val="FF0000"/>
                </a:solidFill>
              </a:rPr>
              <a:t>propio</a:t>
            </a:r>
            <a:r>
              <a:rPr lang="en-US" sz="3200" b="1" dirty="0">
                <a:solidFill>
                  <a:srgbClr val="FF0000"/>
                </a:solidFill>
              </a:rPr>
              <a:t> </a:t>
            </a:r>
            <a:r>
              <a:rPr lang="en-US" sz="3200" b="1" dirty="0" err="1">
                <a:solidFill>
                  <a:srgbClr val="FF0000"/>
                </a:solidFill>
              </a:rPr>
              <a:t>estado</a:t>
            </a:r>
            <a:r>
              <a:rPr lang="en-US" sz="3200" b="1" dirty="0">
                <a:solidFill>
                  <a:srgbClr val="FF0000"/>
                </a:solidFill>
              </a:rPr>
              <a:t>.</a:t>
            </a:r>
            <a:endParaRPr sz="3200" b="1" dirty="0">
              <a:solidFill>
                <a:srgbClr val="FF0000"/>
              </a:solidFill>
            </a:endParaRPr>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p:txBody>
      </p:sp>
      <p:pic>
        <p:nvPicPr>
          <p:cNvPr id="256" name="Google Shape;256;g72b3f69c4d_1_1293"/>
          <p:cNvPicPr preferRelativeResize="0"/>
          <p:nvPr/>
        </p:nvPicPr>
        <p:blipFill rotWithShape="1">
          <a:blip r:embed="rId3">
            <a:alphaModFix/>
          </a:blip>
          <a:srcRect/>
          <a:stretch/>
        </p:blipFill>
        <p:spPr>
          <a:xfrm>
            <a:off x="2578204" y="2079858"/>
            <a:ext cx="7152393" cy="3699514"/>
          </a:xfrm>
          <a:prstGeom prst="rect">
            <a:avLst/>
          </a:prstGeom>
          <a:noFill/>
          <a:ln>
            <a:noFill/>
          </a:ln>
        </p:spPr>
      </p:pic>
    </p:spTree>
    <p:extLst>
      <p:ext uri="{BB962C8B-B14F-4D97-AF65-F5344CB8AC3E}">
        <p14:creationId xmlns:p14="http://schemas.microsoft.com/office/powerpoint/2010/main" val="163865128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Para </a:t>
            </a:r>
            <a:r>
              <a:rPr lang="en-US" dirty="0" err="1" smtClean="0"/>
              <a:t>crear</a:t>
            </a:r>
            <a:r>
              <a:rPr lang="en-US" dirty="0" smtClean="0"/>
              <a:t> un </a:t>
            </a:r>
            <a:r>
              <a:rPr lang="en-US" dirty="0" err="1" smtClean="0"/>
              <a:t>objeto</a:t>
            </a:r>
            <a:r>
              <a:rPr lang="en-US" dirty="0" smtClean="0"/>
              <a:t> </a:t>
            </a:r>
            <a:r>
              <a:rPr lang="en-US" dirty="0" err="1" smtClean="0"/>
              <a:t>podemos</a:t>
            </a:r>
            <a:r>
              <a:rPr lang="en-US" dirty="0" smtClean="0"/>
              <a:t> </a:t>
            </a:r>
            <a:r>
              <a:rPr lang="en-US" dirty="0" err="1" smtClean="0"/>
              <a:t>usar</a:t>
            </a:r>
            <a:r>
              <a:rPr lang="en-US" dirty="0" smtClean="0"/>
              <a:t> </a:t>
            </a:r>
            <a:r>
              <a:rPr lang="en-US" dirty="0" err="1" smtClean="0"/>
              <a:t>cualquiera</a:t>
            </a:r>
            <a:r>
              <a:rPr lang="en-US" dirty="0" smtClean="0"/>
              <a:t> de </a:t>
            </a:r>
            <a:r>
              <a:rPr lang="en-US" dirty="0" err="1" smtClean="0"/>
              <a:t>los</a:t>
            </a:r>
            <a:r>
              <a:rPr lang="en-US" dirty="0" smtClean="0"/>
              <a:t> </a:t>
            </a:r>
            <a:r>
              <a:rPr lang="en-US" dirty="0" err="1" smtClean="0"/>
              <a:t>constructores</a:t>
            </a:r>
            <a:r>
              <a:rPr lang="en-US" dirty="0" smtClean="0"/>
              <a:t> de la </a:t>
            </a:r>
            <a:r>
              <a:rPr lang="en-US" dirty="0" err="1" smtClean="0"/>
              <a:t>clase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Para </a:t>
            </a:r>
            <a:r>
              <a:rPr lang="en-US" dirty="0" err="1" smtClean="0"/>
              <a:t>crear</a:t>
            </a:r>
            <a:r>
              <a:rPr lang="en-US" dirty="0" smtClean="0"/>
              <a:t> r1 se </a:t>
            </a:r>
            <a:r>
              <a:rPr lang="en-US" dirty="0" err="1" smtClean="0"/>
              <a:t>usar</a:t>
            </a:r>
            <a:r>
              <a:rPr lang="en-US" dirty="0" smtClean="0"/>
              <a:t> el constructor que </a:t>
            </a:r>
            <a:r>
              <a:rPr lang="en-US" dirty="0" err="1" smtClean="0"/>
              <a:t>recibe</a:t>
            </a:r>
            <a:r>
              <a:rPr lang="en-US" dirty="0" smtClean="0"/>
              <a:t> solo dos </a:t>
            </a:r>
            <a:r>
              <a:rPr lang="en-US" dirty="0" err="1" smtClean="0"/>
              <a:t>parámetros</a:t>
            </a:r>
            <a:endParaRPr lang="en-US" dirty="0" smtClean="0"/>
          </a:p>
          <a:p>
            <a:r>
              <a:rPr lang="en-US" dirty="0" smtClean="0"/>
              <a:t>Para </a:t>
            </a:r>
            <a:r>
              <a:rPr lang="en-US" dirty="0" err="1" smtClean="0"/>
              <a:t>crear</a:t>
            </a:r>
            <a:r>
              <a:rPr lang="en-US" dirty="0" smtClean="0"/>
              <a:t> r2 se </a:t>
            </a:r>
            <a:r>
              <a:rPr lang="en-US" dirty="0" err="1" smtClean="0"/>
              <a:t>usa</a:t>
            </a:r>
            <a:r>
              <a:rPr lang="en-US" dirty="0" smtClean="0"/>
              <a:t> el constructor que </a:t>
            </a:r>
            <a:r>
              <a:rPr lang="en-US" dirty="0" err="1" smtClean="0"/>
              <a:t>recibe</a:t>
            </a:r>
            <a:r>
              <a:rPr lang="en-US" dirty="0" smtClean="0"/>
              <a:t> </a:t>
            </a:r>
            <a:r>
              <a:rPr lang="en-US" dirty="0" err="1" smtClean="0"/>
              <a:t>los</a:t>
            </a:r>
            <a:r>
              <a:rPr lang="en-US" dirty="0" smtClean="0"/>
              <a:t> </a:t>
            </a:r>
            <a:r>
              <a:rPr lang="en-US" dirty="0" err="1" smtClean="0"/>
              <a:t>tres</a:t>
            </a:r>
            <a:r>
              <a:rPr lang="en-US" dirty="0" smtClean="0"/>
              <a:t> </a:t>
            </a:r>
            <a:r>
              <a:rPr lang="en-US" dirty="0" err="1" smtClean="0"/>
              <a:t>parámetros</a:t>
            </a:r>
            <a:endParaRPr lang="en-US" dirty="0"/>
          </a:p>
        </p:txBody>
      </p:sp>
      <p:sp>
        <p:nvSpPr>
          <p:cNvPr id="4" name="TextBox 3"/>
          <p:cNvSpPr txBox="1"/>
          <p:nvPr/>
        </p:nvSpPr>
        <p:spPr>
          <a:xfrm>
            <a:off x="2439609" y="2167454"/>
            <a:ext cx="5787888" cy="984885"/>
          </a:xfrm>
          <a:prstGeom prst="rect">
            <a:avLst/>
          </a:prstGeom>
          <a:noFill/>
          <a:ln>
            <a:solidFill>
              <a:schemeClr val="accent1"/>
            </a:solidFill>
          </a:ln>
        </p:spPr>
        <p:txBody>
          <a:bodyPr wrap="square" rtlCol="0">
            <a:spAutoFit/>
          </a:bodyPr>
          <a:lstStyle/>
          <a:p>
            <a:r>
              <a:rPr lang="es-ES" sz="2000" b="1" i="1" dirty="0" err="1"/>
              <a:t>Rectangulo</a:t>
            </a:r>
            <a:r>
              <a:rPr lang="es-ES" sz="2000" b="1" i="1" dirty="0"/>
              <a:t> r1 = </a:t>
            </a:r>
            <a:r>
              <a:rPr lang="es-ES" sz="2000" b="1" i="1" dirty="0">
                <a:solidFill>
                  <a:schemeClr val="accent1"/>
                </a:solidFill>
              </a:rPr>
              <a:t>new</a:t>
            </a:r>
            <a:r>
              <a:rPr lang="es-ES" sz="2000" b="1" i="1" dirty="0"/>
              <a:t> </a:t>
            </a:r>
            <a:r>
              <a:rPr lang="es-ES" sz="2000" b="1" i="1" dirty="0" err="1"/>
              <a:t>Rectangulo</a:t>
            </a:r>
            <a:r>
              <a:rPr lang="es-ES" sz="2000" b="1" i="1" dirty="0"/>
              <a:t>(10,5</a:t>
            </a:r>
            <a:r>
              <a:rPr lang="es-ES" sz="2000" b="1" i="1" dirty="0" smtClean="0"/>
              <a:t>);</a:t>
            </a:r>
          </a:p>
          <a:p>
            <a:r>
              <a:rPr lang="es-ES" sz="2000" b="1" dirty="0" err="1"/>
              <a:t>Rectangulo</a:t>
            </a:r>
            <a:r>
              <a:rPr lang="es-ES" sz="2000" b="1" dirty="0"/>
              <a:t> r2 </a:t>
            </a:r>
            <a:r>
              <a:rPr lang="es-ES" sz="2000" dirty="0"/>
              <a:t>= </a:t>
            </a:r>
            <a:r>
              <a:rPr lang="es-ES" sz="2000" b="1" dirty="0">
                <a:solidFill>
                  <a:schemeClr val="accent1"/>
                </a:solidFill>
              </a:rPr>
              <a:t>new</a:t>
            </a:r>
            <a:r>
              <a:rPr lang="es-ES" sz="2000" b="1" dirty="0"/>
              <a:t> </a:t>
            </a:r>
            <a:r>
              <a:rPr lang="es-ES" sz="2000" b="1" dirty="0" err="1" smtClean="0"/>
              <a:t>Rectangulo</a:t>
            </a:r>
            <a:r>
              <a:rPr lang="es-ES" sz="2000" b="1" dirty="0" smtClean="0"/>
              <a:t>(4,2,’rojo’);</a:t>
            </a:r>
            <a:endParaRPr lang="en-GB" sz="2000" b="1" i="1" dirty="0"/>
          </a:p>
          <a:p>
            <a:endParaRPr lang="en-US" dirty="0"/>
          </a:p>
        </p:txBody>
      </p:sp>
    </p:spTree>
    <p:extLst>
      <p:ext uri="{BB962C8B-B14F-4D97-AF65-F5344CB8AC3E}">
        <p14:creationId xmlns:p14="http://schemas.microsoft.com/office/powerpoint/2010/main" val="69417962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Constructor </a:t>
            </a:r>
            <a:r>
              <a:rPr lang="en-US" dirty="0" err="1" smtClean="0"/>
              <a:t>Predeterminado</a:t>
            </a:r>
            <a:endParaRPr lang="en-US" dirty="0"/>
          </a:p>
        </p:txBody>
      </p:sp>
      <p:sp>
        <p:nvSpPr>
          <p:cNvPr id="3" name="Content Placeholder 2"/>
          <p:cNvSpPr>
            <a:spLocks noGrp="1"/>
          </p:cNvSpPr>
          <p:nvPr>
            <p:ph idx="1"/>
          </p:nvPr>
        </p:nvSpPr>
        <p:spPr/>
        <p:txBody>
          <a:bodyPr/>
          <a:lstStyle/>
          <a:p>
            <a:r>
              <a:rPr lang="en-US" dirty="0" smtClean="0"/>
              <a:t>Toda </a:t>
            </a:r>
            <a:r>
              <a:rPr lang="en-US" dirty="0" err="1" smtClean="0"/>
              <a:t>clase</a:t>
            </a:r>
            <a:r>
              <a:rPr lang="en-US" dirty="0" smtClean="0"/>
              <a:t> </a:t>
            </a:r>
            <a:r>
              <a:rPr lang="en-US" dirty="0" err="1" smtClean="0"/>
              <a:t>necesita</a:t>
            </a:r>
            <a:r>
              <a:rPr lang="en-US" dirty="0" smtClean="0"/>
              <a:t> al </a:t>
            </a:r>
            <a:r>
              <a:rPr lang="en-US" dirty="0" err="1" smtClean="0"/>
              <a:t>menos</a:t>
            </a:r>
            <a:r>
              <a:rPr lang="en-US" dirty="0" smtClean="0"/>
              <a:t> un constructor</a:t>
            </a:r>
          </a:p>
          <a:p>
            <a:r>
              <a:rPr lang="en-US" dirty="0" smtClean="0"/>
              <a:t>Si </a:t>
            </a:r>
            <a:r>
              <a:rPr lang="en-US" dirty="0" err="1" smtClean="0"/>
              <a:t>una</a:t>
            </a:r>
            <a:r>
              <a:rPr lang="en-US" dirty="0" smtClean="0"/>
              <a:t> </a:t>
            </a:r>
            <a:r>
              <a:rPr lang="en-US" dirty="0" err="1" smtClean="0"/>
              <a:t>clase</a:t>
            </a:r>
            <a:r>
              <a:rPr lang="en-US" dirty="0" smtClean="0"/>
              <a:t> no </a:t>
            </a:r>
            <a:r>
              <a:rPr lang="en-US" dirty="0" err="1" smtClean="0"/>
              <a:t>declara</a:t>
            </a:r>
            <a:r>
              <a:rPr lang="en-US" dirty="0" smtClean="0"/>
              <a:t> un constructor de forma </a:t>
            </a:r>
            <a:r>
              <a:rPr lang="en-US" dirty="0" err="1" smtClean="0"/>
              <a:t>explícita</a:t>
            </a:r>
            <a:r>
              <a:rPr lang="en-US" dirty="0" smtClean="0"/>
              <a:t>, Java </a:t>
            </a:r>
            <a:r>
              <a:rPr lang="en-US" dirty="0" err="1" smtClean="0"/>
              <a:t>creará</a:t>
            </a:r>
            <a:r>
              <a:rPr lang="en-US" dirty="0" smtClean="0"/>
              <a:t> el constructor </a:t>
            </a:r>
            <a:r>
              <a:rPr lang="en-US" dirty="0" err="1" smtClean="0"/>
              <a:t>predeterminado</a:t>
            </a:r>
            <a:r>
              <a:rPr lang="en-US" dirty="0" smtClean="0"/>
              <a:t> </a:t>
            </a:r>
            <a:r>
              <a:rPr lang="en-US" dirty="0" err="1" smtClean="0"/>
              <a:t>en</a:t>
            </a:r>
            <a:r>
              <a:rPr lang="en-US" dirty="0" smtClean="0"/>
              <a:t> </a:t>
            </a:r>
            <a:r>
              <a:rPr lang="en-US" dirty="0" err="1" smtClean="0"/>
              <a:t>tiempo</a:t>
            </a:r>
            <a:r>
              <a:rPr lang="en-US" dirty="0" smtClean="0"/>
              <a:t> de </a:t>
            </a:r>
            <a:r>
              <a:rPr lang="en-US" dirty="0" err="1" smtClean="0"/>
              <a:t>compilación</a:t>
            </a:r>
            <a:r>
              <a:rPr lang="en-US" dirty="0" smtClean="0"/>
              <a:t>.</a:t>
            </a:r>
          </a:p>
          <a:p>
            <a:r>
              <a:rPr lang="en-US" dirty="0" smtClean="0"/>
              <a:t>El constructor </a:t>
            </a:r>
            <a:r>
              <a:rPr lang="en-US" dirty="0" err="1" smtClean="0"/>
              <a:t>predeterminado</a:t>
            </a:r>
            <a:r>
              <a:rPr lang="en-US" dirty="0" smtClean="0"/>
              <a:t> </a:t>
            </a:r>
            <a:r>
              <a:rPr lang="en-US" dirty="0" err="1" smtClean="0"/>
              <a:t>es</a:t>
            </a:r>
            <a:r>
              <a:rPr lang="en-US" dirty="0" smtClean="0"/>
              <a:t> un constructor que no </a:t>
            </a:r>
            <a:r>
              <a:rPr lang="en-US" dirty="0" err="1" smtClean="0"/>
              <a:t>recibe</a:t>
            </a:r>
            <a:r>
              <a:rPr lang="en-US" dirty="0" smtClean="0"/>
              <a:t> </a:t>
            </a:r>
            <a:r>
              <a:rPr lang="en-US" dirty="0" err="1" smtClean="0"/>
              <a:t>parámetros</a:t>
            </a:r>
            <a:r>
              <a:rPr lang="en-US" dirty="0" smtClean="0"/>
              <a:t> y </a:t>
            </a:r>
            <a:r>
              <a:rPr lang="en-US" dirty="0" err="1" smtClean="0"/>
              <a:t>tiene</a:t>
            </a:r>
            <a:r>
              <a:rPr lang="en-US" dirty="0" smtClean="0"/>
              <a:t> </a:t>
            </a:r>
            <a:r>
              <a:rPr lang="en-US" dirty="0" err="1" smtClean="0"/>
              <a:t>modificador</a:t>
            </a:r>
            <a:r>
              <a:rPr lang="en-US" dirty="0" smtClean="0"/>
              <a:t> de </a:t>
            </a:r>
            <a:r>
              <a:rPr lang="en-US" dirty="0" err="1" smtClean="0"/>
              <a:t>acceo</a:t>
            </a:r>
            <a:r>
              <a:rPr lang="en-US" dirty="0" smtClean="0"/>
              <a:t> </a:t>
            </a:r>
            <a:r>
              <a:rPr lang="en-US" dirty="0" err="1" smtClean="0"/>
              <a:t>público</a:t>
            </a:r>
            <a:r>
              <a:rPr lang="en-US" dirty="0" smtClean="0"/>
              <a:t>.</a:t>
            </a:r>
          </a:p>
          <a:p>
            <a:endParaRPr lang="en-US" dirty="0"/>
          </a:p>
          <a:p>
            <a:endParaRPr lang="en-US" dirty="0"/>
          </a:p>
        </p:txBody>
      </p:sp>
      <p:sp>
        <p:nvSpPr>
          <p:cNvPr id="4" name="TextBox 3"/>
          <p:cNvSpPr txBox="1"/>
          <p:nvPr/>
        </p:nvSpPr>
        <p:spPr>
          <a:xfrm>
            <a:off x="2433234" y="4503146"/>
            <a:ext cx="6834753" cy="1077218"/>
          </a:xfrm>
          <a:prstGeom prst="rect">
            <a:avLst/>
          </a:prstGeom>
          <a:noFill/>
          <a:ln>
            <a:solidFill>
              <a:schemeClr val="tx1"/>
            </a:solidFill>
          </a:ln>
        </p:spPr>
        <p:txBody>
          <a:bodyPr wrap="square" rtlCol="0">
            <a:spAutoFit/>
          </a:bodyPr>
          <a:lstStyle/>
          <a:p>
            <a:r>
              <a:rPr lang="en-US" sz="3200" b="1" dirty="0" smtClean="0">
                <a:latin typeface="Consolas" charset="0"/>
                <a:ea typeface="Consolas" charset="0"/>
                <a:cs typeface="Consolas" charset="0"/>
              </a:rPr>
              <a:t>public </a:t>
            </a:r>
            <a:r>
              <a:rPr lang="en-US" sz="3200" b="1" dirty="0" err="1" smtClean="0">
                <a:solidFill>
                  <a:schemeClr val="accent1"/>
                </a:solidFill>
                <a:latin typeface="Consolas" charset="0"/>
                <a:ea typeface="Consolas" charset="0"/>
                <a:cs typeface="Consolas" charset="0"/>
              </a:rPr>
              <a:t>NombreClase</a:t>
            </a:r>
            <a:r>
              <a:rPr lang="en-US" sz="3200" b="1" dirty="0" smtClean="0">
                <a:latin typeface="Consolas" charset="0"/>
                <a:ea typeface="Consolas" charset="0"/>
                <a:cs typeface="Consolas" charset="0"/>
              </a:rPr>
              <a:t>(){</a:t>
            </a:r>
          </a:p>
          <a:p>
            <a:r>
              <a:rPr lang="en-US" sz="3200" b="1" dirty="0" smtClean="0">
                <a:latin typeface="Consolas" charset="0"/>
                <a:ea typeface="Consolas" charset="0"/>
                <a:cs typeface="Consolas" charset="0"/>
              </a:rPr>
              <a:t>}</a:t>
            </a:r>
            <a:r>
              <a:rPr lang="en-US" sz="3200" dirty="0" smtClean="0">
                <a:latin typeface="Consolas" charset="0"/>
                <a:ea typeface="Consolas" charset="0"/>
                <a:cs typeface="Consolas" charset="0"/>
              </a:rPr>
              <a:t> </a:t>
            </a:r>
            <a:endParaRPr lang="en-US" sz="3200" dirty="0">
              <a:latin typeface="Consolas" charset="0"/>
              <a:ea typeface="Consolas" charset="0"/>
              <a:cs typeface="Consolas" charset="0"/>
            </a:endParaRPr>
          </a:p>
        </p:txBody>
      </p:sp>
    </p:spTree>
    <p:extLst>
      <p:ext uri="{BB962C8B-B14F-4D97-AF65-F5344CB8AC3E}">
        <p14:creationId xmlns:p14="http://schemas.microsoft.com/office/powerpoint/2010/main" val="12567360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 - Constructores</a:t>
            </a:r>
            <a:endParaRPr lang="es-ES_tradnl" dirty="0"/>
          </a:p>
        </p:txBody>
      </p:sp>
      <p:sp>
        <p:nvSpPr>
          <p:cNvPr id="3" name="Content Placeholder 2"/>
          <p:cNvSpPr>
            <a:spLocks noGrp="1"/>
          </p:cNvSpPr>
          <p:nvPr>
            <p:ph idx="1"/>
          </p:nvPr>
        </p:nvSpPr>
        <p:spPr>
          <a:xfrm>
            <a:off x="1184223" y="1457325"/>
            <a:ext cx="9833547" cy="4719638"/>
          </a:xfrm>
        </p:spPr>
        <p:txBody>
          <a:bodyPr/>
          <a:lstStyle/>
          <a:p>
            <a:pPr algn="just"/>
            <a:r>
              <a:rPr lang="es-ES_tradnl" sz="2000" dirty="0"/>
              <a:t>En la clase </a:t>
            </a:r>
            <a:r>
              <a:rPr lang="es-ES_tradnl" sz="2000" b="1" dirty="0"/>
              <a:t>Circulo</a:t>
            </a:r>
            <a:r>
              <a:rPr lang="es-ES_tradnl" sz="2000" dirty="0"/>
              <a:t> </a:t>
            </a:r>
            <a:r>
              <a:rPr lang="es-ES_tradnl" sz="2000" dirty="0" smtClean="0"/>
              <a:t>no se definió </a:t>
            </a:r>
            <a:r>
              <a:rPr lang="es-ES_tradnl" sz="2000" dirty="0" err="1" smtClean="0"/>
              <a:t>ning</a:t>
            </a:r>
            <a:r>
              <a:rPr lang="es-ES" sz="2000" dirty="0" err="1" smtClean="0"/>
              <a:t>ún</a:t>
            </a:r>
            <a:r>
              <a:rPr lang="es-ES" sz="2000" dirty="0" smtClean="0"/>
              <a:t> </a:t>
            </a:r>
            <a:r>
              <a:rPr lang="es-ES" sz="2000" dirty="0"/>
              <a:t>constructor. En ese caso en tiempo de compilación Java </a:t>
            </a:r>
            <a:r>
              <a:rPr lang="es-ES" sz="2000" dirty="0" smtClean="0"/>
              <a:t>creará </a:t>
            </a:r>
            <a:r>
              <a:rPr lang="es-ES" sz="2000" dirty="0"/>
              <a:t>un constructor sin parámetros</a:t>
            </a:r>
            <a:endParaRPr lang="es-ES_tradnl" sz="2000" dirty="0"/>
          </a:p>
          <a:p>
            <a:pPr algn="just"/>
            <a:endParaRPr lang="es-ES_tradnl" dirty="0"/>
          </a:p>
        </p:txBody>
      </p:sp>
      <p:pic>
        <p:nvPicPr>
          <p:cNvPr id="5" name="Picture 4"/>
          <p:cNvPicPr>
            <a:picLocks noChangeAspect="1"/>
          </p:cNvPicPr>
          <p:nvPr/>
        </p:nvPicPr>
        <p:blipFill>
          <a:blip r:embed="rId2"/>
          <a:stretch>
            <a:fillRect/>
          </a:stretch>
        </p:blipFill>
        <p:spPr>
          <a:xfrm>
            <a:off x="2462212" y="2322992"/>
            <a:ext cx="2990850" cy="1664809"/>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2476525" y="4230792"/>
            <a:ext cx="4978400" cy="2297723"/>
          </a:xfrm>
          <a:prstGeom prst="rect">
            <a:avLst/>
          </a:prstGeom>
          <a:ln>
            <a:solidFill>
              <a:schemeClr val="accent1"/>
            </a:solidFill>
          </a:ln>
        </p:spPr>
      </p:pic>
      <p:sp>
        <p:nvSpPr>
          <p:cNvPr id="8" name="TextBox 7"/>
          <p:cNvSpPr txBox="1"/>
          <p:nvPr/>
        </p:nvSpPr>
        <p:spPr>
          <a:xfrm>
            <a:off x="7798684" y="4471198"/>
            <a:ext cx="2828925" cy="1477328"/>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 dirty="0"/>
              <a:t>Usamos el constructor sin parámetros creado el tiempo de compilación por Java para crear una nueva instancia de </a:t>
            </a:r>
            <a:r>
              <a:rPr lang="es-ES" b="1" dirty="0"/>
              <a:t>Circulo</a:t>
            </a:r>
          </a:p>
        </p:txBody>
      </p:sp>
      <p:sp>
        <p:nvSpPr>
          <p:cNvPr id="9" name="Rectangle 8"/>
          <p:cNvSpPr/>
          <p:nvPr/>
        </p:nvSpPr>
        <p:spPr>
          <a:xfrm>
            <a:off x="3171824" y="4963099"/>
            <a:ext cx="3152777" cy="208755"/>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0" name="TextBox 9"/>
          <p:cNvSpPr txBox="1"/>
          <p:nvPr/>
        </p:nvSpPr>
        <p:spPr>
          <a:xfrm>
            <a:off x="6096001" y="2529805"/>
            <a:ext cx="2828925" cy="646331"/>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 dirty="0"/>
              <a:t>En la clase no </a:t>
            </a:r>
            <a:r>
              <a:rPr lang="es-ES" dirty="0" smtClean="0"/>
              <a:t>se definió ningún constructor</a:t>
            </a:r>
            <a:endParaRPr lang="es-ES" b="1" dirty="0"/>
          </a:p>
        </p:txBody>
      </p:sp>
    </p:spTree>
    <p:extLst>
      <p:ext uri="{BB962C8B-B14F-4D97-AF65-F5344CB8AC3E}">
        <p14:creationId xmlns:p14="http://schemas.microsoft.com/office/powerpoint/2010/main" val="99373013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Ejemplo - Constructores</a:t>
            </a:r>
          </a:p>
        </p:txBody>
      </p:sp>
      <p:sp>
        <p:nvSpPr>
          <p:cNvPr id="3" name="Content Placeholder 2"/>
          <p:cNvSpPr>
            <a:spLocks noGrp="1"/>
          </p:cNvSpPr>
          <p:nvPr>
            <p:ph idx="1"/>
          </p:nvPr>
        </p:nvSpPr>
        <p:spPr/>
        <p:txBody>
          <a:bodyPr/>
          <a:lstStyle/>
          <a:p>
            <a:pPr algn="just"/>
            <a:r>
              <a:rPr lang="es-ES_tradnl" sz="2400" dirty="0" smtClean="0"/>
              <a:t>Ahora en la clase </a:t>
            </a:r>
            <a:r>
              <a:rPr lang="es-ES_tradnl" sz="2400" b="1" dirty="0" smtClean="0"/>
              <a:t>C</a:t>
            </a:r>
            <a:r>
              <a:rPr lang="es-ES" sz="2400" b="1" dirty="0" err="1" smtClean="0"/>
              <a:t>írculo</a:t>
            </a:r>
            <a:r>
              <a:rPr lang="es-ES" sz="2400" dirty="0"/>
              <a:t> </a:t>
            </a:r>
            <a:r>
              <a:rPr lang="es-ES" sz="2400" dirty="0" smtClean="0"/>
              <a:t>se definió </a:t>
            </a:r>
            <a:r>
              <a:rPr lang="es-ES" sz="2400" dirty="0"/>
              <a:t>un constructor que reciba el valor inicial de la variable de instancia radio.</a:t>
            </a:r>
            <a:endParaRPr lang="es-ES_tradnl" sz="2400" dirty="0"/>
          </a:p>
          <a:p>
            <a:endParaRPr lang="es-ES_tradnl" dirty="0"/>
          </a:p>
        </p:txBody>
      </p:sp>
      <p:pic>
        <p:nvPicPr>
          <p:cNvPr id="4" name="Picture 3"/>
          <p:cNvPicPr>
            <a:picLocks noChangeAspect="1"/>
          </p:cNvPicPr>
          <p:nvPr/>
        </p:nvPicPr>
        <p:blipFill>
          <a:blip r:embed="rId2"/>
          <a:stretch>
            <a:fillRect/>
          </a:stretch>
        </p:blipFill>
        <p:spPr>
          <a:xfrm>
            <a:off x="2152651" y="3076575"/>
            <a:ext cx="5057775" cy="2628900"/>
          </a:xfrm>
          <a:prstGeom prst="rect">
            <a:avLst/>
          </a:prstGeom>
          <a:ln>
            <a:solidFill>
              <a:schemeClr val="accent1"/>
            </a:solidFill>
          </a:ln>
        </p:spPr>
      </p:pic>
      <p:sp>
        <p:nvSpPr>
          <p:cNvPr id="5" name="Rectangle 4"/>
          <p:cNvSpPr/>
          <p:nvPr/>
        </p:nvSpPr>
        <p:spPr>
          <a:xfrm>
            <a:off x="2557462" y="3921364"/>
            <a:ext cx="3152777" cy="664924"/>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6" name="TextBox 5"/>
          <p:cNvSpPr txBox="1"/>
          <p:nvPr/>
        </p:nvSpPr>
        <p:spPr>
          <a:xfrm>
            <a:off x="7485061" y="2959865"/>
            <a:ext cx="2828925" cy="3139321"/>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pPr marL="285750" indent="-285750">
              <a:buFont typeface="Arial" charset="0"/>
              <a:buChar char="•"/>
            </a:pPr>
            <a:r>
              <a:rPr lang="en-AU" dirty="0" err="1"/>
              <a:t>Tiene</a:t>
            </a:r>
            <a:r>
              <a:rPr lang="en-AU" dirty="0"/>
              <a:t> el </a:t>
            </a:r>
            <a:r>
              <a:rPr lang="en-AU" b="1" dirty="0" err="1"/>
              <a:t>mismo</a:t>
            </a:r>
            <a:r>
              <a:rPr lang="en-AU" b="1" dirty="0"/>
              <a:t> </a:t>
            </a:r>
            <a:r>
              <a:rPr lang="en-AU" b="1" dirty="0" err="1"/>
              <a:t>nombre</a:t>
            </a:r>
            <a:r>
              <a:rPr lang="en-AU" b="1" dirty="0"/>
              <a:t> de la </a:t>
            </a:r>
            <a:r>
              <a:rPr lang="en-AU" b="1" dirty="0" err="1"/>
              <a:t>clas</a:t>
            </a:r>
            <a:r>
              <a:rPr lang="en-AU" dirty="0" err="1"/>
              <a:t>e</a:t>
            </a:r>
            <a:endParaRPr lang="en-AU" dirty="0"/>
          </a:p>
          <a:p>
            <a:pPr marL="285750" indent="-285750">
              <a:buFont typeface="Arial" charset="0"/>
              <a:buChar char="•"/>
            </a:pPr>
            <a:r>
              <a:rPr lang="en-AU" b="1" dirty="0"/>
              <a:t>No </a:t>
            </a:r>
            <a:r>
              <a:rPr lang="en-AU" b="1" dirty="0" err="1"/>
              <a:t>retorna</a:t>
            </a:r>
            <a:r>
              <a:rPr lang="en-AU" b="1" dirty="0"/>
              <a:t> </a:t>
            </a:r>
            <a:r>
              <a:rPr lang="en-AU" b="1" dirty="0" err="1"/>
              <a:t>ning</a:t>
            </a:r>
            <a:r>
              <a:rPr lang="es-ES" b="1" dirty="0" err="1"/>
              <a:t>ún</a:t>
            </a:r>
            <a:r>
              <a:rPr lang="es-ES" b="1" dirty="0"/>
              <a:t> tipo</a:t>
            </a:r>
          </a:p>
          <a:p>
            <a:pPr marL="285750" indent="-285750">
              <a:buFont typeface="Arial" charset="0"/>
              <a:buChar char="•"/>
            </a:pPr>
            <a:r>
              <a:rPr lang="es-ES" dirty="0"/>
              <a:t>Puede tener cualquier modificador de acceso.</a:t>
            </a:r>
          </a:p>
          <a:p>
            <a:pPr marL="285750" indent="-285750">
              <a:buFont typeface="Arial" charset="0"/>
              <a:buChar char="•"/>
            </a:pPr>
            <a:r>
              <a:rPr lang="es-ES" dirty="0"/>
              <a:t>Puede o no puede recibir parámetros</a:t>
            </a:r>
          </a:p>
          <a:p>
            <a:pPr marL="285750" indent="-285750">
              <a:buFont typeface="Arial" charset="0"/>
              <a:buChar char="•"/>
            </a:pPr>
            <a:r>
              <a:rPr lang="es-ES" dirty="0"/>
              <a:t>Por lo general se lo usa para inicializar las </a:t>
            </a:r>
            <a:r>
              <a:rPr lang="es-ES" dirty="0" err="1"/>
              <a:t>varibales</a:t>
            </a:r>
            <a:r>
              <a:rPr lang="es-ES" dirty="0"/>
              <a:t> de instancia de la clase.</a:t>
            </a:r>
          </a:p>
        </p:txBody>
      </p:sp>
    </p:spTree>
    <p:extLst>
      <p:ext uri="{BB962C8B-B14F-4D97-AF65-F5344CB8AC3E}">
        <p14:creationId xmlns:p14="http://schemas.microsoft.com/office/powerpoint/2010/main" val="64198899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¿Por </a:t>
            </a:r>
            <a:r>
              <a:rPr lang="es-ES_tradnl" dirty="0" err="1" smtClean="0"/>
              <a:t>qu</a:t>
            </a:r>
            <a:r>
              <a:rPr lang="es-ES" dirty="0" smtClean="0"/>
              <a:t>é tenemos error ahora</a:t>
            </a:r>
            <a:r>
              <a:rPr lang="es-ES_tradnl" dirty="0" smtClean="0"/>
              <a:t>?</a:t>
            </a:r>
            <a:endParaRPr lang="es-ES_tradnl" dirty="0"/>
          </a:p>
        </p:txBody>
      </p:sp>
      <p:sp>
        <p:nvSpPr>
          <p:cNvPr id="6" name="Content Placeholder 5"/>
          <p:cNvSpPr>
            <a:spLocks noGrp="1"/>
          </p:cNvSpPr>
          <p:nvPr>
            <p:ph idx="1"/>
          </p:nvPr>
        </p:nvSpPr>
        <p:spPr/>
        <p:txBody>
          <a:bodyPr/>
          <a:lstStyle/>
          <a:p>
            <a:endParaRPr lang="es-ES_tradnl" dirty="0"/>
          </a:p>
        </p:txBody>
      </p:sp>
      <p:pic>
        <p:nvPicPr>
          <p:cNvPr id="7" name="Picture 6"/>
          <p:cNvPicPr>
            <a:picLocks noChangeAspect="1"/>
          </p:cNvPicPr>
          <p:nvPr/>
        </p:nvPicPr>
        <p:blipFill>
          <a:blip r:embed="rId2"/>
          <a:stretch>
            <a:fillRect/>
          </a:stretch>
        </p:blipFill>
        <p:spPr>
          <a:xfrm>
            <a:off x="2152651" y="1690690"/>
            <a:ext cx="4900613" cy="1809819"/>
          </a:xfrm>
          <a:prstGeom prst="rect">
            <a:avLst/>
          </a:prstGeom>
          <a:ln>
            <a:solidFill>
              <a:schemeClr val="accent1"/>
            </a:solidFill>
          </a:ln>
        </p:spPr>
      </p:pic>
      <p:pic>
        <p:nvPicPr>
          <p:cNvPr id="8" name="Picture 7"/>
          <p:cNvPicPr>
            <a:picLocks noChangeAspect="1"/>
          </p:cNvPicPr>
          <p:nvPr/>
        </p:nvPicPr>
        <p:blipFill>
          <a:blip r:embed="rId3"/>
          <a:stretch>
            <a:fillRect/>
          </a:stretch>
        </p:blipFill>
        <p:spPr>
          <a:xfrm>
            <a:off x="2152650" y="3775142"/>
            <a:ext cx="5575300" cy="2806700"/>
          </a:xfrm>
          <a:prstGeom prst="rect">
            <a:avLst/>
          </a:prstGeom>
          <a:ln>
            <a:solidFill>
              <a:schemeClr val="accent1"/>
            </a:solidFill>
          </a:ln>
        </p:spPr>
      </p:pic>
      <p:sp>
        <p:nvSpPr>
          <p:cNvPr id="10" name="TextBox 9"/>
          <p:cNvSpPr txBox="1"/>
          <p:nvPr/>
        </p:nvSpPr>
        <p:spPr>
          <a:xfrm>
            <a:off x="8034338" y="4169569"/>
            <a:ext cx="2343150" cy="1754326"/>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 dirty="0"/>
              <a:t>Como </a:t>
            </a:r>
            <a:r>
              <a:rPr lang="es-ES" b="1" dirty="0"/>
              <a:t>se definió un constructor</a:t>
            </a:r>
            <a:r>
              <a:rPr lang="es-ES" dirty="0"/>
              <a:t> en Circulo, en compilador de Java </a:t>
            </a:r>
            <a:r>
              <a:rPr lang="es-ES" b="1" dirty="0"/>
              <a:t>no crea </a:t>
            </a:r>
            <a:r>
              <a:rPr lang="es-ES" dirty="0"/>
              <a:t>un </a:t>
            </a:r>
            <a:r>
              <a:rPr lang="es-ES" b="1" dirty="0"/>
              <a:t>constructor vacío</a:t>
            </a:r>
            <a:r>
              <a:rPr lang="es-ES" dirty="0"/>
              <a:t> al momento de compilación</a:t>
            </a:r>
          </a:p>
        </p:txBody>
      </p:sp>
    </p:spTree>
    <p:extLst>
      <p:ext uri="{BB962C8B-B14F-4D97-AF65-F5344CB8AC3E}">
        <p14:creationId xmlns:p14="http://schemas.microsoft.com/office/powerpoint/2010/main" val="173767413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1325563"/>
          </a:xfrm>
        </p:spPr>
        <p:txBody>
          <a:bodyPr/>
          <a:lstStyle/>
          <a:p>
            <a:r>
              <a:rPr lang="es-ES_tradnl" dirty="0" smtClean="0"/>
              <a:t>Constructores - Ejercicio</a:t>
            </a:r>
            <a:endParaRPr lang="es-ES_tradnl" dirty="0"/>
          </a:p>
        </p:txBody>
      </p:sp>
      <p:sp>
        <p:nvSpPr>
          <p:cNvPr id="3" name="Content Placeholder 2"/>
          <p:cNvSpPr>
            <a:spLocks noGrp="1"/>
          </p:cNvSpPr>
          <p:nvPr>
            <p:ph idx="1"/>
          </p:nvPr>
        </p:nvSpPr>
        <p:spPr>
          <a:xfrm>
            <a:off x="974361" y="1690689"/>
            <a:ext cx="9878518" cy="4486274"/>
          </a:xfrm>
        </p:spPr>
        <p:txBody>
          <a:bodyPr>
            <a:normAutofit/>
          </a:bodyPr>
          <a:lstStyle/>
          <a:p>
            <a:pPr algn="just"/>
            <a:r>
              <a:rPr lang="es-ES_tradnl" sz="2400" dirty="0" smtClean="0"/>
              <a:t>Para crear una nueva instancias de la clase </a:t>
            </a:r>
            <a:r>
              <a:rPr lang="es-ES_tradnl" sz="2400" b="1" dirty="0" smtClean="0"/>
              <a:t>Circulo </a:t>
            </a:r>
            <a:r>
              <a:rPr lang="es-ES_tradnl" sz="2400" dirty="0" smtClean="0"/>
              <a:t>debemos usar el constructor con parámetros que se definió en la clase</a:t>
            </a:r>
            <a:endParaRPr lang="es-ES_tradnl" sz="2400" b="1" dirty="0"/>
          </a:p>
        </p:txBody>
      </p:sp>
      <p:pic>
        <p:nvPicPr>
          <p:cNvPr id="4" name="Picture 3"/>
          <p:cNvPicPr>
            <a:picLocks noChangeAspect="1"/>
          </p:cNvPicPr>
          <p:nvPr/>
        </p:nvPicPr>
        <p:blipFill>
          <a:blip r:embed="rId2"/>
          <a:stretch>
            <a:fillRect/>
          </a:stretch>
        </p:blipFill>
        <p:spPr>
          <a:xfrm>
            <a:off x="2152650" y="2795588"/>
            <a:ext cx="5638800" cy="3009900"/>
          </a:xfrm>
          <a:prstGeom prst="rect">
            <a:avLst/>
          </a:prstGeom>
          <a:ln>
            <a:solidFill>
              <a:schemeClr val="accent1"/>
            </a:solidFill>
          </a:ln>
        </p:spPr>
      </p:pic>
      <p:sp>
        <p:nvSpPr>
          <p:cNvPr id="5" name="TextBox 4"/>
          <p:cNvSpPr txBox="1"/>
          <p:nvPr/>
        </p:nvSpPr>
        <p:spPr>
          <a:xfrm>
            <a:off x="8081963" y="3574228"/>
            <a:ext cx="2343150" cy="2031325"/>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 dirty="0"/>
              <a:t>Para crear la instancia de </a:t>
            </a:r>
            <a:r>
              <a:rPr lang="es-ES" b="1" dirty="0"/>
              <a:t>Circulo</a:t>
            </a:r>
            <a:r>
              <a:rPr lang="es-ES" dirty="0"/>
              <a:t> usamos el constructor definido en la diapositiva anterior y le pasamos el radio ingresado por el usuario</a:t>
            </a:r>
          </a:p>
        </p:txBody>
      </p:sp>
    </p:spTree>
    <p:extLst>
      <p:ext uri="{BB962C8B-B14F-4D97-AF65-F5344CB8AC3E}">
        <p14:creationId xmlns:p14="http://schemas.microsoft.com/office/powerpoint/2010/main" val="951246858"/>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Kahoot</a:t>
            </a:r>
            <a:endParaRPr lang="en-US" dirty="0"/>
          </a:p>
        </p:txBody>
      </p:sp>
      <p:sp>
        <p:nvSpPr>
          <p:cNvPr id="3" name="Content Placeholder 2"/>
          <p:cNvSpPr>
            <a:spLocks noGrp="1"/>
          </p:cNvSpPr>
          <p:nvPr>
            <p:ph idx="1"/>
          </p:nvPr>
        </p:nvSpPr>
        <p:spPr/>
        <p:txBody>
          <a:bodyPr/>
          <a:lstStyle/>
          <a:p>
            <a:r>
              <a:rPr lang="en-US" dirty="0" err="1" smtClean="0"/>
              <a:t>Ver</a:t>
            </a:r>
            <a:r>
              <a:rPr lang="en-US" dirty="0" smtClean="0"/>
              <a:t> </a:t>
            </a:r>
            <a:r>
              <a:rPr lang="en-US" dirty="0" err="1" smtClean="0"/>
              <a:t>preguntas</a:t>
            </a:r>
            <a:r>
              <a:rPr lang="en-US" dirty="0" smtClean="0"/>
              <a:t> de </a:t>
            </a:r>
            <a:r>
              <a:rPr lang="en-US" dirty="0" err="1" smtClean="0"/>
              <a:t>kahoot</a:t>
            </a:r>
            <a:r>
              <a:rPr lang="en-US" dirty="0" smtClean="0"/>
              <a:t> de </a:t>
            </a:r>
            <a:r>
              <a:rPr lang="en-US" dirty="0" err="1" smtClean="0"/>
              <a:t>constructores</a:t>
            </a:r>
            <a:endParaRPr lang="en-US" dirty="0"/>
          </a:p>
        </p:txBody>
      </p:sp>
    </p:spTree>
    <p:extLst>
      <p:ext uri="{BB962C8B-B14F-4D97-AF65-F5344CB8AC3E}">
        <p14:creationId xmlns:p14="http://schemas.microsoft.com/office/powerpoint/2010/main" val="74141662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1225" y="2865439"/>
            <a:ext cx="7886700" cy="1325563"/>
          </a:xfrm>
        </p:spPr>
        <p:txBody>
          <a:bodyPr/>
          <a:lstStyle/>
          <a:p>
            <a:pPr algn="ctr"/>
            <a:r>
              <a:rPr lang="es-ES_tradnl" dirty="0" smtClean="0"/>
              <a:t>Manejo de memoria en Java</a:t>
            </a:r>
            <a:endParaRPr lang="es-ES_tradnl" dirty="0"/>
          </a:p>
        </p:txBody>
      </p:sp>
    </p:spTree>
    <p:extLst>
      <p:ext uri="{BB962C8B-B14F-4D97-AF65-F5344CB8AC3E}">
        <p14:creationId xmlns:p14="http://schemas.microsoft.com/office/powerpoint/2010/main" val="1707809193"/>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Manejo de memoria en Java</a:t>
            </a:r>
            <a:endParaRPr lang="es-ES_tradnl" dirty="0"/>
          </a:p>
        </p:txBody>
      </p:sp>
      <p:sp>
        <p:nvSpPr>
          <p:cNvPr id="3" name="Content Placeholder 2"/>
          <p:cNvSpPr>
            <a:spLocks noGrp="1"/>
          </p:cNvSpPr>
          <p:nvPr>
            <p:ph idx="1"/>
          </p:nvPr>
        </p:nvSpPr>
        <p:spPr/>
        <p:txBody>
          <a:bodyPr/>
          <a:lstStyle/>
          <a:p>
            <a:endParaRPr lang="es-ES_tradnl" dirty="0"/>
          </a:p>
          <a:p>
            <a:r>
              <a:rPr lang="es-ES_tradnl" dirty="0" smtClean="0"/>
              <a:t>Existen </a:t>
            </a:r>
            <a:r>
              <a:rPr lang="es-ES_tradnl" dirty="0"/>
              <a:t>dos regiones de memoria: </a:t>
            </a:r>
            <a:r>
              <a:rPr lang="es-ES_tradnl" b="1" dirty="0" err="1"/>
              <a:t>heap</a:t>
            </a:r>
            <a:r>
              <a:rPr lang="es-ES_tradnl" dirty="0"/>
              <a:t> and </a:t>
            </a:r>
            <a:r>
              <a:rPr lang="es-ES_tradnl" b="1" dirty="0" err="1"/>
              <a:t>stack</a:t>
            </a:r>
            <a:r>
              <a:rPr lang="es-ES_tradnl" b="1" dirty="0" smtClean="0"/>
              <a:t>.</a:t>
            </a:r>
          </a:p>
          <a:p>
            <a:endParaRPr lang="es-ES_tradnl" b="1" dirty="0"/>
          </a:p>
          <a:p>
            <a:endParaRPr lang="es-ES_tradnl" dirty="0"/>
          </a:p>
          <a:p>
            <a:endParaRPr lang="es-ES_tradnl" b="1" dirty="0"/>
          </a:p>
        </p:txBody>
      </p:sp>
      <p:pic>
        <p:nvPicPr>
          <p:cNvPr id="5" name="Picture 4"/>
          <p:cNvPicPr>
            <a:picLocks noChangeAspect="1"/>
          </p:cNvPicPr>
          <p:nvPr/>
        </p:nvPicPr>
        <p:blipFill>
          <a:blip r:embed="rId2"/>
          <a:stretch>
            <a:fillRect/>
          </a:stretch>
        </p:blipFill>
        <p:spPr>
          <a:xfrm>
            <a:off x="2240056" y="2972594"/>
            <a:ext cx="7799294" cy="1657350"/>
          </a:xfrm>
          <a:prstGeom prst="rect">
            <a:avLst/>
          </a:prstGeom>
        </p:spPr>
      </p:pic>
    </p:spTree>
    <p:extLst>
      <p:ext uri="{BB962C8B-B14F-4D97-AF65-F5344CB8AC3E}">
        <p14:creationId xmlns:p14="http://schemas.microsoft.com/office/powerpoint/2010/main" val="11221947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Manejo de memoria en Java</a:t>
            </a:r>
          </a:p>
        </p:txBody>
      </p:sp>
      <p:sp>
        <p:nvSpPr>
          <p:cNvPr id="3" name="Content Placeholder 2"/>
          <p:cNvSpPr>
            <a:spLocks noGrp="1"/>
          </p:cNvSpPr>
          <p:nvPr>
            <p:ph idx="1"/>
          </p:nvPr>
        </p:nvSpPr>
        <p:spPr/>
        <p:txBody>
          <a:bodyPr/>
          <a:lstStyle/>
          <a:p>
            <a:endParaRPr lang="es-ES_tradnl" dirty="0" smtClean="0"/>
          </a:p>
          <a:p>
            <a:r>
              <a:rPr lang="es-ES_tradnl" dirty="0" smtClean="0"/>
              <a:t>La </a:t>
            </a:r>
            <a:r>
              <a:rPr lang="es-ES_tradnl" dirty="0"/>
              <a:t>región de memoria denominada </a:t>
            </a:r>
            <a:r>
              <a:rPr lang="es-ES_tradnl" b="1" dirty="0" err="1"/>
              <a:t>stack</a:t>
            </a:r>
            <a:r>
              <a:rPr lang="es-ES_tradnl" dirty="0"/>
              <a:t> es usada para </a:t>
            </a:r>
            <a:r>
              <a:rPr lang="es-ES_tradnl" b="1" dirty="0"/>
              <a:t>almacenar las variables </a:t>
            </a:r>
            <a:r>
              <a:rPr lang="es-ES_tradnl" b="1" dirty="0" smtClean="0"/>
              <a:t>locales</a:t>
            </a:r>
            <a:r>
              <a:rPr lang="es-ES_tradnl" dirty="0"/>
              <a:t>.</a:t>
            </a:r>
          </a:p>
          <a:p>
            <a:r>
              <a:rPr lang="es-ES_tradnl" dirty="0" smtClean="0"/>
              <a:t>La </a:t>
            </a:r>
            <a:r>
              <a:rPr lang="es-ES_tradnl" dirty="0"/>
              <a:t>región de memoria denominada </a:t>
            </a:r>
            <a:r>
              <a:rPr lang="es-ES_tradnl" b="1" dirty="0" err="1"/>
              <a:t>heap</a:t>
            </a:r>
            <a:r>
              <a:rPr lang="es-ES_tradnl" dirty="0"/>
              <a:t> es usada para almacenar </a:t>
            </a:r>
            <a:r>
              <a:rPr lang="es-ES_tradnl" dirty="0" smtClean="0"/>
              <a:t>los objetos.</a:t>
            </a:r>
            <a:endParaRPr lang="es-ES_tradnl" dirty="0"/>
          </a:p>
        </p:txBody>
      </p:sp>
    </p:spTree>
    <p:extLst>
      <p:ext uri="{BB962C8B-B14F-4D97-AF65-F5344CB8AC3E}">
        <p14:creationId xmlns:p14="http://schemas.microsoft.com/office/powerpoint/2010/main" val="6862021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Clases</a:t>
            </a:r>
            <a:r>
              <a:rPr lang="en-US" dirty="0" smtClean="0"/>
              <a:t> vs </a:t>
            </a:r>
            <a:r>
              <a:rPr lang="en-US" dirty="0" err="1" smtClean="0"/>
              <a:t>Objetos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937073447"/>
              </p:ext>
            </p:extLst>
          </p:nvPr>
        </p:nvGraphicFramePr>
        <p:xfrm>
          <a:off x="838200" y="1723618"/>
          <a:ext cx="10515600" cy="1476001"/>
        </p:xfrm>
        <a:graphic>
          <a:graphicData uri="http://schemas.openxmlformats.org/drawingml/2006/table">
            <a:tbl>
              <a:tblPr firstRow="1" bandRow="1">
                <a:tableStyleId>{F5AB1C69-6EDB-4FF4-983F-18BD219EF322}</a:tableStyleId>
              </a:tblPr>
              <a:tblGrid>
                <a:gridCol w="4852011"/>
                <a:gridCol w="5663589"/>
              </a:tblGrid>
              <a:tr h="531121">
                <a:tc>
                  <a:txBody>
                    <a:bodyPr/>
                    <a:lstStyle/>
                    <a:p>
                      <a:r>
                        <a:rPr lang="en-US" sz="2800" dirty="0" smtClean="0"/>
                        <a:t>CLASE</a:t>
                      </a:r>
                      <a:endParaRPr lang="en-US" sz="2800" dirty="0"/>
                    </a:p>
                  </a:txBody>
                  <a:tcPr/>
                </a:tc>
                <a:tc>
                  <a:txBody>
                    <a:bodyPr/>
                    <a:lstStyle/>
                    <a:p>
                      <a:r>
                        <a:rPr lang="en-US" sz="2800" dirty="0" smtClean="0"/>
                        <a:t>OBJETO</a:t>
                      </a:r>
                      <a:endParaRPr lang="en-US" sz="2800" dirty="0"/>
                    </a:p>
                  </a:txBody>
                  <a:tcPr/>
                </a:tc>
              </a:tr>
              <a:tr h="531121">
                <a:tc>
                  <a:txBody>
                    <a:bodyPr/>
                    <a:lstStyle/>
                    <a:p>
                      <a:r>
                        <a:rPr lang="en-US" sz="2800" dirty="0" err="1" smtClean="0"/>
                        <a:t>Es</a:t>
                      </a:r>
                      <a:r>
                        <a:rPr lang="en-US" sz="2800" dirty="0" smtClean="0"/>
                        <a:t> un </a:t>
                      </a:r>
                      <a:r>
                        <a:rPr lang="en-US" sz="2800" dirty="0" err="1" smtClean="0"/>
                        <a:t>tipo</a:t>
                      </a:r>
                      <a:r>
                        <a:rPr lang="en-US" sz="2800" dirty="0" smtClean="0"/>
                        <a:t> de </a:t>
                      </a:r>
                      <a:r>
                        <a:rPr lang="en-US" sz="2800" dirty="0" err="1" smtClean="0"/>
                        <a:t>dato</a:t>
                      </a:r>
                      <a:endParaRPr lang="en-US" sz="2800" dirty="0"/>
                    </a:p>
                  </a:txBody>
                  <a:tcPr/>
                </a:tc>
                <a:tc>
                  <a:txBody>
                    <a:bodyPr/>
                    <a:lstStyle/>
                    <a:p>
                      <a:r>
                        <a:rPr lang="en-US" sz="2800" dirty="0" smtClean="0"/>
                        <a:t>Una</a:t>
                      </a:r>
                      <a:r>
                        <a:rPr lang="en-US" sz="2800" baseline="0" dirty="0" smtClean="0"/>
                        <a:t> </a:t>
                      </a:r>
                      <a:r>
                        <a:rPr lang="en-US" sz="2800" baseline="0" dirty="0" err="1" smtClean="0"/>
                        <a:t>instancia</a:t>
                      </a:r>
                      <a:r>
                        <a:rPr lang="en-US" sz="2800" baseline="0" dirty="0" smtClean="0"/>
                        <a:t> de </a:t>
                      </a:r>
                      <a:r>
                        <a:rPr lang="en-US" sz="2800" baseline="0" dirty="0" err="1" smtClean="0"/>
                        <a:t>una</a:t>
                      </a:r>
                      <a:r>
                        <a:rPr lang="en-US" sz="2800" baseline="0" dirty="0" smtClean="0"/>
                        <a:t> </a:t>
                      </a:r>
                      <a:r>
                        <a:rPr lang="en-US" sz="2800" baseline="0" dirty="0" err="1" smtClean="0"/>
                        <a:t>clase</a:t>
                      </a:r>
                      <a:r>
                        <a:rPr lang="en-US" sz="2800" baseline="0" dirty="0" smtClean="0"/>
                        <a:t> - </a:t>
                      </a:r>
                      <a:r>
                        <a:rPr lang="en-US" sz="2800" baseline="0" dirty="0" err="1" smtClean="0"/>
                        <a:t>una</a:t>
                      </a:r>
                      <a:r>
                        <a:rPr lang="en-US" sz="2800" baseline="0" dirty="0" smtClean="0"/>
                        <a:t> variable</a:t>
                      </a:r>
                      <a:endParaRPr lang="en-US" sz="2800" dirty="0"/>
                    </a:p>
                  </a:txBody>
                  <a:tcPr/>
                </a:tc>
              </a:tr>
            </a:tbl>
          </a:graphicData>
        </a:graphic>
      </p:graphicFrame>
      <p:sp>
        <p:nvSpPr>
          <p:cNvPr id="5" name="TextBox 4"/>
          <p:cNvSpPr txBox="1"/>
          <p:nvPr/>
        </p:nvSpPr>
        <p:spPr>
          <a:xfrm>
            <a:off x="2672860" y="3437686"/>
            <a:ext cx="7174523" cy="1815882"/>
          </a:xfrm>
          <a:prstGeom prst="rect">
            <a:avLst/>
          </a:prstGeom>
          <a:noFill/>
          <a:ln>
            <a:solidFill>
              <a:schemeClr val="tx1"/>
            </a:solidFill>
          </a:ln>
        </p:spPr>
        <p:txBody>
          <a:bodyPr wrap="square" rtlCol="0">
            <a:spAutoFit/>
          </a:bodyPr>
          <a:lstStyle/>
          <a:p>
            <a:r>
              <a:rPr lang="en-US" sz="2800" b="1" dirty="0"/>
              <a:t>String</a:t>
            </a:r>
            <a:r>
              <a:rPr lang="en-US" sz="2800" dirty="0"/>
              <a:t> </a:t>
            </a:r>
            <a:r>
              <a:rPr lang="en-US" sz="2800" dirty="0">
                <a:solidFill>
                  <a:schemeClr val="accent1"/>
                </a:solidFill>
              </a:rPr>
              <a:t>s1</a:t>
            </a:r>
            <a:r>
              <a:rPr lang="en-US" sz="2800" dirty="0"/>
              <a:t> = "Hello </a:t>
            </a:r>
            <a:r>
              <a:rPr lang="en-US" sz="2800" dirty="0" smtClean="0"/>
              <a:t>world";        </a:t>
            </a:r>
          </a:p>
          <a:p>
            <a:r>
              <a:rPr lang="en-US" sz="2800" dirty="0" err="1" smtClean="0"/>
              <a:t>System.out.println</a:t>
            </a:r>
            <a:r>
              <a:rPr lang="en-US" sz="2800" dirty="0" smtClean="0"/>
              <a:t>(s1.toUpperCase</a:t>
            </a:r>
            <a:r>
              <a:rPr lang="en-US" sz="2800" dirty="0"/>
              <a:t>());               </a:t>
            </a:r>
            <a:endParaRPr lang="en-US" sz="2800" dirty="0" smtClean="0"/>
          </a:p>
          <a:p>
            <a:r>
              <a:rPr lang="en-US" sz="2800" b="1" dirty="0" smtClean="0"/>
              <a:t>String</a:t>
            </a:r>
            <a:r>
              <a:rPr lang="en-US" sz="2800" dirty="0" smtClean="0"/>
              <a:t> </a:t>
            </a:r>
            <a:r>
              <a:rPr lang="en-US" sz="2800" dirty="0">
                <a:solidFill>
                  <a:schemeClr val="accent1"/>
                </a:solidFill>
              </a:rPr>
              <a:t>s2</a:t>
            </a:r>
            <a:r>
              <a:rPr lang="en-US" sz="2800" dirty="0"/>
              <a:t> = "Bye";        </a:t>
            </a:r>
            <a:endParaRPr lang="en-US" sz="2800" dirty="0" smtClean="0"/>
          </a:p>
          <a:p>
            <a:r>
              <a:rPr lang="en-US" sz="2800" dirty="0" err="1" smtClean="0"/>
              <a:t>System.out.println</a:t>
            </a:r>
            <a:r>
              <a:rPr lang="en-US" sz="2800" dirty="0" smtClean="0"/>
              <a:t>(s1.toLowerCase</a:t>
            </a:r>
            <a:r>
              <a:rPr lang="en-US" sz="2800" dirty="0"/>
              <a:t>());</a:t>
            </a:r>
          </a:p>
        </p:txBody>
      </p:sp>
      <p:sp>
        <p:nvSpPr>
          <p:cNvPr id="6" name="TextBox 5"/>
          <p:cNvSpPr txBox="1"/>
          <p:nvPr/>
        </p:nvSpPr>
        <p:spPr>
          <a:xfrm>
            <a:off x="1883506" y="5593984"/>
            <a:ext cx="8753232" cy="1200329"/>
          </a:xfrm>
          <a:prstGeom prst="rect">
            <a:avLst/>
          </a:prstGeom>
          <a:noFill/>
        </p:spPr>
        <p:txBody>
          <a:bodyPr wrap="square" rtlCol="0">
            <a:spAutoFit/>
          </a:bodyPr>
          <a:lstStyle/>
          <a:p>
            <a:r>
              <a:rPr lang="en-US" b="1" dirty="0" smtClean="0"/>
              <a:t>String</a:t>
            </a:r>
            <a:r>
              <a:rPr lang="en-US" dirty="0" smtClean="0"/>
              <a:t> </a:t>
            </a:r>
            <a:r>
              <a:rPr lang="en-US" dirty="0" err="1" smtClean="0"/>
              <a:t>es</a:t>
            </a:r>
            <a:r>
              <a:rPr lang="en-US" dirty="0" smtClean="0"/>
              <a:t> un un </a:t>
            </a:r>
            <a:r>
              <a:rPr lang="en-US" dirty="0" err="1" smtClean="0"/>
              <a:t>tipo</a:t>
            </a:r>
            <a:r>
              <a:rPr lang="en-US" dirty="0" smtClean="0"/>
              <a:t> de </a:t>
            </a:r>
            <a:r>
              <a:rPr lang="en-US" dirty="0" err="1" smtClean="0"/>
              <a:t>dato</a:t>
            </a:r>
            <a:r>
              <a:rPr lang="en-US" dirty="0" smtClean="0"/>
              <a:t>. </a:t>
            </a:r>
          </a:p>
          <a:p>
            <a:r>
              <a:rPr lang="en-US" b="1" dirty="0" smtClean="0"/>
              <a:t>String</a:t>
            </a:r>
            <a:r>
              <a:rPr lang="en-US" dirty="0" smtClean="0"/>
              <a:t> </a:t>
            </a:r>
            <a:r>
              <a:rPr lang="en-US" dirty="0" err="1" smtClean="0"/>
              <a:t>es</a:t>
            </a:r>
            <a:r>
              <a:rPr lang="en-US" dirty="0" smtClean="0"/>
              <a:t> </a:t>
            </a:r>
            <a:r>
              <a:rPr lang="en-US" dirty="0" err="1" smtClean="0"/>
              <a:t>una</a:t>
            </a:r>
            <a:r>
              <a:rPr lang="en-US" dirty="0" smtClean="0"/>
              <a:t> </a:t>
            </a:r>
            <a:r>
              <a:rPr lang="en-US" dirty="0" err="1" smtClean="0"/>
              <a:t>clase</a:t>
            </a:r>
            <a:endParaRPr lang="en-US" dirty="0" smtClean="0"/>
          </a:p>
          <a:p>
            <a:r>
              <a:rPr lang="en-US" b="1" dirty="0" smtClean="0">
                <a:solidFill>
                  <a:schemeClr val="accent1"/>
                </a:solidFill>
              </a:rPr>
              <a:t>s1 </a:t>
            </a:r>
            <a:r>
              <a:rPr lang="en-US" dirty="0" smtClean="0">
                <a:solidFill>
                  <a:schemeClr val="accent1"/>
                </a:solidFill>
              </a:rPr>
              <a:t>y</a:t>
            </a:r>
            <a:r>
              <a:rPr lang="en-US" b="1" dirty="0" smtClean="0">
                <a:solidFill>
                  <a:schemeClr val="accent1"/>
                </a:solidFill>
              </a:rPr>
              <a:t> s2 </a:t>
            </a:r>
            <a:r>
              <a:rPr lang="en-US" dirty="0" smtClean="0"/>
              <a:t>son </a:t>
            </a:r>
            <a:r>
              <a:rPr lang="en-US" dirty="0" err="1" smtClean="0"/>
              <a:t>instancias</a:t>
            </a:r>
            <a:r>
              <a:rPr lang="en-US" dirty="0" smtClean="0"/>
              <a:t> de la </a:t>
            </a:r>
            <a:r>
              <a:rPr lang="en-US" dirty="0" err="1" smtClean="0"/>
              <a:t>clase</a:t>
            </a:r>
            <a:r>
              <a:rPr lang="en-US" dirty="0" smtClean="0"/>
              <a:t> String</a:t>
            </a:r>
          </a:p>
          <a:p>
            <a:endParaRPr lang="en-US" dirty="0"/>
          </a:p>
        </p:txBody>
      </p:sp>
    </p:spTree>
    <p:extLst>
      <p:ext uri="{BB962C8B-B14F-4D97-AF65-F5344CB8AC3E}">
        <p14:creationId xmlns:p14="http://schemas.microsoft.com/office/powerpoint/2010/main" val="171674927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Almacenamiento de variables de tipo primitivo</a:t>
            </a:r>
            <a:endParaRPr lang="es-ES_tradnl" dirty="0"/>
          </a:p>
        </p:txBody>
      </p:sp>
      <p:sp>
        <p:nvSpPr>
          <p:cNvPr id="3" name="Content Placeholder 2"/>
          <p:cNvSpPr>
            <a:spLocks noGrp="1"/>
          </p:cNvSpPr>
          <p:nvPr>
            <p:ph idx="1"/>
          </p:nvPr>
        </p:nvSpPr>
        <p:spPr/>
        <p:txBody>
          <a:bodyPr/>
          <a:lstStyle/>
          <a:p>
            <a:pPr algn="just"/>
            <a:r>
              <a:rPr lang="es-ES_tradnl" dirty="0" smtClean="0"/>
              <a:t>El </a:t>
            </a:r>
            <a:r>
              <a:rPr lang="es-ES_tradnl" dirty="0"/>
              <a:t>valor de la variable es almacenada </a:t>
            </a:r>
            <a:r>
              <a:rPr lang="es-ES_tradnl" dirty="0" smtClean="0"/>
              <a:t>en el </a:t>
            </a:r>
            <a:r>
              <a:rPr lang="es-ES_tradnl" dirty="0" err="1" smtClean="0"/>
              <a:t>stack</a:t>
            </a:r>
            <a:r>
              <a:rPr lang="es-ES_tradnl" dirty="0" smtClean="0"/>
              <a:t>.</a:t>
            </a:r>
            <a:endParaRPr lang="es-ES_tradnl" dirty="0"/>
          </a:p>
          <a:p>
            <a:pPr algn="just"/>
            <a:r>
              <a:rPr lang="es-ES_tradnl" dirty="0"/>
              <a:t>Cada tipo primitivo requiere siempre la misma cantidad de memoria para almacenar su valor</a:t>
            </a:r>
            <a:r>
              <a:rPr lang="es-ES_tradnl" dirty="0" smtClean="0"/>
              <a:t>.</a:t>
            </a:r>
          </a:p>
          <a:p>
            <a:pPr lvl="1" algn="just"/>
            <a:endParaRPr lang="es-ES_tradnl" dirty="0"/>
          </a:p>
        </p:txBody>
      </p:sp>
      <p:graphicFrame>
        <p:nvGraphicFramePr>
          <p:cNvPr id="4" name="Table 3"/>
          <p:cNvGraphicFramePr>
            <a:graphicFrameLocks noGrp="1"/>
          </p:cNvGraphicFramePr>
          <p:nvPr>
            <p:extLst/>
          </p:nvPr>
        </p:nvGraphicFramePr>
        <p:xfrm>
          <a:off x="6368377" y="4453890"/>
          <a:ext cx="2747964" cy="741680"/>
        </p:xfrm>
        <a:graphic>
          <a:graphicData uri="http://schemas.openxmlformats.org/drawingml/2006/table">
            <a:tbl>
              <a:tblPr>
                <a:tableStyleId>{5940675A-B579-460E-94D1-54222C63F5DA}</a:tableStyleId>
              </a:tblPr>
              <a:tblGrid>
                <a:gridCol w="2747964"/>
              </a:tblGrid>
              <a:tr h="370840">
                <a:tc>
                  <a:txBody>
                    <a:bodyPr/>
                    <a:lstStyle/>
                    <a:p>
                      <a:r>
                        <a:rPr lang="es-ES_tradnl" baseline="0" dirty="0" smtClean="0"/>
                        <a:t>x = </a:t>
                      </a:r>
                      <a:r>
                        <a:rPr lang="es-ES_tradnl" dirty="0" smtClean="0"/>
                        <a:t>23</a:t>
                      </a:r>
                      <a:endParaRPr lang="es-ES_tradnl" dirty="0"/>
                    </a:p>
                  </a:txBody>
                  <a:tcPr/>
                </a:tc>
              </a:tr>
              <a:tr h="370840">
                <a:tc>
                  <a:txBody>
                    <a:bodyPr/>
                    <a:lstStyle/>
                    <a:p>
                      <a:r>
                        <a:rPr lang="es-ES_tradnl" baseline="0" dirty="0" smtClean="0"/>
                        <a:t>y = </a:t>
                      </a:r>
                      <a:r>
                        <a:rPr lang="es-ES_tradnl" dirty="0" smtClean="0"/>
                        <a:t>True</a:t>
                      </a:r>
                      <a:endParaRPr lang="es-ES_tradnl" dirty="0"/>
                    </a:p>
                  </a:txBody>
                  <a:tcPr/>
                </a:tc>
              </a:tr>
            </a:tbl>
          </a:graphicData>
        </a:graphic>
      </p:graphicFrame>
      <p:sp>
        <p:nvSpPr>
          <p:cNvPr id="6" name="TextBox 5"/>
          <p:cNvSpPr txBox="1"/>
          <p:nvPr/>
        </p:nvSpPr>
        <p:spPr>
          <a:xfrm>
            <a:off x="2594922" y="4001294"/>
            <a:ext cx="2557463" cy="1477328"/>
          </a:xfrm>
          <a:prstGeom prst="rect">
            <a:avLst/>
          </a:prstGeom>
          <a:noFill/>
          <a:ln>
            <a:solidFill>
              <a:schemeClr val="tx1"/>
            </a:solidFill>
          </a:ln>
        </p:spPr>
        <p:txBody>
          <a:bodyPr wrap="square" rtlCol="0">
            <a:spAutoFit/>
          </a:bodyPr>
          <a:lstStyle/>
          <a:p>
            <a:r>
              <a:rPr lang="es-ES_tradnl" dirty="0" err="1"/>
              <a:t>public</a:t>
            </a:r>
            <a:r>
              <a:rPr lang="es-ES_tradnl" dirty="0"/>
              <a:t> </a:t>
            </a:r>
            <a:r>
              <a:rPr lang="es-ES_tradnl" dirty="0" err="1"/>
              <a:t>void</a:t>
            </a:r>
            <a:r>
              <a:rPr lang="es-ES_tradnl" dirty="0"/>
              <a:t> test(){</a:t>
            </a:r>
          </a:p>
          <a:p>
            <a:r>
              <a:rPr lang="es-ES_tradnl" dirty="0"/>
              <a:t>    </a:t>
            </a:r>
            <a:r>
              <a:rPr lang="es-ES_tradnl" dirty="0" err="1"/>
              <a:t>int</a:t>
            </a:r>
            <a:r>
              <a:rPr lang="es-ES_tradnl" dirty="0"/>
              <a:t> x = 23;</a:t>
            </a:r>
          </a:p>
          <a:p>
            <a:r>
              <a:rPr lang="es-ES_tradnl" dirty="0"/>
              <a:t>    </a:t>
            </a:r>
            <a:r>
              <a:rPr lang="es-ES_tradnl" dirty="0" err="1"/>
              <a:t>boolean</a:t>
            </a:r>
            <a:r>
              <a:rPr lang="es-ES_tradnl" dirty="0"/>
              <a:t> y = true;</a:t>
            </a:r>
          </a:p>
          <a:p>
            <a:r>
              <a:rPr lang="es-ES_tradnl" dirty="0"/>
              <a:t>   </a:t>
            </a:r>
            <a:r>
              <a:rPr lang="mr-IN" dirty="0"/>
              <a:t>……</a:t>
            </a:r>
            <a:endParaRPr lang="es-ES_tradnl" dirty="0"/>
          </a:p>
          <a:p>
            <a:r>
              <a:rPr lang="es-ES_tradnl" dirty="0"/>
              <a:t>}</a:t>
            </a:r>
          </a:p>
        </p:txBody>
      </p:sp>
      <p:sp>
        <p:nvSpPr>
          <p:cNvPr id="7" name="TextBox 6"/>
          <p:cNvSpPr txBox="1"/>
          <p:nvPr/>
        </p:nvSpPr>
        <p:spPr>
          <a:xfrm>
            <a:off x="7378028" y="4001294"/>
            <a:ext cx="728662" cy="369332"/>
          </a:xfrm>
          <a:prstGeom prst="rect">
            <a:avLst/>
          </a:prstGeom>
          <a:noFill/>
        </p:spPr>
        <p:txBody>
          <a:bodyPr wrap="square" rtlCol="0">
            <a:spAutoFit/>
          </a:bodyPr>
          <a:lstStyle/>
          <a:p>
            <a:r>
              <a:rPr lang="es-ES_tradnl" dirty="0" err="1"/>
              <a:t>Stack</a:t>
            </a:r>
            <a:endParaRPr lang="es-ES_tradnl" dirty="0"/>
          </a:p>
        </p:txBody>
      </p:sp>
    </p:spTree>
    <p:extLst>
      <p:ext uri="{BB962C8B-B14F-4D97-AF65-F5344CB8AC3E}">
        <p14:creationId xmlns:p14="http://schemas.microsoft.com/office/powerpoint/2010/main" val="730617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Almacenamiento de variables de tipo clase</a:t>
            </a:r>
            <a:endParaRPr lang="es-ES_tradnl" dirty="0"/>
          </a:p>
        </p:txBody>
      </p:sp>
      <p:sp>
        <p:nvSpPr>
          <p:cNvPr id="3" name="Content Placeholder 2"/>
          <p:cNvSpPr>
            <a:spLocks noGrp="1"/>
          </p:cNvSpPr>
          <p:nvPr>
            <p:ph idx="1"/>
          </p:nvPr>
        </p:nvSpPr>
        <p:spPr>
          <a:xfrm>
            <a:off x="1223889" y="1568450"/>
            <a:ext cx="10129911" cy="4351338"/>
          </a:xfrm>
        </p:spPr>
        <p:txBody>
          <a:bodyPr/>
          <a:lstStyle/>
          <a:p>
            <a:pPr algn="just"/>
            <a:r>
              <a:rPr lang="es-ES_tradnl" dirty="0"/>
              <a:t>Una variable de una clase de tipo T guarda una dirección de memoria a una instancia de la clase </a:t>
            </a:r>
            <a:r>
              <a:rPr lang="es-ES_tradnl" dirty="0" smtClean="0"/>
              <a:t>T.</a:t>
            </a:r>
          </a:p>
          <a:p>
            <a:pPr algn="just"/>
            <a:endParaRPr lang="es-ES_tradnl" b="1" dirty="0"/>
          </a:p>
          <a:p>
            <a:endParaRPr lang="es-ES_tradnl" dirty="0"/>
          </a:p>
        </p:txBody>
      </p:sp>
      <p:graphicFrame>
        <p:nvGraphicFramePr>
          <p:cNvPr id="4" name="Table 3"/>
          <p:cNvGraphicFramePr>
            <a:graphicFrameLocks noGrp="1"/>
          </p:cNvGraphicFramePr>
          <p:nvPr>
            <p:extLst/>
          </p:nvPr>
        </p:nvGraphicFramePr>
        <p:xfrm>
          <a:off x="3301541" y="5029150"/>
          <a:ext cx="2747964" cy="1112520"/>
        </p:xfrm>
        <a:graphic>
          <a:graphicData uri="http://schemas.openxmlformats.org/drawingml/2006/table">
            <a:tbl>
              <a:tblPr>
                <a:tableStyleId>{5940675A-B579-460E-94D1-54222C63F5DA}</a:tableStyleId>
              </a:tblPr>
              <a:tblGrid>
                <a:gridCol w="689392"/>
                <a:gridCol w="2058572"/>
              </a:tblGrid>
              <a:tr h="370840">
                <a:tc>
                  <a:txBody>
                    <a:bodyPr/>
                    <a:lstStyle/>
                    <a:p>
                      <a:r>
                        <a:rPr lang="es-ES_tradnl" dirty="0" smtClean="0"/>
                        <a:t>c1</a:t>
                      </a:r>
                      <a:endParaRPr lang="es-ES_tradnl" dirty="0"/>
                    </a:p>
                  </a:txBody>
                  <a:tcPr/>
                </a:tc>
                <a:tc>
                  <a:txBody>
                    <a:bodyPr/>
                    <a:lstStyle/>
                    <a:p>
                      <a:r>
                        <a:rPr lang="es-ES_tradnl" dirty="0" smtClean="0"/>
                        <a:t>001</a:t>
                      </a:r>
                      <a:endParaRPr lang="es-ES_tradnl" dirty="0"/>
                    </a:p>
                  </a:txBody>
                  <a:tcPr/>
                </a:tc>
              </a:tr>
              <a:tr h="370840">
                <a:tc>
                  <a:txBody>
                    <a:bodyPr/>
                    <a:lstStyle/>
                    <a:p>
                      <a:r>
                        <a:rPr lang="es-ES_tradnl" dirty="0" smtClean="0"/>
                        <a:t>c2</a:t>
                      </a:r>
                      <a:endParaRPr lang="es-ES_tradnl" dirty="0"/>
                    </a:p>
                  </a:txBody>
                  <a:tcPr/>
                </a:tc>
                <a:tc>
                  <a:txBody>
                    <a:bodyPr/>
                    <a:lstStyle/>
                    <a:p>
                      <a:r>
                        <a:rPr lang="es-ES_tradnl" dirty="0" smtClean="0"/>
                        <a:t>002</a:t>
                      </a:r>
                      <a:endParaRPr lang="es-ES_tradnl" dirty="0"/>
                    </a:p>
                  </a:txBody>
                  <a:tcPr/>
                </a:tc>
              </a:tr>
              <a:tr h="370840">
                <a:tc>
                  <a:txBody>
                    <a:bodyPr/>
                    <a:lstStyle/>
                    <a:p>
                      <a:r>
                        <a:rPr lang="es-ES_tradnl" dirty="0" smtClean="0"/>
                        <a:t>c3</a:t>
                      </a:r>
                      <a:endParaRPr lang="es-ES_tradnl" dirty="0"/>
                    </a:p>
                  </a:txBody>
                  <a:tcPr/>
                </a:tc>
                <a:tc>
                  <a:txBody>
                    <a:bodyPr/>
                    <a:lstStyle/>
                    <a:p>
                      <a:endParaRPr lang="es-ES_tradnl" dirty="0"/>
                    </a:p>
                  </a:txBody>
                  <a:tcPr/>
                </a:tc>
              </a:tr>
            </a:tbl>
          </a:graphicData>
        </a:graphic>
      </p:graphicFrame>
      <p:graphicFrame>
        <p:nvGraphicFramePr>
          <p:cNvPr id="5" name="Table 4"/>
          <p:cNvGraphicFramePr>
            <a:graphicFrameLocks noGrp="1"/>
          </p:cNvGraphicFramePr>
          <p:nvPr>
            <p:extLst/>
          </p:nvPr>
        </p:nvGraphicFramePr>
        <p:xfrm>
          <a:off x="7334189" y="5029150"/>
          <a:ext cx="1373982" cy="741680"/>
        </p:xfrm>
        <a:graphic>
          <a:graphicData uri="http://schemas.openxmlformats.org/drawingml/2006/table">
            <a:tbl>
              <a:tblPr>
                <a:tableStyleId>{5940675A-B579-460E-94D1-54222C63F5DA}</a:tableStyleId>
              </a:tblPr>
              <a:tblGrid>
                <a:gridCol w="1373982"/>
              </a:tblGrid>
              <a:tr h="370840">
                <a:tc>
                  <a:txBody>
                    <a:bodyPr/>
                    <a:lstStyle/>
                    <a:p>
                      <a:r>
                        <a:rPr lang="es-ES_tradnl" dirty="0" smtClean="0"/>
                        <a:t>radio = 0</a:t>
                      </a:r>
                      <a:r>
                        <a:rPr lang="es-ES_tradnl" baseline="0" dirty="0" smtClean="0"/>
                        <a:t> </a:t>
                      </a:r>
                      <a:endParaRPr lang="es-ES_tradnl" dirty="0"/>
                    </a:p>
                  </a:txBody>
                  <a:tcPr/>
                </a:tc>
              </a:tr>
              <a:tr h="370840">
                <a:tc>
                  <a:txBody>
                    <a:bodyPr/>
                    <a:lstStyle/>
                    <a:p>
                      <a:r>
                        <a:rPr lang="es-ES_tradnl" dirty="0" smtClean="0"/>
                        <a:t>radio = 0</a:t>
                      </a:r>
                      <a:endParaRPr lang="es-ES_tradnl" dirty="0"/>
                    </a:p>
                  </a:txBody>
                  <a:tcPr/>
                </a:tc>
              </a:tr>
            </a:tbl>
          </a:graphicData>
        </a:graphic>
      </p:graphicFrame>
      <p:cxnSp>
        <p:nvCxnSpPr>
          <p:cNvPr id="7" name="Straight Arrow Connector 6"/>
          <p:cNvCxnSpPr/>
          <p:nvPr/>
        </p:nvCxnSpPr>
        <p:spPr>
          <a:xfrm>
            <a:off x="5778043" y="5208220"/>
            <a:ext cx="1556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5778043" y="5585410"/>
            <a:ext cx="155614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305177" y="4622602"/>
            <a:ext cx="728662" cy="369332"/>
          </a:xfrm>
          <a:prstGeom prst="rect">
            <a:avLst/>
          </a:prstGeom>
          <a:noFill/>
        </p:spPr>
        <p:txBody>
          <a:bodyPr wrap="square" rtlCol="0">
            <a:spAutoFit/>
          </a:bodyPr>
          <a:lstStyle/>
          <a:p>
            <a:r>
              <a:rPr lang="es-ES_tradnl" dirty="0" err="1"/>
              <a:t>Stack</a:t>
            </a:r>
            <a:endParaRPr lang="es-ES_tradnl" dirty="0"/>
          </a:p>
        </p:txBody>
      </p:sp>
      <p:sp>
        <p:nvSpPr>
          <p:cNvPr id="10" name="TextBox 9"/>
          <p:cNvSpPr txBox="1"/>
          <p:nvPr/>
        </p:nvSpPr>
        <p:spPr>
          <a:xfrm>
            <a:off x="7647323" y="4659818"/>
            <a:ext cx="728662" cy="369332"/>
          </a:xfrm>
          <a:prstGeom prst="rect">
            <a:avLst/>
          </a:prstGeom>
          <a:noFill/>
        </p:spPr>
        <p:txBody>
          <a:bodyPr wrap="square" rtlCol="0">
            <a:spAutoFit/>
          </a:bodyPr>
          <a:lstStyle/>
          <a:p>
            <a:r>
              <a:rPr lang="es-ES_tradnl"/>
              <a:t>heap</a:t>
            </a:r>
            <a:endParaRPr lang="es-ES_tradnl" dirty="0"/>
          </a:p>
        </p:txBody>
      </p:sp>
      <p:sp>
        <p:nvSpPr>
          <p:cNvPr id="11" name="TextBox 10"/>
          <p:cNvSpPr txBox="1"/>
          <p:nvPr/>
        </p:nvSpPr>
        <p:spPr>
          <a:xfrm>
            <a:off x="8929624" y="5023554"/>
            <a:ext cx="728662" cy="369332"/>
          </a:xfrm>
          <a:prstGeom prst="rect">
            <a:avLst/>
          </a:prstGeom>
          <a:noFill/>
        </p:spPr>
        <p:txBody>
          <a:bodyPr wrap="square" rtlCol="0">
            <a:spAutoFit/>
          </a:bodyPr>
          <a:lstStyle/>
          <a:p>
            <a:r>
              <a:rPr lang="es-ES_tradnl" dirty="0"/>
              <a:t>001</a:t>
            </a:r>
          </a:p>
        </p:txBody>
      </p:sp>
      <p:sp>
        <p:nvSpPr>
          <p:cNvPr id="12" name="TextBox 11"/>
          <p:cNvSpPr txBox="1"/>
          <p:nvPr/>
        </p:nvSpPr>
        <p:spPr>
          <a:xfrm>
            <a:off x="8937954" y="5401498"/>
            <a:ext cx="728662" cy="369332"/>
          </a:xfrm>
          <a:prstGeom prst="rect">
            <a:avLst/>
          </a:prstGeom>
          <a:noFill/>
        </p:spPr>
        <p:txBody>
          <a:bodyPr wrap="square" rtlCol="0">
            <a:spAutoFit/>
          </a:bodyPr>
          <a:lstStyle/>
          <a:p>
            <a:r>
              <a:rPr lang="es-ES_tradnl" dirty="0"/>
              <a:t>002</a:t>
            </a:r>
          </a:p>
        </p:txBody>
      </p:sp>
      <p:sp>
        <p:nvSpPr>
          <p:cNvPr id="13" name="TextBox 12"/>
          <p:cNvSpPr txBox="1"/>
          <p:nvPr/>
        </p:nvSpPr>
        <p:spPr>
          <a:xfrm>
            <a:off x="1432192" y="2554061"/>
            <a:ext cx="4701705" cy="2031325"/>
          </a:xfrm>
          <a:prstGeom prst="rect">
            <a:avLst/>
          </a:prstGeom>
          <a:noFill/>
          <a:ln>
            <a:solidFill>
              <a:schemeClr val="accent1"/>
            </a:solidFill>
          </a:ln>
        </p:spPr>
        <p:txBody>
          <a:bodyPr wrap="square" rtlCol="0">
            <a:spAutoFit/>
          </a:bodyPr>
          <a:lstStyle/>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a:p>
            <a:r>
              <a:rPr lang="es-ES" b="1" dirty="0">
                <a:latin typeface="Consolas" charset="0"/>
                <a:ea typeface="Consolas" charset="0"/>
                <a:cs typeface="Consolas" charset="0"/>
              </a:rPr>
              <a:t> </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public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static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void</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main</a:t>
            </a:r>
            <a:r>
              <a:rPr lang="es-ES" b="1" dirty="0" smtClean="0">
                <a:latin typeface="Consolas" charset="0"/>
                <a:ea typeface="Consolas" charset="0"/>
                <a:cs typeface="Consolas" charset="0"/>
              </a:rPr>
              <a:t>(){</a:t>
            </a:r>
          </a:p>
          <a:p>
            <a:pPr lvl="1"/>
            <a:r>
              <a:rPr lang="es-ES" b="1" dirty="0">
                <a:latin typeface="Consolas" charset="0"/>
                <a:ea typeface="Consolas" charset="0"/>
                <a:cs typeface="Consolas" charset="0"/>
              </a:rPr>
              <a:t>Circulo c1 = </a:t>
            </a:r>
            <a:r>
              <a:rPr lang="es-ES" b="1" dirty="0">
                <a:solidFill>
                  <a:schemeClr val="accent1"/>
                </a:solidFill>
                <a:latin typeface="Consolas" charset="0"/>
                <a:ea typeface="Consolas" charset="0"/>
                <a:cs typeface="Consolas" charset="0"/>
              </a:rPr>
              <a:t>new</a:t>
            </a:r>
            <a:r>
              <a:rPr lang="es-ES" b="1" dirty="0">
                <a:latin typeface="Consolas" charset="0"/>
                <a:ea typeface="Consolas" charset="0"/>
                <a:cs typeface="Consolas" charset="0"/>
              </a:rPr>
              <a:t> Circulo</a:t>
            </a:r>
            <a:r>
              <a:rPr lang="es-ES" b="1" dirty="0" smtClean="0">
                <a:latin typeface="Consolas" charset="0"/>
                <a:ea typeface="Consolas" charset="0"/>
                <a:cs typeface="Consolas" charset="0"/>
              </a:rPr>
              <a:t>(); Circulo </a:t>
            </a:r>
            <a:r>
              <a:rPr lang="es-ES" b="1" dirty="0">
                <a:latin typeface="Consolas" charset="0"/>
                <a:ea typeface="Consolas" charset="0"/>
                <a:cs typeface="Consolas" charset="0"/>
              </a:rPr>
              <a:t>c2 </a:t>
            </a:r>
            <a:r>
              <a:rPr lang="es-ES" dirty="0">
                <a:latin typeface="Consolas" charset="0"/>
                <a:ea typeface="Consolas" charset="0"/>
                <a:cs typeface="Consolas" charset="0"/>
              </a:rPr>
              <a:t>= </a:t>
            </a:r>
            <a:r>
              <a:rPr lang="es-ES" b="1" dirty="0">
                <a:solidFill>
                  <a:schemeClr val="accent1"/>
                </a:solidFill>
                <a:latin typeface="Consolas" charset="0"/>
                <a:ea typeface="Consolas" charset="0"/>
                <a:cs typeface="Consolas" charset="0"/>
              </a:rPr>
              <a:t>new</a:t>
            </a:r>
            <a:r>
              <a:rPr lang="es-ES" b="1" dirty="0">
                <a:latin typeface="Consolas" charset="0"/>
                <a:ea typeface="Consolas" charset="0"/>
                <a:cs typeface="Consolas" charset="0"/>
              </a:rPr>
              <a:t> Circulo();</a:t>
            </a:r>
          </a:p>
          <a:p>
            <a:pPr lvl="1"/>
            <a:r>
              <a:rPr lang="en-US" b="1" dirty="0" smtClean="0">
                <a:latin typeface="Consolas" charset="0"/>
                <a:ea typeface="Consolas" charset="0"/>
                <a:cs typeface="Consolas" charset="0"/>
              </a:rPr>
              <a:t>Circle c3;</a:t>
            </a:r>
            <a:endParaRPr lang="es-ES" b="1" dirty="0">
              <a:latin typeface="Consolas" charset="0"/>
              <a:ea typeface="Consolas" charset="0"/>
              <a:cs typeface="Consolas" charset="0"/>
            </a:endParaRPr>
          </a:p>
          <a:p>
            <a:r>
              <a:rPr lang="es-ES" b="1" dirty="0" smtClean="0">
                <a:latin typeface="Consolas" charset="0"/>
                <a:ea typeface="Consolas" charset="0"/>
                <a:cs typeface="Consolas" charset="0"/>
              </a:rPr>
              <a:t>  }</a:t>
            </a:r>
          </a:p>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p:txBody>
      </p:sp>
    </p:spTree>
    <p:extLst>
      <p:ext uri="{BB962C8B-B14F-4D97-AF65-F5344CB8AC3E}">
        <p14:creationId xmlns:p14="http://schemas.microsoft.com/office/powerpoint/2010/main" val="2740313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9440" y="365125"/>
            <a:ext cx="10515600" cy="1325563"/>
          </a:xfrm>
        </p:spPr>
        <p:txBody>
          <a:bodyPr/>
          <a:lstStyle/>
          <a:p>
            <a:r>
              <a:rPr lang="es-ES_tradnl" dirty="0"/>
              <a:t>Objetos en Memoria</a:t>
            </a:r>
          </a:p>
        </p:txBody>
      </p:sp>
      <p:pic>
        <p:nvPicPr>
          <p:cNvPr id="5" name="Picture 4"/>
          <p:cNvPicPr>
            <a:picLocks noChangeAspect="1"/>
          </p:cNvPicPr>
          <p:nvPr/>
        </p:nvPicPr>
        <p:blipFill>
          <a:blip r:embed="rId2"/>
          <a:stretch>
            <a:fillRect/>
          </a:stretch>
        </p:blipFill>
        <p:spPr>
          <a:xfrm>
            <a:off x="2893626" y="4226033"/>
            <a:ext cx="6529344" cy="1556532"/>
          </a:xfrm>
          <a:prstGeom prst="rect">
            <a:avLst/>
          </a:prstGeom>
        </p:spPr>
      </p:pic>
      <p:sp>
        <p:nvSpPr>
          <p:cNvPr id="6" name="TextBox 5"/>
          <p:cNvSpPr txBox="1"/>
          <p:nvPr/>
        </p:nvSpPr>
        <p:spPr>
          <a:xfrm>
            <a:off x="939441" y="1690688"/>
            <a:ext cx="5088826" cy="1754326"/>
          </a:xfrm>
          <a:prstGeom prst="rect">
            <a:avLst/>
          </a:prstGeom>
          <a:noFill/>
          <a:ln>
            <a:solidFill>
              <a:schemeClr val="accent1"/>
            </a:solidFill>
          </a:ln>
        </p:spPr>
        <p:txBody>
          <a:bodyPr wrap="square" rtlCol="0">
            <a:spAutoFit/>
          </a:bodyPr>
          <a:lstStyle/>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a:p>
            <a:r>
              <a:rPr lang="es-ES" b="1" dirty="0">
                <a:latin typeface="Consolas" charset="0"/>
                <a:ea typeface="Consolas" charset="0"/>
                <a:cs typeface="Consolas" charset="0"/>
              </a:rPr>
              <a:t> </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public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static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void</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main</a:t>
            </a:r>
            <a:r>
              <a:rPr lang="es-ES" b="1" dirty="0" smtClean="0">
                <a:latin typeface="Consolas" charset="0"/>
                <a:ea typeface="Consolas" charset="0"/>
                <a:cs typeface="Consolas" charset="0"/>
              </a:rPr>
              <a:t>(){</a:t>
            </a:r>
          </a:p>
          <a:p>
            <a:pPr lvl="1"/>
            <a:r>
              <a:rPr lang="es-ES" b="1" dirty="0" smtClean="0">
                <a:latin typeface="Consolas" charset="0"/>
                <a:ea typeface="Consolas" charset="0"/>
                <a:cs typeface="Consolas" charset="0"/>
              </a:rPr>
              <a:t>  Circulo </a:t>
            </a:r>
            <a:r>
              <a:rPr lang="es-ES" b="1" dirty="0">
                <a:latin typeface="Consolas" charset="0"/>
                <a:ea typeface="Consolas" charset="0"/>
                <a:cs typeface="Consolas" charset="0"/>
              </a:rPr>
              <a:t>c1 = </a:t>
            </a:r>
            <a:r>
              <a:rPr lang="es-ES" b="1" dirty="0">
                <a:solidFill>
                  <a:schemeClr val="accent1"/>
                </a:solidFill>
                <a:latin typeface="Consolas" charset="0"/>
                <a:ea typeface="Consolas" charset="0"/>
                <a:cs typeface="Consolas" charset="0"/>
              </a:rPr>
              <a:t>new</a:t>
            </a:r>
            <a:r>
              <a:rPr lang="es-ES" b="1" dirty="0">
                <a:latin typeface="Consolas" charset="0"/>
                <a:ea typeface="Consolas" charset="0"/>
                <a:cs typeface="Consolas" charset="0"/>
              </a:rPr>
              <a:t> </a:t>
            </a:r>
            <a:r>
              <a:rPr lang="es-ES" b="1" dirty="0" smtClean="0">
                <a:latin typeface="Consolas" charset="0"/>
                <a:ea typeface="Consolas" charset="0"/>
                <a:cs typeface="Consolas" charset="0"/>
              </a:rPr>
              <a:t>Circulo(10);</a:t>
            </a:r>
          </a:p>
          <a:p>
            <a:pPr lvl="1"/>
            <a:r>
              <a:rPr lang="es-ES" b="1" dirty="0">
                <a:latin typeface="Consolas" charset="0"/>
                <a:ea typeface="Consolas" charset="0"/>
                <a:cs typeface="Consolas" charset="0"/>
              </a:rPr>
              <a:t> </a:t>
            </a:r>
            <a:r>
              <a:rPr lang="es-ES" b="1" dirty="0" smtClean="0">
                <a:latin typeface="Consolas" charset="0"/>
                <a:ea typeface="Consolas" charset="0"/>
                <a:cs typeface="Consolas" charset="0"/>
              </a:rPr>
              <a:t> </a:t>
            </a:r>
            <a:r>
              <a:rPr lang="es-ES" b="1" dirty="0" smtClean="0">
                <a:latin typeface="Consolas" charset="0"/>
                <a:ea typeface="Consolas" charset="0"/>
                <a:cs typeface="Consolas" charset="0"/>
              </a:rPr>
              <a:t>Circulo </a:t>
            </a:r>
            <a:r>
              <a:rPr lang="es-ES" b="1" dirty="0">
                <a:latin typeface="Consolas" charset="0"/>
                <a:ea typeface="Consolas" charset="0"/>
                <a:cs typeface="Consolas" charset="0"/>
              </a:rPr>
              <a:t>c2 </a:t>
            </a:r>
            <a:r>
              <a:rPr lang="es-ES" dirty="0">
                <a:latin typeface="Consolas" charset="0"/>
                <a:ea typeface="Consolas" charset="0"/>
                <a:cs typeface="Consolas" charset="0"/>
              </a:rPr>
              <a:t>= </a:t>
            </a:r>
            <a:r>
              <a:rPr lang="es-ES" b="1" dirty="0">
                <a:solidFill>
                  <a:schemeClr val="accent1"/>
                </a:solidFill>
                <a:latin typeface="Consolas" charset="0"/>
                <a:ea typeface="Consolas" charset="0"/>
                <a:cs typeface="Consolas" charset="0"/>
              </a:rPr>
              <a:t>new</a:t>
            </a:r>
            <a:r>
              <a:rPr lang="es-ES" b="1" dirty="0">
                <a:latin typeface="Consolas" charset="0"/>
                <a:ea typeface="Consolas" charset="0"/>
                <a:cs typeface="Consolas" charset="0"/>
              </a:rPr>
              <a:t> </a:t>
            </a:r>
            <a:r>
              <a:rPr lang="es-ES" b="1" dirty="0" smtClean="0">
                <a:latin typeface="Consolas" charset="0"/>
                <a:ea typeface="Consolas" charset="0"/>
                <a:cs typeface="Consolas" charset="0"/>
              </a:rPr>
              <a:t>Circulo(20); </a:t>
            </a:r>
          </a:p>
          <a:p>
            <a:r>
              <a:rPr lang="es-ES" b="1" dirty="0" smtClean="0">
                <a:latin typeface="Consolas" charset="0"/>
                <a:ea typeface="Consolas" charset="0"/>
                <a:cs typeface="Consolas" charset="0"/>
              </a:rPr>
              <a:t>  }</a:t>
            </a:r>
            <a:endParaRPr lang="es-ES" b="1" dirty="0" smtClean="0">
              <a:latin typeface="Consolas" charset="0"/>
              <a:ea typeface="Consolas" charset="0"/>
              <a:cs typeface="Consolas" charset="0"/>
            </a:endParaRPr>
          </a:p>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p:txBody>
      </p:sp>
      <p:sp>
        <p:nvSpPr>
          <p:cNvPr id="8" name="TextBox 7"/>
          <p:cNvSpPr txBox="1"/>
          <p:nvPr/>
        </p:nvSpPr>
        <p:spPr>
          <a:xfrm>
            <a:off x="1674055" y="5992837"/>
            <a:ext cx="9158068" cy="461665"/>
          </a:xfrm>
          <a:prstGeom prst="rect">
            <a:avLst/>
          </a:prstGeom>
          <a:noFill/>
        </p:spPr>
        <p:txBody>
          <a:bodyPr wrap="square" rtlCol="0">
            <a:spAutoFit/>
          </a:bodyPr>
          <a:lstStyle/>
          <a:p>
            <a:pPr algn="ctr"/>
            <a:r>
              <a:rPr lang="en-US" sz="2400" b="1" dirty="0" err="1"/>
              <a:t>En</a:t>
            </a:r>
            <a:r>
              <a:rPr lang="en-US" sz="2400" b="1" dirty="0"/>
              <a:t> el stack se </a:t>
            </a:r>
            <a:r>
              <a:rPr lang="en-US" sz="2400" b="1" dirty="0" err="1"/>
              <a:t>guarda</a:t>
            </a:r>
            <a:r>
              <a:rPr lang="en-US" sz="2400" b="1" dirty="0"/>
              <a:t> la </a:t>
            </a:r>
            <a:r>
              <a:rPr lang="en-US" sz="2400" b="1" dirty="0" err="1"/>
              <a:t>referencia</a:t>
            </a:r>
            <a:r>
              <a:rPr lang="en-US" sz="2400" b="1" dirty="0"/>
              <a:t> al </a:t>
            </a:r>
            <a:r>
              <a:rPr lang="en-US" sz="2400" b="1" dirty="0" err="1"/>
              <a:t>objeto</a:t>
            </a:r>
            <a:r>
              <a:rPr lang="en-US" sz="2400" b="1" dirty="0"/>
              <a:t> </a:t>
            </a:r>
            <a:r>
              <a:rPr lang="en-US" sz="2400" b="1" dirty="0" err="1"/>
              <a:t>creado</a:t>
            </a:r>
            <a:r>
              <a:rPr lang="en-US" sz="2400" b="1" dirty="0"/>
              <a:t> </a:t>
            </a:r>
            <a:r>
              <a:rPr lang="en-US" sz="2400" b="1" dirty="0" err="1"/>
              <a:t>en</a:t>
            </a:r>
            <a:r>
              <a:rPr lang="en-US" sz="2400" b="1" dirty="0"/>
              <a:t> el </a:t>
            </a:r>
            <a:r>
              <a:rPr lang="en-US" sz="2400" b="1" dirty="0" smtClean="0"/>
              <a:t>heap</a:t>
            </a:r>
            <a:endParaRPr lang="en-US" sz="2400" b="1" dirty="0"/>
          </a:p>
        </p:txBody>
      </p:sp>
    </p:spTree>
    <p:extLst>
      <p:ext uri="{BB962C8B-B14F-4D97-AF65-F5344CB8AC3E}">
        <p14:creationId xmlns:p14="http://schemas.microsoft.com/office/powerpoint/2010/main" val="62492734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Heap</a:t>
            </a:r>
            <a:endParaRPr lang="es-ES_tradnl" dirty="0"/>
          </a:p>
        </p:txBody>
      </p:sp>
      <p:sp>
        <p:nvSpPr>
          <p:cNvPr id="3" name="Content Placeholder 2"/>
          <p:cNvSpPr>
            <a:spLocks noGrp="1"/>
          </p:cNvSpPr>
          <p:nvPr>
            <p:ph idx="1"/>
          </p:nvPr>
        </p:nvSpPr>
        <p:spPr/>
        <p:txBody>
          <a:bodyPr/>
          <a:lstStyle/>
          <a:p>
            <a:pPr algn="just"/>
            <a:r>
              <a:rPr lang="es-ES_tradnl" dirty="0"/>
              <a:t>En Java los objetos residen un un área llamada </a:t>
            </a:r>
            <a:r>
              <a:rPr lang="es-ES_tradnl" b="1" dirty="0" err="1"/>
              <a:t>heap</a:t>
            </a:r>
            <a:r>
              <a:rPr lang="es-ES_tradnl" dirty="0"/>
              <a:t>. </a:t>
            </a:r>
            <a:endParaRPr lang="es-ES_tradnl" dirty="0" smtClean="0"/>
          </a:p>
          <a:p>
            <a:pPr algn="just"/>
            <a:r>
              <a:rPr lang="es-ES_tradnl" dirty="0" smtClean="0"/>
              <a:t>La sección de memoria </a:t>
            </a:r>
            <a:r>
              <a:rPr lang="es-ES_tradnl" b="1" dirty="0" err="1" smtClean="0"/>
              <a:t>heap</a:t>
            </a:r>
            <a:r>
              <a:rPr lang="es-ES_tradnl" dirty="0" smtClean="0"/>
              <a:t> </a:t>
            </a:r>
            <a:r>
              <a:rPr lang="es-ES_tradnl" dirty="0"/>
              <a:t>es creada por la máquina virtual cuando esta inicia y crece o decrece en tamaño mientras las aplicaciones corren. </a:t>
            </a:r>
            <a:endParaRPr lang="es-ES_tradnl" dirty="0" smtClean="0"/>
          </a:p>
          <a:p>
            <a:pPr algn="just"/>
            <a:r>
              <a:rPr lang="es-ES_tradnl" dirty="0" smtClean="0"/>
              <a:t>Cuando el </a:t>
            </a:r>
            <a:r>
              <a:rPr lang="es-ES_tradnl" b="1" dirty="0" err="1" smtClean="0"/>
              <a:t>heap</a:t>
            </a:r>
            <a:r>
              <a:rPr lang="es-ES_tradnl" dirty="0" smtClean="0"/>
              <a:t> </a:t>
            </a:r>
            <a:r>
              <a:rPr lang="es-ES_tradnl" dirty="0"/>
              <a:t>llega a estar llena, la basura es recolectada. Durante la recolección de basura objetos que no son más usado son limpiados de memoria, haciendo estadio para nuevos objetos. </a:t>
            </a:r>
          </a:p>
        </p:txBody>
      </p:sp>
    </p:spTree>
    <p:extLst>
      <p:ext uri="{BB962C8B-B14F-4D97-AF65-F5344CB8AC3E}">
        <p14:creationId xmlns:p14="http://schemas.microsoft.com/office/powerpoint/2010/main" val="63488470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Objetos en </a:t>
            </a:r>
            <a:r>
              <a:rPr lang="es-ES_tradnl" dirty="0" smtClean="0"/>
              <a:t>Memoria</a:t>
            </a:r>
            <a:endParaRPr lang="es-ES_tradnl" dirty="0"/>
          </a:p>
        </p:txBody>
      </p:sp>
      <p:sp>
        <p:nvSpPr>
          <p:cNvPr id="5" name="Rectangle 4"/>
          <p:cNvSpPr/>
          <p:nvPr/>
        </p:nvSpPr>
        <p:spPr>
          <a:xfrm>
            <a:off x="6781800" y="2390662"/>
            <a:ext cx="4572000" cy="1200329"/>
          </a:xfrm>
          <a:prstGeom prst="rect">
            <a:avLst/>
          </a:prstGeom>
          <a:solidFill>
            <a:schemeClr val="accent6">
              <a:lumMod val="40000"/>
              <a:lumOff val="60000"/>
            </a:schemeClr>
          </a:solidFill>
          <a:ln>
            <a:solidFill>
              <a:schemeClr val="accent6">
                <a:lumMod val="40000"/>
                <a:lumOff val="60000"/>
              </a:schemeClr>
            </a:solidFill>
          </a:ln>
        </p:spPr>
        <p:txBody>
          <a:bodyPr>
            <a:spAutoFit/>
          </a:bodyPr>
          <a:lstStyle/>
          <a:p>
            <a:pPr algn="just"/>
            <a:r>
              <a:rPr lang="es-ES_tradnl" dirty="0"/>
              <a:t>Ya no existe ninguna variable que haga referencia la objeto que se encuentra en c1. Con el tiempo este objeto será eliminado del </a:t>
            </a:r>
            <a:r>
              <a:rPr lang="es-ES_tradnl" dirty="0" err="1"/>
              <a:t>heap</a:t>
            </a:r>
            <a:r>
              <a:rPr lang="es-ES_tradnl" dirty="0"/>
              <a:t>. Está tarea la hace el </a:t>
            </a:r>
            <a:r>
              <a:rPr lang="es-ES_tradnl" b="1" dirty="0" err="1"/>
              <a:t>garbage</a:t>
            </a:r>
            <a:r>
              <a:rPr lang="es-ES_tradnl" b="1" dirty="0"/>
              <a:t> </a:t>
            </a:r>
            <a:r>
              <a:rPr lang="es-ES_tradnl" b="1" dirty="0" err="1"/>
              <a:t>collector</a:t>
            </a:r>
            <a:endParaRPr lang="es-ES_tradnl" b="1" dirty="0"/>
          </a:p>
        </p:txBody>
      </p:sp>
      <p:pic>
        <p:nvPicPr>
          <p:cNvPr id="6" name="Picture 5"/>
          <p:cNvPicPr>
            <a:picLocks noChangeAspect="1"/>
          </p:cNvPicPr>
          <p:nvPr/>
        </p:nvPicPr>
        <p:blipFill>
          <a:blip r:embed="rId2"/>
          <a:stretch>
            <a:fillRect/>
          </a:stretch>
        </p:blipFill>
        <p:spPr>
          <a:xfrm>
            <a:off x="2312987" y="4290966"/>
            <a:ext cx="7566025" cy="1871042"/>
          </a:xfrm>
          <a:prstGeom prst="rect">
            <a:avLst/>
          </a:prstGeom>
        </p:spPr>
      </p:pic>
      <p:sp>
        <p:nvSpPr>
          <p:cNvPr id="7" name="TextBox 6"/>
          <p:cNvSpPr txBox="1"/>
          <p:nvPr/>
        </p:nvSpPr>
        <p:spPr>
          <a:xfrm>
            <a:off x="939440" y="1690688"/>
            <a:ext cx="4701705" cy="2031325"/>
          </a:xfrm>
          <a:prstGeom prst="rect">
            <a:avLst/>
          </a:prstGeom>
          <a:noFill/>
          <a:ln>
            <a:solidFill>
              <a:schemeClr val="accent1"/>
            </a:solidFill>
          </a:ln>
        </p:spPr>
        <p:txBody>
          <a:bodyPr wrap="square" rtlCol="0">
            <a:spAutoFit/>
          </a:bodyPr>
          <a:lstStyle/>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a:p>
            <a:r>
              <a:rPr lang="es-ES" b="1" dirty="0">
                <a:latin typeface="Consolas" charset="0"/>
                <a:ea typeface="Consolas" charset="0"/>
                <a:cs typeface="Consolas" charset="0"/>
              </a:rPr>
              <a:t> </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public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static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void</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main</a:t>
            </a:r>
            <a:r>
              <a:rPr lang="es-ES" b="1" dirty="0" smtClean="0">
                <a:latin typeface="Consolas" charset="0"/>
                <a:ea typeface="Consolas" charset="0"/>
                <a:cs typeface="Consolas" charset="0"/>
              </a:rPr>
              <a:t>(){</a:t>
            </a:r>
          </a:p>
          <a:p>
            <a:pPr lvl="1"/>
            <a:r>
              <a:rPr lang="es-ES" b="1" dirty="0">
                <a:solidFill>
                  <a:schemeClr val="bg2">
                    <a:lumMod val="75000"/>
                  </a:schemeClr>
                </a:solidFill>
                <a:latin typeface="Consolas" charset="0"/>
                <a:ea typeface="Consolas" charset="0"/>
                <a:cs typeface="Consolas" charset="0"/>
              </a:rPr>
              <a:t>Circulo c1 = new </a:t>
            </a:r>
            <a:r>
              <a:rPr lang="es-ES" b="1" dirty="0" smtClean="0">
                <a:solidFill>
                  <a:schemeClr val="bg2">
                    <a:lumMod val="75000"/>
                  </a:schemeClr>
                </a:solidFill>
                <a:latin typeface="Consolas" charset="0"/>
                <a:ea typeface="Consolas" charset="0"/>
                <a:cs typeface="Consolas" charset="0"/>
              </a:rPr>
              <a:t>Circulo(10); Circulo </a:t>
            </a:r>
            <a:r>
              <a:rPr lang="es-ES" b="1" dirty="0">
                <a:solidFill>
                  <a:schemeClr val="bg2">
                    <a:lumMod val="75000"/>
                  </a:schemeClr>
                </a:solidFill>
                <a:latin typeface="Consolas" charset="0"/>
                <a:ea typeface="Consolas" charset="0"/>
                <a:cs typeface="Consolas" charset="0"/>
              </a:rPr>
              <a:t>c2 </a:t>
            </a:r>
            <a:r>
              <a:rPr lang="es-ES" dirty="0">
                <a:solidFill>
                  <a:schemeClr val="bg2">
                    <a:lumMod val="75000"/>
                  </a:schemeClr>
                </a:solidFill>
                <a:latin typeface="Consolas" charset="0"/>
                <a:ea typeface="Consolas" charset="0"/>
                <a:cs typeface="Consolas" charset="0"/>
              </a:rPr>
              <a:t>= </a:t>
            </a:r>
            <a:r>
              <a:rPr lang="es-ES" b="1" dirty="0">
                <a:solidFill>
                  <a:schemeClr val="bg2">
                    <a:lumMod val="75000"/>
                  </a:schemeClr>
                </a:solidFill>
                <a:latin typeface="Consolas" charset="0"/>
                <a:ea typeface="Consolas" charset="0"/>
                <a:cs typeface="Consolas" charset="0"/>
              </a:rPr>
              <a:t>new </a:t>
            </a:r>
            <a:r>
              <a:rPr lang="es-ES" b="1" dirty="0" smtClean="0">
                <a:solidFill>
                  <a:schemeClr val="bg2">
                    <a:lumMod val="75000"/>
                  </a:schemeClr>
                </a:solidFill>
                <a:latin typeface="Consolas" charset="0"/>
                <a:ea typeface="Consolas" charset="0"/>
                <a:cs typeface="Consolas" charset="0"/>
              </a:rPr>
              <a:t>Circulo(20);</a:t>
            </a:r>
          </a:p>
          <a:p>
            <a:pPr lvl="1"/>
            <a:r>
              <a:rPr lang="en-US" b="1" dirty="0" smtClean="0">
                <a:latin typeface="Consolas" charset="0"/>
                <a:ea typeface="Consolas" charset="0"/>
                <a:cs typeface="Consolas" charset="0"/>
              </a:rPr>
              <a:t>c1 </a:t>
            </a:r>
            <a:r>
              <a:rPr lang="en-US" b="1" dirty="0" smtClean="0">
                <a:latin typeface="Consolas" charset="0"/>
                <a:ea typeface="Consolas" charset="0"/>
                <a:cs typeface="Consolas" charset="0"/>
              </a:rPr>
              <a:t>= c2</a:t>
            </a:r>
            <a:endParaRPr lang="es-ES" b="1" dirty="0">
              <a:latin typeface="Consolas" charset="0"/>
              <a:ea typeface="Consolas" charset="0"/>
              <a:cs typeface="Consolas" charset="0"/>
            </a:endParaRPr>
          </a:p>
          <a:p>
            <a:r>
              <a:rPr lang="es-ES" b="1" dirty="0" smtClean="0">
                <a:latin typeface="Consolas" charset="0"/>
                <a:ea typeface="Consolas" charset="0"/>
                <a:cs typeface="Consolas" charset="0"/>
              </a:rPr>
              <a:t>  }</a:t>
            </a:r>
          </a:p>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p:txBody>
      </p:sp>
    </p:spTree>
    <p:extLst>
      <p:ext uri="{BB962C8B-B14F-4D97-AF65-F5344CB8AC3E}">
        <p14:creationId xmlns:p14="http://schemas.microsoft.com/office/powerpoint/2010/main" val="18401101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Objetos en Memoria</a:t>
            </a:r>
          </a:p>
        </p:txBody>
      </p:sp>
      <p:sp>
        <p:nvSpPr>
          <p:cNvPr id="3" name="Content Placeholder 2"/>
          <p:cNvSpPr>
            <a:spLocks noGrp="1"/>
          </p:cNvSpPr>
          <p:nvPr>
            <p:ph idx="1"/>
          </p:nvPr>
        </p:nvSpPr>
        <p:spPr>
          <a:xfrm>
            <a:off x="838200" y="1690688"/>
            <a:ext cx="10515600" cy="4351338"/>
          </a:xfrm>
        </p:spPr>
        <p:txBody>
          <a:bodyPr/>
          <a:lstStyle/>
          <a:p>
            <a:pPr marL="0" indent="0">
              <a:buNone/>
            </a:pPr>
            <a:r>
              <a:rPr lang="es-ES_tradnl" dirty="0" smtClean="0"/>
              <a:t>¿Cuál es la salida en pantalla?</a:t>
            </a:r>
            <a:endParaRPr lang="es-ES_tradnl" dirty="0"/>
          </a:p>
        </p:txBody>
      </p:sp>
      <p:sp>
        <p:nvSpPr>
          <p:cNvPr id="5" name="TextBox 4"/>
          <p:cNvSpPr txBox="1"/>
          <p:nvPr/>
        </p:nvSpPr>
        <p:spPr>
          <a:xfrm>
            <a:off x="1938507" y="2577689"/>
            <a:ext cx="4701705" cy="2862322"/>
          </a:xfrm>
          <a:prstGeom prst="rect">
            <a:avLst/>
          </a:prstGeom>
          <a:noFill/>
          <a:ln>
            <a:solidFill>
              <a:schemeClr val="accent1"/>
            </a:solidFill>
          </a:ln>
        </p:spPr>
        <p:txBody>
          <a:bodyPr wrap="square" rtlCol="0">
            <a:spAutoFit/>
          </a:bodyPr>
          <a:lstStyle/>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a:p>
            <a:r>
              <a:rPr lang="es-ES" b="1" dirty="0">
                <a:latin typeface="Consolas" charset="0"/>
                <a:ea typeface="Consolas" charset="0"/>
                <a:cs typeface="Consolas" charset="0"/>
              </a:rPr>
              <a:t> </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public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static</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void</a:t>
            </a:r>
            <a:r>
              <a:rPr lang="es-ES" b="1" dirty="0" smtClean="0">
                <a:latin typeface="Consolas" charset="0"/>
                <a:ea typeface="Consolas" charset="0"/>
                <a:cs typeface="Consolas" charset="0"/>
              </a:rPr>
              <a:t> </a:t>
            </a:r>
            <a:r>
              <a:rPr lang="es-ES" b="1" dirty="0" err="1" smtClean="0">
                <a:latin typeface="Consolas" charset="0"/>
                <a:ea typeface="Consolas" charset="0"/>
                <a:cs typeface="Consolas" charset="0"/>
              </a:rPr>
              <a:t>main</a:t>
            </a:r>
            <a:r>
              <a:rPr lang="es-ES" b="1" dirty="0" smtClean="0">
                <a:latin typeface="Consolas" charset="0"/>
                <a:ea typeface="Consolas" charset="0"/>
                <a:cs typeface="Consolas" charset="0"/>
              </a:rPr>
              <a:t>(){</a:t>
            </a:r>
          </a:p>
          <a:p>
            <a:pPr lvl="1"/>
            <a:r>
              <a:rPr lang="es-ES" b="1" dirty="0">
                <a:solidFill>
                  <a:schemeClr val="bg2">
                    <a:lumMod val="75000"/>
                  </a:schemeClr>
                </a:solidFill>
                <a:latin typeface="Consolas" charset="0"/>
                <a:ea typeface="Consolas" charset="0"/>
                <a:cs typeface="Consolas" charset="0"/>
              </a:rPr>
              <a:t>Circulo c1 = new </a:t>
            </a:r>
            <a:r>
              <a:rPr lang="es-ES" b="1" dirty="0" smtClean="0">
                <a:solidFill>
                  <a:schemeClr val="bg2">
                    <a:lumMod val="75000"/>
                  </a:schemeClr>
                </a:solidFill>
                <a:latin typeface="Consolas" charset="0"/>
                <a:ea typeface="Consolas" charset="0"/>
                <a:cs typeface="Consolas" charset="0"/>
              </a:rPr>
              <a:t>Circulo(10); Circulo </a:t>
            </a:r>
            <a:r>
              <a:rPr lang="es-ES" b="1" dirty="0">
                <a:solidFill>
                  <a:schemeClr val="bg2">
                    <a:lumMod val="75000"/>
                  </a:schemeClr>
                </a:solidFill>
                <a:latin typeface="Consolas" charset="0"/>
                <a:ea typeface="Consolas" charset="0"/>
                <a:cs typeface="Consolas" charset="0"/>
              </a:rPr>
              <a:t>c2 </a:t>
            </a:r>
            <a:r>
              <a:rPr lang="es-ES" dirty="0">
                <a:solidFill>
                  <a:schemeClr val="bg2">
                    <a:lumMod val="75000"/>
                  </a:schemeClr>
                </a:solidFill>
                <a:latin typeface="Consolas" charset="0"/>
                <a:ea typeface="Consolas" charset="0"/>
                <a:cs typeface="Consolas" charset="0"/>
              </a:rPr>
              <a:t>= </a:t>
            </a:r>
            <a:r>
              <a:rPr lang="es-ES" b="1" dirty="0">
                <a:solidFill>
                  <a:schemeClr val="bg2">
                    <a:lumMod val="75000"/>
                  </a:schemeClr>
                </a:solidFill>
                <a:latin typeface="Consolas" charset="0"/>
                <a:ea typeface="Consolas" charset="0"/>
                <a:cs typeface="Consolas" charset="0"/>
              </a:rPr>
              <a:t>new </a:t>
            </a:r>
            <a:r>
              <a:rPr lang="es-ES" b="1" dirty="0" smtClean="0">
                <a:solidFill>
                  <a:schemeClr val="bg2">
                    <a:lumMod val="75000"/>
                  </a:schemeClr>
                </a:solidFill>
                <a:latin typeface="Consolas" charset="0"/>
                <a:ea typeface="Consolas" charset="0"/>
                <a:cs typeface="Consolas" charset="0"/>
              </a:rPr>
              <a:t>Circulo(20);</a:t>
            </a:r>
          </a:p>
          <a:p>
            <a:pPr lvl="1"/>
            <a:r>
              <a:rPr lang="en-US" b="1" dirty="0">
                <a:solidFill>
                  <a:schemeClr val="bg2">
                    <a:lumMod val="75000"/>
                  </a:schemeClr>
                </a:solidFill>
                <a:latin typeface="Consolas" charset="0"/>
                <a:ea typeface="Consolas" charset="0"/>
                <a:cs typeface="Consolas" charset="0"/>
              </a:rPr>
              <a:t>c1 = c2;</a:t>
            </a:r>
          </a:p>
          <a:p>
            <a:pPr lvl="1"/>
            <a:r>
              <a:rPr lang="en-US" b="1" dirty="0" smtClean="0">
                <a:latin typeface="Consolas" charset="0"/>
                <a:ea typeface="Consolas" charset="0"/>
                <a:cs typeface="Consolas" charset="0"/>
              </a:rPr>
              <a:t>c1.radio = 30;</a:t>
            </a:r>
            <a:endParaRPr lang="en-US" b="1" dirty="0" smtClean="0">
              <a:latin typeface="Consolas" charset="0"/>
              <a:ea typeface="Consolas" charset="0"/>
              <a:cs typeface="Consolas" charset="0"/>
            </a:endParaRPr>
          </a:p>
          <a:p>
            <a:pPr lvl="1"/>
            <a:r>
              <a:rPr lang="en-US" b="1" dirty="0" err="1" smtClean="0">
                <a:latin typeface="Consolas" charset="0"/>
                <a:ea typeface="Consolas" charset="0"/>
                <a:cs typeface="Consolas" charset="0"/>
              </a:rPr>
              <a:t>System.out.println</a:t>
            </a:r>
            <a:r>
              <a:rPr lang="en-US" b="1" dirty="0" smtClean="0">
                <a:latin typeface="Consolas" charset="0"/>
                <a:ea typeface="Consolas" charset="0"/>
                <a:cs typeface="Consolas" charset="0"/>
              </a:rPr>
              <a:t>(c1.radio);</a:t>
            </a:r>
          </a:p>
          <a:p>
            <a:pPr lvl="1"/>
            <a:r>
              <a:rPr lang="en-US" b="1" dirty="0" err="1" smtClean="0">
                <a:latin typeface="Consolas" charset="0"/>
                <a:ea typeface="Consolas" charset="0"/>
                <a:cs typeface="Consolas" charset="0"/>
              </a:rPr>
              <a:t>System.out.println</a:t>
            </a:r>
            <a:r>
              <a:rPr lang="en-US" b="1" dirty="0" smtClean="0">
                <a:latin typeface="Consolas" charset="0"/>
                <a:ea typeface="Consolas" charset="0"/>
                <a:cs typeface="Consolas" charset="0"/>
              </a:rPr>
              <a:t>(c2.radio);</a:t>
            </a:r>
            <a:endParaRPr lang="es-ES" b="1" dirty="0">
              <a:latin typeface="Consolas" charset="0"/>
              <a:ea typeface="Consolas" charset="0"/>
              <a:cs typeface="Consolas" charset="0"/>
            </a:endParaRPr>
          </a:p>
          <a:p>
            <a:r>
              <a:rPr lang="es-ES" b="1" dirty="0" smtClean="0">
                <a:latin typeface="Consolas" charset="0"/>
                <a:ea typeface="Consolas" charset="0"/>
                <a:cs typeface="Consolas" charset="0"/>
              </a:rPr>
              <a:t>  }</a:t>
            </a:r>
          </a:p>
          <a:p>
            <a:r>
              <a:rPr lang="mr-IN" b="1" dirty="0" smtClean="0">
                <a:latin typeface="Consolas" charset="0"/>
                <a:ea typeface="Consolas" charset="0"/>
                <a:cs typeface="Consolas" charset="0"/>
              </a:rPr>
              <a:t>…</a:t>
            </a:r>
            <a:endParaRPr lang="es-ES" b="1" dirty="0" smtClean="0">
              <a:latin typeface="Consolas" charset="0"/>
              <a:ea typeface="Consolas" charset="0"/>
              <a:cs typeface="Consolas" charset="0"/>
            </a:endParaRPr>
          </a:p>
        </p:txBody>
      </p:sp>
    </p:spTree>
    <p:extLst>
      <p:ext uri="{BB962C8B-B14F-4D97-AF65-F5344CB8AC3E}">
        <p14:creationId xmlns:p14="http://schemas.microsoft.com/office/powerpoint/2010/main" val="63072191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Objetos en Memoria</a:t>
            </a:r>
          </a:p>
        </p:txBody>
      </p:sp>
      <p:sp>
        <p:nvSpPr>
          <p:cNvPr id="3" name="Content Placeholder 2"/>
          <p:cNvSpPr>
            <a:spLocks noGrp="1"/>
          </p:cNvSpPr>
          <p:nvPr>
            <p:ph idx="1"/>
          </p:nvPr>
        </p:nvSpPr>
        <p:spPr>
          <a:xfrm>
            <a:off x="838200" y="1690688"/>
            <a:ext cx="10515600" cy="4351338"/>
          </a:xfrm>
        </p:spPr>
        <p:txBody>
          <a:bodyPr/>
          <a:lstStyle/>
          <a:p>
            <a:pPr marL="0" indent="0">
              <a:buNone/>
            </a:pPr>
            <a:r>
              <a:rPr lang="mr-IN" b="1" dirty="0"/>
              <a:t>c1.radio  = 30</a:t>
            </a:r>
          </a:p>
          <a:p>
            <a:pPr marL="0" indent="0">
              <a:buNone/>
            </a:pPr>
            <a:endParaRPr lang="es-ES_tradnl" dirty="0"/>
          </a:p>
        </p:txBody>
      </p:sp>
      <p:pic>
        <p:nvPicPr>
          <p:cNvPr id="4" name="Picture 3"/>
          <p:cNvPicPr>
            <a:picLocks noChangeAspect="1"/>
          </p:cNvPicPr>
          <p:nvPr/>
        </p:nvPicPr>
        <p:blipFill>
          <a:blip r:embed="rId2"/>
          <a:stretch>
            <a:fillRect/>
          </a:stretch>
        </p:blipFill>
        <p:spPr>
          <a:xfrm>
            <a:off x="2313782" y="2360613"/>
            <a:ext cx="7564437" cy="1855651"/>
          </a:xfrm>
          <a:prstGeom prst="rect">
            <a:avLst/>
          </a:prstGeom>
        </p:spPr>
      </p:pic>
    </p:spTree>
    <p:extLst>
      <p:ext uri="{BB962C8B-B14F-4D97-AF65-F5344CB8AC3E}">
        <p14:creationId xmlns:p14="http://schemas.microsoft.com/office/powerpoint/2010/main" val="159994128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2702" y="3092826"/>
            <a:ext cx="10515600" cy="1325563"/>
          </a:xfrm>
        </p:spPr>
        <p:txBody>
          <a:bodyPr/>
          <a:lstStyle/>
          <a:p>
            <a:pPr algn="ctr"/>
            <a:r>
              <a:rPr lang="en-US" dirty="0" smtClean="0"/>
              <a:t>RECESO 10 MIN</a:t>
            </a:r>
            <a:endParaRPr lang="en-US" dirty="0"/>
          </a:p>
        </p:txBody>
      </p:sp>
    </p:spTree>
    <p:extLst>
      <p:ext uri="{BB962C8B-B14F-4D97-AF65-F5344CB8AC3E}">
        <p14:creationId xmlns:p14="http://schemas.microsoft.com/office/powerpoint/2010/main" val="20415930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5512" y="2708277"/>
            <a:ext cx="7886700" cy="1325563"/>
          </a:xfrm>
        </p:spPr>
        <p:txBody>
          <a:bodyPr/>
          <a:lstStyle/>
          <a:p>
            <a:pPr algn="ctr"/>
            <a:r>
              <a:rPr lang="es-ES_tradnl" dirty="0" smtClean="0"/>
              <a:t>Encapsulamiento</a:t>
            </a:r>
            <a:endParaRPr lang="es-ES_tradnl" dirty="0"/>
          </a:p>
        </p:txBody>
      </p:sp>
    </p:spTree>
    <p:extLst>
      <p:ext uri="{BB962C8B-B14F-4D97-AF65-F5344CB8AC3E}">
        <p14:creationId xmlns:p14="http://schemas.microsoft.com/office/powerpoint/2010/main" val="212648036"/>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Cómo</a:t>
            </a:r>
            <a:r>
              <a:rPr lang="en-US" dirty="0" smtClean="0"/>
              <a:t> </a:t>
            </a:r>
            <a:r>
              <a:rPr lang="en-US" dirty="0" err="1" smtClean="0"/>
              <a:t>manejamos</a:t>
            </a:r>
            <a:r>
              <a:rPr lang="en-US" dirty="0" smtClean="0"/>
              <a:t> un </a:t>
            </a:r>
            <a:r>
              <a:rPr lang="en-US" dirty="0" err="1" smtClean="0"/>
              <a:t>carro</a:t>
            </a:r>
            <a:r>
              <a:rPr lang="en-US" dirty="0" smtClean="0"/>
              <a:t>?</a:t>
            </a:r>
            <a:endParaRPr lang="en-US" dirty="0"/>
          </a:p>
        </p:txBody>
      </p:sp>
      <p:sp>
        <p:nvSpPr>
          <p:cNvPr id="3" name="Content Placeholder 2"/>
          <p:cNvSpPr>
            <a:spLocks noGrp="1"/>
          </p:cNvSpPr>
          <p:nvPr>
            <p:ph idx="1"/>
          </p:nvPr>
        </p:nvSpPr>
        <p:spPr/>
        <p:txBody>
          <a:bodyPr/>
          <a:lstStyle/>
          <a:p>
            <a:endParaRPr lang="en-US"/>
          </a:p>
        </p:txBody>
      </p:sp>
      <p:pic>
        <p:nvPicPr>
          <p:cNvPr id="4" name="Shape 235"/>
          <p:cNvPicPr preferRelativeResize="0"/>
          <p:nvPr/>
        </p:nvPicPr>
        <p:blipFill rotWithShape="1">
          <a:blip r:embed="rId2">
            <a:alphaModFix/>
          </a:blip>
          <a:srcRect/>
          <a:stretch/>
        </p:blipFill>
        <p:spPr>
          <a:xfrm>
            <a:off x="2054985" y="3133753"/>
            <a:ext cx="3728400" cy="2060700"/>
          </a:xfrm>
          <a:prstGeom prst="rect">
            <a:avLst/>
          </a:prstGeom>
          <a:noFill/>
          <a:ln>
            <a:noFill/>
          </a:ln>
        </p:spPr>
      </p:pic>
      <p:pic>
        <p:nvPicPr>
          <p:cNvPr id="5" name="Shape 237"/>
          <p:cNvPicPr preferRelativeResize="0"/>
          <p:nvPr/>
        </p:nvPicPr>
        <p:blipFill rotWithShape="1">
          <a:blip r:embed="rId3">
            <a:alphaModFix/>
          </a:blip>
          <a:srcRect/>
          <a:stretch/>
        </p:blipFill>
        <p:spPr>
          <a:xfrm>
            <a:off x="7000170" y="2984822"/>
            <a:ext cx="3513687" cy="2358562"/>
          </a:xfrm>
          <a:prstGeom prst="rect">
            <a:avLst/>
          </a:prstGeom>
          <a:noFill/>
          <a:ln>
            <a:noFill/>
          </a:ln>
        </p:spPr>
      </p:pic>
    </p:spTree>
    <p:extLst>
      <p:ext uri="{BB962C8B-B14F-4D97-AF65-F5344CB8AC3E}">
        <p14:creationId xmlns:p14="http://schemas.microsoft.com/office/powerpoint/2010/main" val="361199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Clases</a:t>
            </a:r>
            <a:r>
              <a:rPr lang="en-US" dirty="0"/>
              <a:t> vs </a:t>
            </a:r>
            <a:r>
              <a:rPr lang="en-US" dirty="0" err="1"/>
              <a:t>Objetos</a:t>
            </a:r>
            <a:endParaRPr lang="en-US" dirty="0"/>
          </a:p>
        </p:txBody>
      </p:sp>
      <p:sp>
        <p:nvSpPr>
          <p:cNvPr id="3" name="Content Placeholder 2"/>
          <p:cNvSpPr>
            <a:spLocks noGrp="1"/>
          </p:cNvSpPr>
          <p:nvPr>
            <p:ph idx="1"/>
          </p:nvPr>
        </p:nvSpPr>
        <p:spPr/>
        <p:txBody>
          <a:bodyPr/>
          <a:lstStyle/>
          <a:p>
            <a:r>
              <a:rPr lang="en-US" dirty="0" smtClean="0"/>
              <a:t>Scanner </a:t>
            </a:r>
            <a:r>
              <a:rPr lang="en-US" dirty="0" err="1" smtClean="0"/>
              <a:t>es</a:t>
            </a:r>
            <a:r>
              <a:rPr lang="en-US" dirty="0" smtClean="0"/>
              <a:t> </a:t>
            </a:r>
            <a:r>
              <a:rPr lang="en-US" dirty="0" err="1" smtClean="0"/>
              <a:t>una</a:t>
            </a:r>
            <a:r>
              <a:rPr lang="en-US" dirty="0" smtClean="0"/>
              <a:t> </a:t>
            </a:r>
            <a:r>
              <a:rPr lang="en-US" dirty="0" err="1" smtClean="0"/>
              <a:t>clase</a:t>
            </a:r>
            <a:r>
              <a:rPr lang="en-US" dirty="0" smtClean="0"/>
              <a:t> que define </a:t>
            </a:r>
            <a:r>
              <a:rPr lang="en-US" dirty="0" err="1" smtClean="0"/>
              <a:t>propiedades</a:t>
            </a:r>
            <a:r>
              <a:rPr lang="en-US" dirty="0" smtClean="0"/>
              <a:t> y </a:t>
            </a:r>
            <a:r>
              <a:rPr lang="en-US" dirty="0" err="1" smtClean="0"/>
              <a:t>métodos</a:t>
            </a:r>
            <a:endParaRPr lang="en-US" dirty="0" smtClean="0"/>
          </a:p>
          <a:p>
            <a:r>
              <a:rPr lang="en-US" dirty="0" err="1" smtClean="0"/>
              <a:t>Usamos</a:t>
            </a:r>
            <a:r>
              <a:rPr lang="en-US" dirty="0" smtClean="0"/>
              <a:t> la </a:t>
            </a:r>
            <a:r>
              <a:rPr lang="en-US" dirty="0" err="1" smtClean="0"/>
              <a:t>clase</a:t>
            </a:r>
            <a:r>
              <a:rPr lang="en-US" dirty="0" smtClean="0"/>
              <a:t> Scanner para </a:t>
            </a:r>
            <a:r>
              <a:rPr lang="en-US" dirty="0" err="1" smtClean="0"/>
              <a:t>crear</a:t>
            </a:r>
            <a:r>
              <a:rPr lang="en-US" dirty="0" smtClean="0"/>
              <a:t> </a:t>
            </a:r>
            <a:r>
              <a:rPr lang="en-US" dirty="0" err="1" smtClean="0"/>
              <a:t>objetos</a:t>
            </a:r>
            <a:r>
              <a:rPr lang="en-US" dirty="0" smtClean="0"/>
              <a:t> de ese </a:t>
            </a:r>
            <a:r>
              <a:rPr lang="en-US" dirty="0" err="1" smtClean="0"/>
              <a:t>tipo</a:t>
            </a:r>
            <a:endParaRPr lang="en-US" dirty="0" smtClean="0"/>
          </a:p>
          <a:p>
            <a:endParaRPr lang="en-US" dirty="0"/>
          </a:p>
          <a:p>
            <a:endParaRPr lang="en-US" dirty="0" smtClean="0"/>
          </a:p>
          <a:p>
            <a:endParaRPr lang="en-US" dirty="0" smtClean="0"/>
          </a:p>
          <a:p>
            <a:endParaRPr lang="en-US" dirty="0">
              <a:solidFill>
                <a:schemeClr val="accent1"/>
              </a:solidFill>
            </a:endParaRPr>
          </a:p>
          <a:p>
            <a:r>
              <a:rPr lang="en-US" dirty="0" err="1" smtClean="0">
                <a:solidFill>
                  <a:schemeClr val="accent1"/>
                </a:solidFill>
              </a:rPr>
              <a:t>sc</a:t>
            </a:r>
            <a:r>
              <a:rPr lang="en-US" dirty="0" smtClean="0">
                <a:solidFill>
                  <a:schemeClr val="accent1"/>
                </a:solidFill>
              </a:rPr>
              <a:t> </a:t>
            </a:r>
            <a:r>
              <a:rPr lang="en-US" dirty="0" err="1" smtClean="0"/>
              <a:t>es</a:t>
            </a:r>
            <a:r>
              <a:rPr lang="en-US" dirty="0" smtClean="0"/>
              <a:t> un </a:t>
            </a:r>
            <a:r>
              <a:rPr lang="en-US" dirty="0" err="1" smtClean="0"/>
              <a:t>objeto</a:t>
            </a:r>
            <a:r>
              <a:rPr lang="en-US" dirty="0" smtClean="0"/>
              <a:t> </a:t>
            </a:r>
            <a:r>
              <a:rPr lang="en-US" dirty="0" err="1" smtClean="0"/>
              <a:t>tiene</a:t>
            </a:r>
            <a:r>
              <a:rPr lang="en-US" dirty="0" smtClean="0"/>
              <a:t> las </a:t>
            </a:r>
            <a:r>
              <a:rPr lang="en-US" dirty="0" err="1" smtClean="0"/>
              <a:t>propiedades</a:t>
            </a:r>
            <a:r>
              <a:rPr lang="en-US" dirty="0" smtClean="0"/>
              <a:t> y </a:t>
            </a:r>
            <a:r>
              <a:rPr lang="en-US" dirty="0" err="1" smtClean="0"/>
              <a:t>métodos</a:t>
            </a:r>
            <a:r>
              <a:rPr lang="en-US" dirty="0" smtClean="0"/>
              <a:t> </a:t>
            </a:r>
            <a:r>
              <a:rPr lang="en-US" dirty="0" err="1" smtClean="0"/>
              <a:t>definidos</a:t>
            </a:r>
            <a:r>
              <a:rPr lang="en-US" dirty="0" smtClean="0"/>
              <a:t> </a:t>
            </a:r>
            <a:r>
              <a:rPr lang="en-US" dirty="0" err="1" smtClean="0"/>
              <a:t>en</a:t>
            </a:r>
            <a:r>
              <a:rPr lang="en-US" dirty="0" smtClean="0"/>
              <a:t> la </a:t>
            </a:r>
            <a:r>
              <a:rPr lang="en-US" dirty="0" err="1" smtClean="0"/>
              <a:t>clase</a:t>
            </a:r>
            <a:r>
              <a:rPr lang="en-US" dirty="0" smtClean="0"/>
              <a:t> Scanner.</a:t>
            </a:r>
            <a:endParaRPr lang="en-US" dirty="0"/>
          </a:p>
          <a:p>
            <a:endParaRPr lang="en-US" dirty="0"/>
          </a:p>
        </p:txBody>
      </p:sp>
      <p:sp>
        <p:nvSpPr>
          <p:cNvPr id="4" name="TextBox 3"/>
          <p:cNvSpPr txBox="1"/>
          <p:nvPr/>
        </p:nvSpPr>
        <p:spPr>
          <a:xfrm>
            <a:off x="1494987" y="3135920"/>
            <a:ext cx="7174523" cy="523220"/>
          </a:xfrm>
          <a:prstGeom prst="rect">
            <a:avLst/>
          </a:prstGeom>
          <a:noFill/>
          <a:ln>
            <a:solidFill>
              <a:schemeClr val="tx1"/>
            </a:solidFill>
          </a:ln>
        </p:spPr>
        <p:txBody>
          <a:bodyPr wrap="square" rtlCol="0">
            <a:spAutoFit/>
          </a:bodyPr>
          <a:lstStyle/>
          <a:p>
            <a:r>
              <a:rPr lang="en-US" sz="2800" b="1" dirty="0" smtClean="0"/>
              <a:t>Scanner </a:t>
            </a:r>
            <a:r>
              <a:rPr lang="en-US" sz="2800" dirty="0" err="1" smtClean="0">
                <a:solidFill>
                  <a:schemeClr val="accent1"/>
                </a:solidFill>
              </a:rPr>
              <a:t>sc</a:t>
            </a:r>
            <a:r>
              <a:rPr lang="en-US" sz="2800" dirty="0" smtClean="0"/>
              <a:t> </a:t>
            </a:r>
            <a:r>
              <a:rPr lang="en-US" sz="2800" dirty="0"/>
              <a:t>= </a:t>
            </a:r>
            <a:r>
              <a:rPr lang="en-US" sz="2800" dirty="0" smtClean="0"/>
              <a:t>new </a:t>
            </a:r>
            <a:r>
              <a:rPr lang="en-US" sz="2800" b="1" dirty="0" smtClean="0"/>
              <a:t>Scanner</a:t>
            </a:r>
            <a:r>
              <a:rPr lang="en-US" sz="2800" dirty="0" smtClean="0"/>
              <a:t>(</a:t>
            </a:r>
            <a:r>
              <a:rPr lang="en-US" sz="2800" dirty="0" err="1" smtClean="0"/>
              <a:t>System.in</a:t>
            </a:r>
            <a:r>
              <a:rPr lang="en-US" sz="2800" dirty="0" smtClean="0"/>
              <a:t>);</a:t>
            </a:r>
            <a:endParaRPr lang="en-US" sz="2800" dirty="0"/>
          </a:p>
        </p:txBody>
      </p:sp>
      <p:sp>
        <p:nvSpPr>
          <p:cNvPr id="5" name="TextBox 4"/>
          <p:cNvSpPr txBox="1"/>
          <p:nvPr/>
        </p:nvSpPr>
        <p:spPr>
          <a:xfrm>
            <a:off x="1494986" y="3794077"/>
            <a:ext cx="7174523" cy="523220"/>
          </a:xfrm>
          <a:prstGeom prst="rect">
            <a:avLst/>
          </a:prstGeom>
          <a:noFill/>
          <a:ln>
            <a:solidFill>
              <a:schemeClr val="tx1"/>
            </a:solidFill>
          </a:ln>
        </p:spPr>
        <p:txBody>
          <a:bodyPr wrap="square" rtlCol="0">
            <a:spAutoFit/>
          </a:bodyPr>
          <a:lstStyle/>
          <a:p>
            <a:r>
              <a:rPr lang="en-US" sz="2800" dirty="0" err="1" smtClean="0">
                <a:solidFill>
                  <a:schemeClr val="accent1"/>
                </a:solidFill>
              </a:rPr>
              <a:t>sc</a:t>
            </a:r>
            <a:r>
              <a:rPr lang="en-US" sz="2800" dirty="0" err="1" smtClean="0"/>
              <a:t>.nextInt</a:t>
            </a:r>
            <a:r>
              <a:rPr lang="en-US" sz="2800" dirty="0" smtClean="0"/>
              <a:t>()</a:t>
            </a:r>
            <a:endParaRPr lang="en-US" sz="2800" dirty="0"/>
          </a:p>
        </p:txBody>
      </p:sp>
    </p:spTree>
    <p:extLst>
      <p:ext uri="{BB962C8B-B14F-4D97-AF65-F5344CB8AC3E}">
        <p14:creationId xmlns:p14="http://schemas.microsoft.com/office/powerpoint/2010/main" val="71669318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Cómo</a:t>
            </a:r>
            <a:r>
              <a:rPr lang="en-US" dirty="0"/>
              <a:t> </a:t>
            </a:r>
            <a:r>
              <a:rPr lang="en-US" dirty="0" err="1"/>
              <a:t>manejamos</a:t>
            </a:r>
            <a:r>
              <a:rPr lang="en-US" dirty="0"/>
              <a:t> un </a:t>
            </a:r>
            <a:r>
              <a:rPr lang="en-US" dirty="0" err="1"/>
              <a:t>carro</a:t>
            </a:r>
            <a:r>
              <a:rPr lang="en-US" dirty="0"/>
              <a:t>?</a:t>
            </a:r>
            <a:endParaRPr lang="es-ES_tradnl" dirty="0"/>
          </a:p>
        </p:txBody>
      </p:sp>
      <p:sp>
        <p:nvSpPr>
          <p:cNvPr id="3" name="Content Placeholder 2"/>
          <p:cNvSpPr>
            <a:spLocks noGrp="1"/>
          </p:cNvSpPr>
          <p:nvPr>
            <p:ph idx="1"/>
          </p:nvPr>
        </p:nvSpPr>
        <p:spPr/>
        <p:txBody>
          <a:bodyPr/>
          <a:lstStyle/>
          <a:p>
            <a:endParaRPr lang="es-ES_tradnl" dirty="0"/>
          </a:p>
        </p:txBody>
      </p:sp>
      <p:grpSp>
        <p:nvGrpSpPr>
          <p:cNvPr id="4" name="Shape 225"/>
          <p:cNvGrpSpPr/>
          <p:nvPr/>
        </p:nvGrpSpPr>
        <p:grpSpPr>
          <a:xfrm>
            <a:off x="4832311" y="1690690"/>
            <a:ext cx="2584819" cy="2600311"/>
            <a:chOff x="1619671" y="2996951"/>
            <a:chExt cx="3240396" cy="2952299"/>
          </a:xfrm>
        </p:grpSpPr>
        <p:sp>
          <p:nvSpPr>
            <p:cNvPr id="5" name="Shape 226"/>
            <p:cNvSpPr/>
            <p:nvPr/>
          </p:nvSpPr>
          <p:spPr>
            <a:xfrm>
              <a:off x="1619671" y="2996951"/>
              <a:ext cx="3240300" cy="2952299"/>
            </a:xfrm>
            <a:prstGeom prst="ellipse">
              <a:avLst/>
            </a:prstGeom>
            <a:solidFill>
              <a:srgbClr val="4D4635"/>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algn="ctr"/>
              <a:endParaRPr>
                <a:solidFill>
                  <a:schemeClr val="lt1"/>
                </a:solidFill>
                <a:latin typeface="Calibri"/>
                <a:ea typeface="Calibri"/>
                <a:cs typeface="Calibri"/>
                <a:sym typeface="Calibri"/>
              </a:endParaRPr>
            </a:p>
          </p:txBody>
        </p:sp>
        <p:sp>
          <p:nvSpPr>
            <p:cNvPr id="6" name="Shape 227"/>
            <p:cNvSpPr/>
            <p:nvPr/>
          </p:nvSpPr>
          <p:spPr>
            <a:xfrm>
              <a:off x="2483767" y="3789039"/>
              <a:ext cx="1440300" cy="1296000"/>
            </a:xfrm>
            <a:prstGeom prst="ellipse">
              <a:avLst/>
            </a:prstGeom>
            <a:solidFill>
              <a:srgbClr val="E3DFD6"/>
            </a:solidFill>
            <a:ln w="25400" cap="flat" cmpd="sng">
              <a:solidFill>
                <a:srgbClr val="7B785A"/>
              </a:solidFill>
              <a:prstDash val="solid"/>
              <a:round/>
              <a:headEnd type="none" w="med" len="med"/>
              <a:tailEnd type="none" w="med" len="med"/>
            </a:ln>
          </p:spPr>
          <p:txBody>
            <a:bodyPr lIns="91425" tIns="45700" rIns="91425" bIns="45700" anchor="ctr" anchorCtr="0">
              <a:noAutofit/>
            </a:bodyPr>
            <a:lstStyle/>
            <a:p>
              <a:pPr algn="ctr">
                <a:buSzPct val="25000"/>
              </a:pPr>
              <a:r>
                <a:rPr lang="en-US" sz="1050" b="1" dirty="0" err="1">
                  <a:solidFill>
                    <a:schemeClr val="dk1"/>
                  </a:solidFill>
                  <a:latin typeface="Calibri"/>
                  <a:ea typeface="Calibri"/>
                  <a:cs typeface="Calibri"/>
                  <a:sym typeface="Calibri"/>
                </a:rPr>
                <a:t>velocidad</a:t>
              </a:r>
              <a:endParaRPr lang="en-US" sz="1050" b="1" dirty="0">
                <a:solidFill>
                  <a:schemeClr val="dk1"/>
                </a:solidFill>
                <a:latin typeface="Calibri"/>
                <a:ea typeface="Calibri"/>
                <a:cs typeface="Calibri"/>
                <a:sym typeface="Calibri"/>
              </a:endParaRPr>
            </a:p>
            <a:p>
              <a:pPr algn="ctr">
                <a:buSzPct val="25000"/>
              </a:pPr>
              <a:r>
                <a:rPr lang="en-US" sz="1050" b="1" dirty="0" err="1">
                  <a:solidFill>
                    <a:schemeClr val="dk1"/>
                  </a:solidFill>
                  <a:latin typeface="Calibri"/>
                  <a:ea typeface="Calibri"/>
                  <a:cs typeface="Calibri"/>
                  <a:sym typeface="Calibri"/>
                </a:rPr>
                <a:t>Recorrido</a:t>
              </a:r>
              <a:endParaRPr lang="en-US" sz="1050" b="1" dirty="0">
                <a:solidFill>
                  <a:schemeClr val="dk1"/>
                </a:solidFill>
                <a:latin typeface="Calibri"/>
                <a:ea typeface="Calibri"/>
                <a:cs typeface="Calibri"/>
                <a:sym typeface="Calibri"/>
              </a:endParaRPr>
            </a:p>
            <a:p>
              <a:pPr algn="ctr">
                <a:buSzPct val="25000"/>
              </a:pPr>
              <a:r>
                <a:rPr lang="en-US" sz="1050" b="1" dirty="0" err="1">
                  <a:solidFill>
                    <a:schemeClr val="dk1"/>
                  </a:solidFill>
                  <a:latin typeface="Calibri"/>
                  <a:ea typeface="Calibri"/>
                  <a:cs typeface="Calibri"/>
                  <a:sym typeface="Calibri"/>
                </a:rPr>
                <a:t>marcha</a:t>
              </a:r>
              <a:endParaRPr lang="en-US" sz="1050" b="1" dirty="0">
                <a:solidFill>
                  <a:schemeClr val="dk1"/>
                </a:solidFill>
                <a:latin typeface="Calibri"/>
                <a:ea typeface="Calibri"/>
                <a:cs typeface="Calibri"/>
                <a:sym typeface="Calibri"/>
              </a:endParaRPr>
            </a:p>
          </p:txBody>
        </p:sp>
        <p:cxnSp>
          <p:nvCxnSpPr>
            <p:cNvPr id="7" name="Shape 228"/>
            <p:cNvCxnSpPr/>
            <p:nvPr/>
          </p:nvCxnSpPr>
          <p:spPr>
            <a:xfrm rot="-5400000" flipH="1">
              <a:off x="2267759" y="3356975"/>
              <a:ext cx="648000" cy="360000"/>
            </a:xfrm>
            <a:prstGeom prst="straightConnector1">
              <a:avLst/>
            </a:prstGeom>
            <a:noFill/>
            <a:ln>
              <a:noFill/>
            </a:ln>
          </p:spPr>
        </p:cxnSp>
        <p:cxnSp>
          <p:nvCxnSpPr>
            <p:cNvPr id="8" name="Shape 229"/>
            <p:cNvCxnSpPr/>
            <p:nvPr/>
          </p:nvCxnSpPr>
          <p:spPr>
            <a:xfrm rot="5400000">
              <a:off x="2519832" y="5337183"/>
              <a:ext cx="792000" cy="288000"/>
            </a:xfrm>
            <a:prstGeom prst="straightConnector1">
              <a:avLst/>
            </a:prstGeom>
            <a:noFill/>
            <a:ln w="57150" cap="flat" cmpd="sng">
              <a:solidFill>
                <a:srgbClr val="A6A177"/>
              </a:solidFill>
              <a:prstDash val="solid"/>
              <a:round/>
              <a:headEnd type="none" w="med" len="med"/>
              <a:tailEnd type="none" w="med" len="med"/>
            </a:ln>
          </p:spPr>
        </p:cxnSp>
        <p:cxnSp>
          <p:nvCxnSpPr>
            <p:cNvPr id="9" name="Shape 230"/>
            <p:cNvCxnSpPr/>
            <p:nvPr/>
          </p:nvCxnSpPr>
          <p:spPr>
            <a:xfrm>
              <a:off x="3924067" y="4437039"/>
              <a:ext cx="936000" cy="144000"/>
            </a:xfrm>
            <a:prstGeom prst="straightConnector1">
              <a:avLst/>
            </a:prstGeom>
            <a:noFill/>
            <a:ln w="57150" cap="flat" cmpd="sng">
              <a:solidFill>
                <a:srgbClr val="A6A177"/>
              </a:solidFill>
              <a:prstDash val="solid"/>
              <a:round/>
              <a:headEnd type="none" w="med" len="med"/>
              <a:tailEnd type="none" w="med" len="med"/>
            </a:ln>
          </p:spPr>
        </p:cxnSp>
        <p:sp>
          <p:nvSpPr>
            <p:cNvPr id="10" name="Shape 231"/>
            <p:cNvSpPr txBox="1"/>
            <p:nvPr/>
          </p:nvSpPr>
          <p:spPr>
            <a:xfrm>
              <a:off x="1722338" y="4740352"/>
              <a:ext cx="1049399" cy="382500"/>
            </a:xfrm>
            <a:prstGeom prst="rect">
              <a:avLst/>
            </a:prstGeom>
            <a:noFill/>
            <a:ln>
              <a:noFill/>
            </a:ln>
          </p:spPr>
          <p:txBody>
            <a:bodyPr lIns="91425" tIns="45700" rIns="91425" bIns="45700" anchor="t" anchorCtr="0">
              <a:noAutofit/>
            </a:bodyPr>
            <a:lstStyle/>
            <a:p>
              <a:pPr>
                <a:buSzPct val="25000"/>
              </a:pPr>
              <a:r>
                <a:rPr lang="en-US" sz="1400">
                  <a:solidFill>
                    <a:schemeClr val="lt1"/>
                  </a:solidFill>
                  <a:latin typeface="Calibri"/>
                  <a:ea typeface="Calibri"/>
                  <a:cs typeface="Calibri"/>
                  <a:sym typeface="Calibri"/>
                </a:rPr>
                <a:t>acelerar</a:t>
              </a:r>
              <a:endParaRPr lang="en-US" sz="1400" dirty="0">
                <a:solidFill>
                  <a:schemeClr val="lt1"/>
                </a:solidFill>
                <a:latin typeface="Calibri"/>
                <a:ea typeface="Calibri"/>
                <a:cs typeface="Calibri"/>
                <a:sym typeface="Calibri"/>
              </a:endParaRPr>
            </a:p>
          </p:txBody>
        </p:sp>
        <p:sp>
          <p:nvSpPr>
            <p:cNvPr id="11" name="Shape 232"/>
            <p:cNvSpPr txBox="1"/>
            <p:nvPr/>
          </p:nvSpPr>
          <p:spPr>
            <a:xfrm>
              <a:off x="2389016" y="3444586"/>
              <a:ext cx="856200" cy="382500"/>
            </a:xfrm>
            <a:prstGeom prst="rect">
              <a:avLst/>
            </a:prstGeom>
            <a:noFill/>
            <a:ln>
              <a:noFill/>
            </a:ln>
          </p:spPr>
          <p:txBody>
            <a:bodyPr lIns="91425" tIns="45700" rIns="91425" bIns="45700" anchor="t" anchorCtr="0">
              <a:noAutofit/>
            </a:bodyPr>
            <a:lstStyle/>
            <a:p>
              <a:pPr>
                <a:buSzPct val="25000"/>
              </a:pPr>
              <a:r>
                <a:rPr lang="en-US" sz="1400">
                  <a:solidFill>
                    <a:schemeClr val="lt1"/>
                  </a:solidFill>
                  <a:latin typeface="Calibri"/>
                  <a:ea typeface="Calibri"/>
                  <a:cs typeface="Calibri"/>
                  <a:sym typeface="Calibri"/>
                </a:rPr>
                <a:t>frenar</a:t>
              </a:r>
              <a:endParaRPr lang="en-US" sz="1400" dirty="0">
                <a:solidFill>
                  <a:schemeClr val="lt1"/>
                </a:solidFill>
                <a:latin typeface="Calibri"/>
                <a:ea typeface="Calibri"/>
                <a:cs typeface="Calibri"/>
                <a:sym typeface="Calibri"/>
              </a:endParaRPr>
            </a:p>
          </p:txBody>
        </p:sp>
        <p:sp>
          <p:nvSpPr>
            <p:cNvPr id="12" name="Shape 233"/>
            <p:cNvSpPr txBox="1"/>
            <p:nvPr/>
          </p:nvSpPr>
          <p:spPr>
            <a:xfrm>
              <a:off x="3275856" y="5013175"/>
              <a:ext cx="1213799" cy="650100"/>
            </a:xfrm>
            <a:prstGeom prst="rect">
              <a:avLst/>
            </a:prstGeom>
            <a:noFill/>
            <a:ln>
              <a:noFill/>
            </a:ln>
          </p:spPr>
          <p:txBody>
            <a:bodyPr lIns="91425" tIns="45700" rIns="91425" bIns="45700" anchor="t" anchorCtr="0">
              <a:noAutofit/>
            </a:bodyPr>
            <a:lstStyle/>
            <a:p>
              <a:pPr>
                <a:buSzPct val="25000"/>
              </a:pPr>
              <a:r>
                <a:rPr lang="en-US" sz="1400" dirty="0" err="1">
                  <a:solidFill>
                    <a:schemeClr val="lt1"/>
                  </a:solidFill>
                  <a:latin typeface="Calibri"/>
                  <a:ea typeface="Calibri"/>
                  <a:cs typeface="Calibri"/>
                  <a:sym typeface="Calibri"/>
                </a:rPr>
                <a:t>cambiar</a:t>
              </a:r>
              <a:endParaRPr lang="en-US" sz="1400" dirty="0">
                <a:solidFill>
                  <a:schemeClr val="lt1"/>
                </a:solidFill>
                <a:latin typeface="Calibri"/>
                <a:ea typeface="Calibri"/>
                <a:cs typeface="Calibri"/>
                <a:sym typeface="Calibri"/>
              </a:endParaRPr>
            </a:p>
            <a:p>
              <a:pPr>
                <a:buSzPct val="25000"/>
              </a:pPr>
              <a:r>
                <a:rPr lang="en-US" sz="1400" dirty="0" err="1">
                  <a:solidFill>
                    <a:schemeClr val="lt1"/>
                  </a:solidFill>
                  <a:latin typeface="Calibri"/>
                  <a:ea typeface="Calibri"/>
                  <a:cs typeface="Calibri"/>
                  <a:sym typeface="Calibri"/>
                </a:rPr>
                <a:t>Velocidad</a:t>
              </a:r>
              <a:endParaRPr lang="en-US" sz="1400" dirty="0">
                <a:solidFill>
                  <a:schemeClr val="lt1"/>
                </a:solidFill>
                <a:latin typeface="Calibri"/>
                <a:ea typeface="Calibri"/>
                <a:cs typeface="Calibri"/>
                <a:sym typeface="Calibri"/>
              </a:endParaRPr>
            </a:p>
          </p:txBody>
        </p:sp>
      </p:grpSp>
      <p:pic>
        <p:nvPicPr>
          <p:cNvPr id="13" name="Shape 235"/>
          <p:cNvPicPr preferRelativeResize="0"/>
          <p:nvPr/>
        </p:nvPicPr>
        <p:blipFill rotWithShape="1">
          <a:blip r:embed="rId3">
            <a:alphaModFix/>
          </a:blip>
          <a:srcRect/>
          <a:stretch/>
        </p:blipFill>
        <p:spPr>
          <a:xfrm>
            <a:off x="2022915" y="4328289"/>
            <a:ext cx="3728400" cy="2060700"/>
          </a:xfrm>
          <a:prstGeom prst="rect">
            <a:avLst/>
          </a:prstGeom>
          <a:noFill/>
          <a:ln>
            <a:noFill/>
          </a:ln>
        </p:spPr>
      </p:pic>
      <p:pic>
        <p:nvPicPr>
          <p:cNvPr id="14" name="Shape 237"/>
          <p:cNvPicPr preferRelativeResize="0"/>
          <p:nvPr/>
        </p:nvPicPr>
        <p:blipFill rotWithShape="1">
          <a:blip r:embed="rId4">
            <a:alphaModFix/>
          </a:blip>
          <a:srcRect/>
          <a:stretch/>
        </p:blipFill>
        <p:spPr>
          <a:xfrm>
            <a:off x="6885870" y="4164103"/>
            <a:ext cx="3513687" cy="2358562"/>
          </a:xfrm>
          <a:prstGeom prst="rect">
            <a:avLst/>
          </a:prstGeom>
          <a:noFill/>
          <a:ln>
            <a:noFill/>
          </a:ln>
        </p:spPr>
      </p:pic>
      <p:sp>
        <p:nvSpPr>
          <p:cNvPr id="15" name="TextBox 14"/>
          <p:cNvSpPr txBox="1"/>
          <p:nvPr/>
        </p:nvSpPr>
        <p:spPr>
          <a:xfrm>
            <a:off x="8319604" y="612846"/>
            <a:ext cx="2674763" cy="3416320"/>
          </a:xfrm>
          <a:prstGeom prst="rect">
            <a:avLst/>
          </a:prstGeom>
          <a:noFill/>
        </p:spPr>
        <p:txBody>
          <a:bodyPr wrap="square" rtlCol="0">
            <a:spAutoFit/>
          </a:bodyPr>
          <a:lstStyle/>
          <a:p>
            <a:pPr algn="just"/>
            <a:r>
              <a:rPr lang="es-ES_tradnl" dirty="0"/>
              <a:t>Los distintos fabricantes de coches implementan diferentes mecanismos de cambio de marcha, tienen diferentes motores, pero como usuarios eso no nos interesa. </a:t>
            </a:r>
            <a:endParaRPr lang="es-ES_tradnl" dirty="0" smtClean="0"/>
          </a:p>
          <a:p>
            <a:pPr algn="just"/>
            <a:r>
              <a:rPr lang="es-ES_tradnl" dirty="0" smtClean="0"/>
              <a:t>Nosotros </a:t>
            </a:r>
            <a:r>
              <a:rPr lang="es-ES_tradnl" dirty="0"/>
              <a:t>manipulamos el carro solo a </a:t>
            </a:r>
            <a:r>
              <a:rPr lang="es-ES_tradnl" dirty="0" err="1"/>
              <a:t>trav</a:t>
            </a:r>
            <a:r>
              <a:rPr lang="es-ES" dirty="0" err="1"/>
              <a:t>és</a:t>
            </a:r>
            <a:r>
              <a:rPr lang="es-ES" dirty="0"/>
              <a:t> del panel de control (interfaz),  la cual es la misma en todos los modelos</a:t>
            </a:r>
            <a:endParaRPr lang="es-ES_tradnl" dirty="0"/>
          </a:p>
        </p:txBody>
      </p:sp>
      <p:cxnSp>
        <p:nvCxnSpPr>
          <p:cNvPr id="16" name="Shape 229"/>
          <p:cNvCxnSpPr/>
          <p:nvPr/>
        </p:nvCxnSpPr>
        <p:spPr>
          <a:xfrm flipV="1">
            <a:off x="4832234" y="2880532"/>
            <a:ext cx="689277" cy="22128"/>
          </a:xfrm>
          <a:prstGeom prst="straightConnector1">
            <a:avLst/>
          </a:prstGeom>
          <a:noFill/>
          <a:ln w="57150" cap="flat" cmpd="sng">
            <a:solidFill>
              <a:srgbClr val="A6A177"/>
            </a:solidFill>
            <a:prstDash val="solid"/>
            <a:round/>
            <a:headEnd type="none" w="med" len="med"/>
            <a:tailEnd type="none" w="med" len="med"/>
          </a:ln>
        </p:spPr>
      </p:cxnSp>
      <p:cxnSp>
        <p:nvCxnSpPr>
          <p:cNvPr id="21" name="Shape 230"/>
          <p:cNvCxnSpPr>
            <a:stCxn id="6" idx="0"/>
          </p:cNvCxnSpPr>
          <p:nvPr/>
        </p:nvCxnSpPr>
        <p:spPr>
          <a:xfrm flipV="1">
            <a:off x="6096042" y="1699719"/>
            <a:ext cx="114825" cy="688622"/>
          </a:xfrm>
          <a:prstGeom prst="straightConnector1">
            <a:avLst/>
          </a:prstGeom>
          <a:noFill/>
          <a:ln w="57150" cap="flat" cmpd="sng">
            <a:solidFill>
              <a:srgbClr val="A6A177"/>
            </a:solidFill>
            <a:prstDash val="solid"/>
            <a:round/>
            <a:headEnd type="none" w="med" len="med"/>
            <a:tailEnd type="none" w="med" len="med"/>
          </a:ln>
        </p:spPr>
      </p:cxnSp>
      <p:sp>
        <p:nvSpPr>
          <p:cNvPr id="24" name="Shape 232"/>
          <p:cNvSpPr txBox="1"/>
          <p:nvPr/>
        </p:nvSpPr>
        <p:spPr>
          <a:xfrm>
            <a:off x="6528019" y="2351052"/>
            <a:ext cx="946474" cy="354301"/>
          </a:xfrm>
          <a:prstGeom prst="rect">
            <a:avLst/>
          </a:prstGeom>
          <a:noFill/>
          <a:ln>
            <a:noFill/>
          </a:ln>
        </p:spPr>
        <p:txBody>
          <a:bodyPr lIns="91425" tIns="45700" rIns="91425" bIns="45700" anchor="t" anchorCtr="0">
            <a:noAutofit/>
          </a:bodyPr>
          <a:lstStyle/>
          <a:p>
            <a:pPr>
              <a:buSzPct val="25000"/>
            </a:pPr>
            <a:r>
              <a:rPr lang="en-US" sz="1400" smtClean="0">
                <a:solidFill>
                  <a:schemeClr val="lt1"/>
                </a:solidFill>
                <a:latin typeface="Calibri"/>
                <a:ea typeface="Calibri"/>
                <a:cs typeface="Calibri"/>
                <a:sym typeface="Calibri"/>
              </a:rPr>
              <a:t>encender</a:t>
            </a:r>
            <a:endParaRPr lang="en-US" sz="14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88655453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t>
            </a:r>
            <a:r>
              <a:rPr lang="es-ES_tradnl" dirty="0" err="1" smtClean="0"/>
              <a:t>Qu</a:t>
            </a:r>
            <a:r>
              <a:rPr lang="es-ES" dirty="0" smtClean="0"/>
              <a:t>é es </a:t>
            </a:r>
            <a:r>
              <a:rPr lang="es-ES_tradnl" dirty="0" smtClean="0"/>
              <a:t>Encapsulamiento?</a:t>
            </a:r>
            <a:endParaRPr lang="es-ES_tradnl" dirty="0"/>
          </a:p>
        </p:txBody>
      </p:sp>
      <p:sp>
        <p:nvSpPr>
          <p:cNvPr id="3" name="Content Placeholder 2"/>
          <p:cNvSpPr>
            <a:spLocks noGrp="1"/>
          </p:cNvSpPr>
          <p:nvPr>
            <p:ph idx="1"/>
          </p:nvPr>
        </p:nvSpPr>
        <p:spPr/>
        <p:txBody>
          <a:bodyPr>
            <a:normAutofit/>
          </a:bodyPr>
          <a:lstStyle/>
          <a:p>
            <a:pPr algn="just"/>
            <a:endParaRPr lang="es-ES_tradnl" dirty="0" smtClean="0"/>
          </a:p>
          <a:p>
            <a:pPr marL="0" indent="0" algn="just">
              <a:buNone/>
            </a:pPr>
            <a:endParaRPr lang="es-ES" dirty="0"/>
          </a:p>
          <a:p>
            <a:pPr marL="0" indent="0" algn="just">
              <a:buNone/>
            </a:pPr>
            <a:r>
              <a:rPr lang="en-US" dirty="0" err="1"/>
              <a:t>Encapsulamiento</a:t>
            </a:r>
            <a:r>
              <a:rPr lang="en-US" dirty="0"/>
              <a:t> </a:t>
            </a:r>
            <a:r>
              <a:rPr lang="en-US" dirty="0" err="1"/>
              <a:t>es</a:t>
            </a:r>
            <a:r>
              <a:rPr lang="en-US" dirty="0"/>
              <a:t> el </a:t>
            </a:r>
            <a:r>
              <a:rPr lang="en-US" dirty="0" err="1"/>
              <a:t>mecanismo</a:t>
            </a:r>
            <a:r>
              <a:rPr lang="en-US" dirty="0"/>
              <a:t> que </a:t>
            </a:r>
            <a:r>
              <a:rPr lang="en-US" b="1" dirty="0" err="1"/>
              <a:t>combina</a:t>
            </a:r>
            <a:r>
              <a:rPr lang="en-US" b="1" dirty="0"/>
              <a:t> data y la </a:t>
            </a:r>
            <a:r>
              <a:rPr lang="en-US" b="1" dirty="0" err="1"/>
              <a:t>funcionalidad</a:t>
            </a:r>
            <a:r>
              <a:rPr lang="en-US" b="1" dirty="0"/>
              <a:t> </a:t>
            </a:r>
            <a:r>
              <a:rPr lang="en-US" b="1" dirty="0" err="1"/>
              <a:t>asociada</a:t>
            </a:r>
            <a:r>
              <a:rPr lang="en-US" b="1" dirty="0"/>
              <a:t> a </a:t>
            </a:r>
            <a:r>
              <a:rPr lang="en-US" b="1" dirty="0" err="1"/>
              <a:t>ella</a:t>
            </a:r>
            <a:r>
              <a:rPr lang="en-US" b="1" dirty="0"/>
              <a:t> </a:t>
            </a:r>
            <a:r>
              <a:rPr lang="en-US" b="1" dirty="0" err="1"/>
              <a:t>en</a:t>
            </a:r>
            <a:r>
              <a:rPr lang="en-US" b="1" dirty="0"/>
              <a:t> </a:t>
            </a:r>
            <a:r>
              <a:rPr lang="en-US" b="1" dirty="0" err="1"/>
              <a:t>una</a:t>
            </a:r>
            <a:r>
              <a:rPr lang="en-US" b="1" dirty="0"/>
              <a:t> </a:t>
            </a:r>
            <a:r>
              <a:rPr lang="en-US" b="1" dirty="0" err="1"/>
              <a:t>sólo</a:t>
            </a:r>
            <a:r>
              <a:rPr lang="en-US" b="1" dirty="0"/>
              <a:t> </a:t>
            </a:r>
            <a:r>
              <a:rPr lang="en-US" b="1" dirty="0" err="1"/>
              <a:t>unidad</a:t>
            </a:r>
            <a:r>
              <a:rPr lang="en-US" b="1" dirty="0"/>
              <a:t> </a:t>
            </a:r>
            <a:r>
              <a:rPr lang="en-US" dirty="0"/>
              <a:t>(la </a:t>
            </a:r>
            <a:r>
              <a:rPr lang="en-US" dirty="0" err="1"/>
              <a:t>cual</a:t>
            </a:r>
            <a:r>
              <a:rPr lang="en-US" dirty="0"/>
              <a:t> </a:t>
            </a:r>
            <a:r>
              <a:rPr lang="en-US" dirty="0" err="1"/>
              <a:t>es</a:t>
            </a:r>
            <a:r>
              <a:rPr lang="en-US" dirty="0"/>
              <a:t> </a:t>
            </a:r>
            <a:r>
              <a:rPr lang="en-US" dirty="0" err="1"/>
              <a:t>referida</a:t>
            </a:r>
            <a:r>
              <a:rPr lang="en-US" dirty="0"/>
              <a:t> </a:t>
            </a:r>
            <a:r>
              <a:rPr lang="en-US" dirty="0" err="1"/>
              <a:t>como</a:t>
            </a:r>
            <a:r>
              <a:rPr lang="en-US" dirty="0"/>
              <a:t> </a:t>
            </a:r>
            <a:r>
              <a:rPr lang="en-US" dirty="0" err="1"/>
              <a:t>clase</a:t>
            </a:r>
            <a:r>
              <a:rPr lang="en-US" dirty="0"/>
              <a:t>), y </a:t>
            </a:r>
            <a:r>
              <a:rPr lang="en-US" dirty="0" err="1"/>
              <a:t>mantiene</a:t>
            </a:r>
            <a:r>
              <a:rPr lang="en-US" dirty="0"/>
              <a:t> ambos </a:t>
            </a:r>
            <a:r>
              <a:rPr lang="en-US" dirty="0" err="1"/>
              <a:t>libres</a:t>
            </a:r>
            <a:r>
              <a:rPr lang="en-US" dirty="0"/>
              <a:t> de  la </a:t>
            </a:r>
            <a:r>
              <a:rPr lang="en-US" dirty="0" err="1"/>
              <a:t>interferencia</a:t>
            </a:r>
            <a:r>
              <a:rPr lang="en-US" dirty="0"/>
              <a:t> y mal </a:t>
            </a:r>
            <a:r>
              <a:rPr lang="en-US" dirty="0" err="1"/>
              <a:t>uso</a:t>
            </a:r>
            <a:r>
              <a:rPr lang="en-US" dirty="0"/>
              <a:t> de </a:t>
            </a:r>
            <a:r>
              <a:rPr lang="en-US" dirty="0" err="1"/>
              <a:t>entidades</a:t>
            </a:r>
            <a:r>
              <a:rPr lang="en-US" dirty="0"/>
              <a:t> </a:t>
            </a:r>
            <a:r>
              <a:rPr lang="en-US" dirty="0" err="1"/>
              <a:t>externas</a:t>
            </a:r>
            <a:r>
              <a:rPr lang="en-US" dirty="0"/>
              <a:t>.</a:t>
            </a:r>
          </a:p>
          <a:p>
            <a:pPr marL="0" indent="0" algn="just">
              <a:buNone/>
            </a:pPr>
            <a:endParaRPr lang="es-ES" dirty="0" smtClean="0"/>
          </a:p>
          <a:p>
            <a:endParaRPr lang="es-ES_tradnl" dirty="0"/>
          </a:p>
        </p:txBody>
      </p:sp>
    </p:spTree>
    <p:extLst>
      <p:ext uri="{BB962C8B-B14F-4D97-AF65-F5344CB8AC3E}">
        <p14:creationId xmlns:p14="http://schemas.microsoft.com/office/powerpoint/2010/main" val="5627524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Encapsulamiento</a:t>
            </a:r>
            <a:endParaRPr lang="es-ES_tradnl" dirty="0"/>
          </a:p>
        </p:txBody>
      </p:sp>
      <p:sp>
        <p:nvSpPr>
          <p:cNvPr id="3" name="Content Placeholder 2"/>
          <p:cNvSpPr>
            <a:spLocks noGrp="1"/>
          </p:cNvSpPr>
          <p:nvPr>
            <p:ph idx="1"/>
          </p:nvPr>
        </p:nvSpPr>
        <p:spPr/>
        <p:txBody>
          <a:bodyPr/>
          <a:lstStyle/>
          <a:p>
            <a:r>
              <a:rPr lang="es-ES" dirty="0"/>
              <a:t>En Java la base de la encapsulación </a:t>
            </a:r>
            <a:r>
              <a:rPr lang="es-ES" dirty="0" smtClean="0"/>
              <a:t>es </a:t>
            </a:r>
            <a:r>
              <a:rPr lang="es-ES" dirty="0"/>
              <a:t>la </a:t>
            </a:r>
            <a:r>
              <a:rPr lang="es-ES" b="1" dirty="0" smtClean="0"/>
              <a:t>clase.</a:t>
            </a:r>
          </a:p>
          <a:p>
            <a:endParaRPr lang="es-ES" b="1" dirty="0"/>
          </a:p>
          <a:p>
            <a:endParaRPr lang="es-ES" b="1" dirty="0" smtClean="0"/>
          </a:p>
          <a:p>
            <a:endParaRPr lang="es-ES" b="1" dirty="0"/>
          </a:p>
          <a:p>
            <a:endParaRPr lang="es-ES" b="1" dirty="0" smtClean="0"/>
          </a:p>
          <a:p>
            <a:pPr algn="just"/>
            <a:r>
              <a:rPr lang="es-ES" dirty="0" smtClean="0"/>
              <a:t>Esta agrupa en un nuevo tipo de dato, la data y los métodos que manipulan esa data.</a:t>
            </a:r>
          </a:p>
          <a:p>
            <a:endParaRPr lang="es-ES" b="1" dirty="0"/>
          </a:p>
          <a:p>
            <a:endParaRPr lang="es-ES" b="1" dirty="0" smtClean="0"/>
          </a:p>
          <a:p>
            <a:endParaRPr lang="es-ES" b="1" dirty="0"/>
          </a:p>
          <a:p>
            <a:endParaRPr lang="es-ES" b="1" dirty="0" smtClean="0"/>
          </a:p>
          <a:p>
            <a:endParaRPr lang="es-ES_tradnl" dirty="0"/>
          </a:p>
        </p:txBody>
      </p:sp>
      <p:pic>
        <p:nvPicPr>
          <p:cNvPr id="4" name="Picture 3"/>
          <p:cNvPicPr>
            <a:picLocks noChangeAspect="1"/>
          </p:cNvPicPr>
          <p:nvPr/>
        </p:nvPicPr>
        <p:blipFill>
          <a:blip r:embed="rId2"/>
          <a:stretch>
            <a:fillRect/>
          </a:stretch>
        </p:blipFill>
        <p:spPr>
          <a:xfrm>
            <a:off x="3152775" y="2371725"/>
            <a:ext cx="6091076" cy="1452562"/>
          </a:xfrm>
          <a:prstGeom prst="rect">
            <a:avLst/>
          </a:prstGeom>
        </p:spPr>
      </p:pic>
    </p:spTree>
    <p:extLst>
      <p:ext uri="{BB962C8B-B14F-4D97-AF65-F5344CB8AC3E}">
        <p14:creationId xmlns:p14="http://schemas.microsoft.com/office/powerpoint/2010/main" val="162332803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Encapsulamiento y ocultamiento de información</a:t>
            </a:r>
            <a:endParaRPr lang="es-ES_tradnl" dirty="0"/>
          </a:p>
        </p:txBody>
      </p:sp>
      <p:sp>
        <p:nvSpPr>
          <p:cNvPr id="3" name="Content Placeholder 2"/>
          <p:cNvSpPr>
            <a:spLocks noGrp="1"/>
          </p:cNvSpPr>
          <p:nvPr>
            <p:ph idx="1"/>
          </p:nvPr>
        </p:nvSpPr>
        <p:spPr>
          <a:xfrm>
            <a:off x="838200" y="1859914"/>
            <a:ext cx="10515600" cy="4529455"/>
          </a:xfrm>
        </p:spPr>
        <p:txBody>
          <a:bodyPr>
            <a:normAutofit fontScale="70000" lnSpcReduction="20000"/>
          </a:bodyPr>
          <a:lstStyle/>
          <a:p>
            <a:pPr algn="just"/>
            <a:r>
              <a:rPr lang="es-ES" sz="3800" dirty="0"/>
              <a:t>Ya que el propósito de la clase es </a:t>
            </a:r>
            <a:r>
              <a:rPr lang="es-ES" sz="3800" dirty="0" smtClean="0"/>
              <a:t>encapsular la complejidad, en Java existen mecanismo para ocultar la complejidad de los detalles de la implementación dentro de la clase. </a:t>
            </a:r>
          </a:p>
          <a:p>
            <a:pPr algn="just"/>
            <a:endParaRPr lang="es-ES" sz="3800" dirty="0" smtClean="0"/>
          </a:p>
          <a:p>
            <a:pPr algn="just"/>
            <a:r>
              <a:rPr lang="es-ES" sz="3800" dirty="0" smtClean="0"/>
              <a:t>La forma de </a:t>
            </a:r>
            <a:r>
              <a:rPr lang="es-ES" sz="3800" b="1" dirty="0" smtClean="0"/>
              <a:t>ocultar los detalles de implementación </a:t>
            </a:r>
            <a:r>
              <a:rPr lang="es-ES" sz="3800" dirty="0" smtClean="0"/>
              <a:t>es a través de los </a:t>
            </a:r>
            <a:r>
              <a:rPr lang="es-ES" sz="3800" b="1" dirty="0" smtClean="0"/>
              <a:t>modificadores de acceso</a:t>
            </a:r>
            <a:r>
              <a:rPr lang="es-ES" sz="3800" dirty="0" smtClean="0"/>
              <a:t>. </a:t>
            </a:r>
          </a:p>
          <a:p>
            <a:pPr algn="just"/>
            <a:endParaRPr lang="es-ES" sz="3800" dirty="0" smtClean="0"/>
          </a:p>
          <a:p>
            <a:pPr algn="just"/>
            <a:r>
              <a:rPr lang="es-ES_tradnl" sz="4000" dirty="0"/>
              <a:t>Los </a:t>
            </a:r>
            <a:r>
              <a:rPr lang="es-ES" sz="4000" b="1" dirty="0"/>
              <a:t>modificadores de acceso </a:t>
            </a:r>
            <a:r>
              <a:rPr lang="es-ES_tradnl" sz="4000" dirty="0" smtClean="0"/>
              <a:t>determinan </a:t>
            </a:r>
            <a:r>
              <a:rPr lang="es-ES_tradnl" sz="4000" dirty="0"/>
              <a:t>a que atributos o métodos se pueden acceder y a través de quien.</a:t>
            </a:r>
          </a:p>
          <a:p>
            <a:pPr algn="just"/>
            <a:endParaRPr lang="es-ES" sz="3800" dirty="0" smtClean="0"/>
          </a:p>
          <a:p>
            <a:pPr algn="just"/>
            <a:r>
              <a:rPr lang="es-ES" sz="3800" dirty="0" smtClean="0"/>
              <a:t>La clase debe definir cuáles son es la data y métodos que quiere exponer, y cuál es la data y métodos que quiere ocultar. </a:t>
            </a:r>
          </a:p>
          <a:p>
            <a:pPr algn="just"/>
            <a:endParaRPr lang="es-ES" sz="3800" dirty="0"/>
          </a:p>
          <a:p>
            <a:pPr marL="0" indent="0" algn="just">
              <a:buNone/>
            </a:pPr>
            <a:endParaRPr lang="es-ES_tradnl" dirty="0"/>
          </a:p>
          <a:p>
            <a:endParaRPr lang="es-ES_tradnl" dirty="0"/>
          </a:p>
        </p:txBody>
      </p:sp>
    </p:spTree>
    <p:extLst>
      <p:ext uri="{BB962C8B-B14F-4D97-AF65-F5344CB8AC3E}">
        <p14:creationId xmlns:p14="http://schemas.microsoft.com/office/powerpoint/2010/main" val="117438502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Encapsulamiento</a:t>
            </a:r>
          </a:p>
        </p:txBody>
      </p:sp>
      <p:sp>
        <p:nvSpPr>
          <p:cNvPr id="3" name="Content Placeholder 2"/>
          <p:cNvSpPr>
            <a:spLocks noGrp="1"/>
          </p:cNvSpPr>
          <p:nvPr>
            <p:ph idx="1"/>
          </p:nvPr>
        </p:nvSpPr>
        <p:spPr>
          <a:xfrm>
            <a:off x="1257300" y="1497012"/>
            <a:ext cx="10096500" cy="4938077"/>
          </a:xfrm>
        </p:spPr>
        <p:txBody>
          <a:bodyPr/>
          <a:lstStyle/>
          <a:p>
            <a:pPr algn="just"/>
            <a:r>
              <a:rPr lang="es-ES_tradnl" dirty="0" smtClean="0"/>
              <a:t>La idea es crear una estricta división entre </a:t>
            </a:r>
            <a:r>
              <a:rPr lang="es-ES_tradnl" dirty="0"/>
              <a:t>la vista interna de un componente(objeto) y su vista externa</a:t>
            </a:r>
            <a:r>
              <a:rPr lang="es-ES_tradnl" dirty="0" smtClean="0"/>
              <a:t>.</a:t>
            </a:r>
          </a:p>
          <a:p>
            <a:pPr lvl="1" algn="just"/>
            <a:r>
              <a:rPr lang="es-ES_tradnl" dirty="0" smtClean="0"/>
              <a:t>Interfaz</a:t>
            </a:r>
            <a:r>
              <a:rPr lang="es-ES_tradnl" dirty="0"/>
              <a:t>: QUÉ puede hacer el </a:t>
            </a:r>
            <a:r>
              <a:rPr lang="es-ES_tradnl" dirty="0" smtClean="0"/>
              <a:t>objeto</a:t>
            </a:r>
          </a:p>
          <a:p>
            <a:pPr lvl="1" algn="just"/>
            <a:r>
              <a:rPr lang="es-ES_tradnl" dirty="0" smtClean="0"/>
              <a:t>Implementación</a:t>
            </a:r>
            <a:r>
              <a:rPr lang="es-ES_tradnl" dirty="0"/>
              <a:t>: CÓMO lo hace</a:t>
            </a:r>
          </a:p>
        </p:txBody>
      </p:sp>
      <p:pic>
        <p:nvPicPr>
          <p:cNvPr id="4" name="Picture 3"/>
          <p:cNvPicPr>
            <a:picLocks noChangeAspect="1"/>
          </p:cNvPicPr>
          <p:nvPr/>
        </p:nvPicPr>
        <p:blipFill>
          <a:blip r:embed="rId2"/>
          <a:stretch>
            <a:fillRect/>
          </a:stretch>
        </p:blipFill>
        <p:spPr>
          <a:xfrm>
            <a:off x="3687128" y="3294633"/>
            <a:ext cx="4519611" cy="2791524"/>
          </a:xfrm>
          <a:prstGeom prst="rect">
            <a:avLst/>
          </a:prstGeom>
        </p:spPr>
      </p:pic>
    </p:spTree>
    <p:extLst>
      <p:ext uri="{BB962C8B-B14F-4D97-AF65-F5344CB8AC3E}">
        <p14:creationId xmlns:p14="http://schemas.microsoft.com/office/powerpoint/2010/main" val="47747930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Beneficios</a:t>
            </a:r>
            <a:endParaRPr lang="en-US" dirty="0"/>
          </a:p>
        </p:txBody>
      </p:sp>
      <p:sp>
        <p:nvSpPr>
          <p:cNvPr id="3" name="Content Placeholder 2"/>
          <p:cNvSpPr>
            <a:spLocks noGrp="1"/>
          </p:cNvSpPr>
          <p:nvPr>
            <p:ph idx="1"/>
          </p:nvPr>
        </p:nvSpPr>
        <p:spPr/>
        <p:txBody>
          <a:bodyPr/>
          <a:lstStyle/>
          <a:p>
            <a:r>
              <a:rPr lang="en-US" dirty="0"/>
              <a:t>BENEFICIOS:</a:t>
            </a:r>
          </a:p>
          <a:p>
            <a:pPr lvl="1" fontAlgn="t"/>
            <a:r>
              <a:rPr lang="en-US" dirty="0" err="1"/>
              <a:t>I</a:t>
            </a:r>
            <a:r>
              <a:rPr lang="en-US" dirty="0" err="1" smtClean="0"/>
              <a:t>mpide</a:t>
            </a:r>
            <a:r>
              <a:rPr lang="en-US" dirty="0" smtClean="0"/>
              <a:t> </a:t>
            </a:r>
            <a:r>
              <a:rPr lang="en-US" dirty="0"/>
              <a:t>que el </a:t>
            </a:r>
            <a:r>
              <a:rPr lang="en-US" dirty="0" err="1"/>
              <a:t>código</a:t>
            </a:r>
            <a:r>
              <a:rPr lang="en-US" dirty="0"/>
              <a:t> y </a:t>
            </a:r>
            <a:r>
              <a:rPr lang="en-US" dirty="0" err="1"/>
              <a:t>los</a:t>
            </a:r>
            <a:r>
              <a:rPr lang="en-US" dirty="0"/>
              <a:t> </a:t>
            </a:r>
            <a:r>
              <a:rPr lang="en-US" dirty="0" err="1"/>
              <a:t>datos</a:t>
            </a:r>
            <a:r>
              <a:rPr lang="en-US" dirty="0"/>
              <a:t> </a:t>
            </a:r>
            <a:r>
              <a:rPr lang="en-US" dirty="0" err="1"/>
              <a:t>sean</a:t>
            </a:r>
            <a:r>
              <a:rPr lang="en-US" dirty="0"/>
              <a:t> </a:t>
            </a:r>
            <a:r>
              <a:rPr lang="en-US" dirty="0" err="1"/>
              <a:t>accedidos</a:t>
            </a:r>
            <a:r>
              <a:rPr lang="en-US" dirty="0"/>
              <a:t> </a:t>
            </a:r>
            <a:r>
              <a:rPr lang="en-US" dirty="0" err="1"/>
              <a:t>arbitrariamente</a:t>
            </a:r>
            <a:r>
              <a:rPr lang="en-US" dirty="0"/>
              <a:t> </a:t>
            </a:r>
            <a:r>
              <a:rPr lang="en-US" dirty="0" err="1"/>
              <a:t>por</a:t>
            </a:r>
            <a:r>
              <a:rPr lang="en-US" dirty="0"/>
              <a:t> </a:t>
            </a:r>
            <a:r>
              <a:rPr lang="en-US" dirty="0" err="1"/>
              <a:t>otro</a:t>
            </a:r>
            <a:r>
              <a:rPr lang="en-US" dirty="0"/>
              <a:t> </a:t>
            </a:r>
            <a:r>
              <a:rPr lang="en-US" dirty="0" err="1"/>
              <a:t>código</a:t>
            </a:r>
            <a:r>
              <a:rPr lang="en-US" dirty="0"/>
              <a:t> </a:t>
            </a:r>
            <a:r>
              <a:rPr lang="en-US" dirty="0" err="1"/>
              <a:t>definido</a:t>
            </a:r>
            <a:r>
              <a:rPr lang="en-US" dirty="0"/>
              <a:t> </a:t>
            </a:r>
            <a:r>
              <a:rPr lang="en-US" dirty="0" err="1"/>
              <a:t>fuera</a:t>
            </a:r>
            <a:r>
              <a:rPr lang="en-US" dirty="0"/>
              <a:t> </a:t>
            </a:r>
          </a:p>
          <a:p>
            <a:pPr lvl="1"/>
            <a:r>
              <a:rPr lang="en-US" dirty="0" err="1" smtClean="0"/>
              <a:t>Incrementa</a:t>
            </a:r>
            <a:r>
              <a:rPr lang="en-US" dirty="0" smtClean="0"/>
              <a:t> </a:t>
            </a:r>
            <a:r>
              <a:rPr lang="en-US" dirty="0"/>
              <a:t>la </a:t>
            </a:r>
            <a:r>
              <a:rPr lang="en-US" dirty="0" err="1" smtClean="0"/>
              <a:t>reusabilidad</a:t>
            </a:r>
            <a:r>
              <a:rPr lang="en-US" dirty="0" smtClean="0"/>
              <a:t>.</a:t>
            </a:r>
            <a:endParaRPr lang="en-US" dirty="0"/>
          </a:p>
          <a:p>
            <a:pPr lvl="1"/>
            <a:r>
              <a:rPr lang="en-US" dirty="0" smtClean="0"/>
              <a:t>Reduce la </a:t>
            </a:r>
            <a:r>
              <a:rPr lang="en-US" dirty="0" err="1" smtClean="0"/>
              <a:t>complejidad</a:t>
            </a:r>
            <a:r>
              <a:rPr lang="en-US" dirty="0" smtClean="0"/>
              <a:t>.</a:t>
            </a:r>
          </a:p>
          <a:p>
            <a:pPr lvl="1"/>
            <a:endParaRPr lang="en-US" dirty="0"/>
          </a:p>
        </p:txBody>
      </p:sp>
    </p:spTree>
    <p:extLst>
      <p:ext uri="{BB962C8B-B14F-4D97-AF65-F5344CB8AC3E}">
        <p14:creationId xmlns:p14="http://schemas.microsoft.com/office/powerpoint/2010/main" val="184225550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Antes de continuar: </a:t>
            </a:r>
            <a:r>
              <a:rPr lang="es-ES_tradnl" dirty="0" smtClean="0"/>
              <a:t/>
            </a:r>
            <a:br>
              <a:rPr lang="es-ES_tradnl" dirty="0" smtClean="0"/>
            </a:br>
            <a:r>
              <a:rPr lang="es-ES_tradnl" dirty="0" smtClean="0"/>
              <a:t>Paquetes </a:t>
            </a:r>
            <a:r>
              <a:rPr lang="es-ES_tradnl" dirty="0"/>
              <a:t>en Java</a:t>
            </a:r>
          </a:p>
        </p:txBody>
      </p:sp>
      <p:sp>
        <p:nvSpPr>
          <p:cNvPr id="3" name="Content Placeholder 2"/>
          <p:cNvSpPr>
            <a:spLocks noGrp="1"/>
          </p:cNvSpPr>
          <p:nvPr>
            <p:ph idx="1"/>
          </p:nvPr>
        </p:nvSpPr>
        <p:spPr/>
        <p:txBody>
          <a:bodyPr>
            <a:normAutofit/>
          </a:bodyPr>
          <a:lstStyle/>
          <a:p>
            <a:pPr algn="just"/>
            <a:r>
              <a:rPr lang="es-ES_tradnl" sz="2000" dirty="0"/>
              <a:t>Un Paquete en Java es un contenedor de </a:t>
            </a:r>
            <a:r>
              <a:rPr lang="es-ES_tradnl" sz="2000" b="1" dirty="0"/>
              <a:t>clases</a:t>
            </a:r>
            <a:r>
              <a:rPr lang="es-ES_tradnl" sz="2000" dirty="0"/>
              <a:t> que permite agrupar las distintas partes de un sistemas y que por lo general tiene funcionalidad en común. Definiendo la ubicación de dichas clases en un directorio de estructura jerárquica.</a:t>
            </a:r>
          </a:p>
          <a:p>
            <a:pPr algn="just"/>
            <a:r>
              <a:rPr lang="es-ES_tradnl" sz="2000" dirty="0"/>
              <a:t>Si una clase es parte de un paquete, la sentencia de paquete debe ser la PRIMERA l</a:t>
            </a:r>
            <a:r>
              <a:rPr lang="es-ES" sz="2000" dirty="0"/>
              <a:t>í</a:t>
            </a:r>
            <a:r>
              <a:rPr lang="es-ES_tradnl" sz="2000" dirty="0"/>
              <a:t>nea en el c</a:t>
            </a:r>
            <a:r>
              <a:rPr lang="es-ES" sz="2000" dirty="0" err="1"/>
              <a:t>ó</a:t>
            </a:r>
            <a:r>
              <a:rPr lang="es-ES_tradnl" sz="2000" dirty="0"/>
              <a:t>digo fuente, antes de cualquier sentencia de </a:t>
            </a:r>
            <a:r>
              <a:rPr lang="es-ES_tradnl" sz="2000" dirty="0" err="1"/>
              <a:t>imports</a:t>
            </a:r>
            <a:r>
              <a:rPr lang="es-ES_tradnl" sz="2000" dirty="0"/>
              <a:t> que pueda presentarse.</a:t>
            </a:r>
          </a:p>
        </p:txBody>
      </p:sp>
      <p:pic>
        <p:nvPicPr>
          <p:cNvPr id="4" name="Picture 3"/>
          <p:cNvPicPr>
            <a:picLocks noChangeAspect="1"/>
          </p:cNvPicPr>
          <p:nvPr/>
        </p:nvPicPr>
        <p:blipFill>
          <a:blip r:embed="rId2"/>
          <a:stretch>
            <a:fillRect/>
          </a:stretch>
        </p:blipFill>
        <p:spPr>
          <a:xfrm>
            <a:off x="3143250" y="4421188"/>
            <a:ext cx="5905500" cy="1358900"/>
          </a:xfrm>
          <a:prstGeom prst="rect">
            <a:avLst/>
          </a:prstGeom>
        </p:spPr>
      </p:pic>
      <p:sp>
        <p:nvSpPr>
          <p:cNvPr id="5" name="Rectangle 4"/>
          <p:cNvSpPr/>
          <p:nvPr/>
        </p:nvSpPr>
        <p:spPr>
          <a:xfrm>
            <a:off x="3143251" y="4392612"/>
            <a:ext cx="2981325" cy="243682"/>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48610686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Paquetes en Java</a:t>
            </a:r>
          </a:p>
        </p:txBody>
      </p:sp>
      <p:sp>
        <p:nvSpPr>
          <p:cNvPr id="3" name="Content Placeholder 2"/>
          <p:cNvSpPr>
            <a:spLocks noGrp="1"/>
          </p:cNvSpPr>
          <p:nvPr>
            <p:ph idx="1"/>
          </p:nvPr>
        </p:nvSpPr>
        <p:spPr>
          <a:xfrm>
            <a:off x="2152650" y="1575594"/>
            <a:ext cx="7886700" cy="4351338"/>
          </a:xfrm>
        </p:spPr>
        <p:txBody>
          <a:bodyPr/>
          <a:lstStyle/>
          <a:p>
            <a:r>
              <a:rPr lang="es-ES_tradnl" dirty="0" smtClean="0"/>
              <a:t>Para importar miembros de un paquete (clases, constantes) a una clase usamos la sentencia </a:t>
            </a:r>
            <a:r>
              <a:rPr lang="es-ES_tradnl" b="1" dirty="0" err="1" smtClean="0">
                <a:solidFill>
                  <a:srgbClr val="FF0000"/>
                </a:solidFill>
              </a:rPr>
              <a:t>import</a:t>
            </a:r>
            <a:endParaRPr lang="es-ES_tradnl" b="1" dirty="0" smtClean="0">
              <a:solidFill>
                <a:srgbClr val="FF0000"/>
              </a:solidFill>
            </a:endParaRPr>
          </a:p>
          <a:p>
            <a:endParaRPr lang="es-ES_tradnl" b="1" dirty="0" smtClean="0"/>
          </a:p>
          <a:p>
            <a:r>
              <a:rPr lang="es-ES_tradnl" b="1" dirty="0" smtClean="0"/>
              <a:t>Importando un miembro de un paquete</a:t>
            </a:r>
            <a:r>
              <a:rPr lang="es-ES_tradnl" dirty="0" smtClean="0"/>
              <a:t>.</a:t>
            </a:r>
          </a:p>
          <a:p>
            <a:endParaRPr lang="es-ES_tradnl" b="1" dirty="0"/>
          </a:p>
          <a:p>
            <a:endParaRPr lang="es-ES_tradnl" b="1" dirty="0" smtClean="0"/>
          </a:p>
          <a:p>
            <a:r>
              <a:rPr lang="es-ES_tradnl" b="1" dirty="0" smtClean="0"/>
              <a:t>Importando todos los </a:t>
            </a:r>
            <a:r>
              <a:rPr lang="es-ES_tradnl" b="1" dirty="0" err="1" smtClean="0"/>
              <a:t>mienbros</a:t>
            </a:r>
            <a:r>
              <a:rPr lang="es-ES_tradnl" b="1" dirty="0" smtClean="0"/>
              <a:t> de un paquete</a:t>
            </a:r>
            <a:r>
              <a:rPr lang="es-ES_tradnl" dirty="0" smtClean="0"/>
              <a:t>.</a:t>
            </a:r>
            <a:endParaRPr lang="es-ES_tradnl" dirty="0"/>
          </a:p>
        </p:txBody>
      </p:sp>
      <p:pic>
        <p:nvPicPr>
          <p:cNvPr id="4" name="Picture 3"/>
          <p:cNvPicPr>
            <a:picLocks noChangeAspect="1"/>
          </p:cNvPicPr>
          <p:nvPr/>
        </p:nvPicPr>
        <p:blipFill>
          <a:blip r:embed="rId2"/>
          <a:stretch>
            <a:fillRect/>
          </a:stretch>
        </p:blipFill>
        <p:spPr>
          <a:xfrm>
            <a:off x="3035300" y="3539333"/>
            <a:ext cx="3060700" cy="711200"/>
          </a:xfrm>
          <a:prstGeom prst="rect">
            <a:avLst/>
          </a:prstGeom>
        </p:spPr>
      </p:pic>
      <p:pic>
        <p:nvPicPr>
          <p:cNvPr id="5" name="Picture 4"/>
          <p:cNvPicPr>
            <a:picLocks noChangeAspect="1"/>
          </p:cNvPicPr>
          <p:nvPr/>
        </p:nvPicPr>
        <p:blipFill>
          <a:blip r:embed="rId3"/>
          <a:stretch>
            <a:fillRect/>
          </a:stretch>
        </p:blipFill>
        <p:spPr>
          <a:xfrm>
            <a:off x="3035300" y="5164932"/>
            <a:ext cx="3060700" cy="762000"/>
          </a:xfrm>
          <a:prstGeom prst="rect">
            <a:avLst/>
          </a:prstGeom>
        </p:spPr>
      </p:pic>
      <p:sp>
        <p:nvSpPr>
          <p:cNvPr id="6" name="TextBox 5"/>
          <p:cNvSpPr txBox="1"/>
          <p:nvPr/>
        </p:nvSpPr>
        <p:spPr>
          <a:xfrm flipH="1">
            <a:off x="6978650" y="3604203"/>
            <a:ext cx="3200400" cy="646331"/>
          </a:xfrm>
          <a:prstGeom prst="rect">
            <a:avLst/>
          </a:prstGeom>
          <a:noFill/>
        </p:spPr>
        <p:txBody>
          <a:bodyPr wrap="square" rtlCol="0">
            <a:spAutoFit/>
          </a:bodyPr>
          <a:lstStyle/>
          <a:p>
            <a:r>
              <a:rPr lang="es-ES_tradnl" dirty="0"/>
              <a:t>La clase </a:t>
            </a:r>
            <a:r>
              <a:rPr lang="es-ES_tradnl" b="1" dirty="0" err="1"/>
              <a:t>Scnanner</a:t>
            </a:r>
            <a:r>
              <a:rPr lang="es-ES_tradnl" dirty="0"/>
              <a:t> el paquete </a:t>
            </a:r>
            <a:r>
              <a:rPr lang="es-ES_tradnl" dirty="0" err="1"/>
              <a:t>java.util</a:t>
            </a:r>
            <a:r>
              <a:rPr lang="es-ES_tradnl" dirty="0"/>
              <a:t> estar</a:t>
            </a:r>
            <a:r>
              <a:rPr lang="es-ES" dirty="0"/>
              <a:t>á ahora disponible</a:t>
            </a:r>
            <a:endParaRPr lang="es-ES_tradnl" dirty="0"/>
          </a:p>
        </p:txBody>
      </p:sp>
      <p:sp>
        <p:nvSpPr>
          <p:cNvPr id="7" name="TextBox 6"/>
          <p:cNvSpPr txBox="1"/>
          <p:nvPr/>
        </p:nvSpPr>
        <p:spPr>
          <a:xfrm flipH="1">
            <a:off x="6978650" y="5240716"/>
            <a:ext cx="3200400" cy="923330"/>
          </a:xfrm>
          <a:prstGeom prst="rect">
            <a:avLst/>
          </a:prstGeom>
          <a:noFill/>
        </p:spPr>
        <p:txBody>
          <a:bodyPr wrap="square" rtlCol="0">
            <a:spAutoFit/>
          </a:bodyPr>
          <a:lstStyle/>
          <a:p>
            <a:r>
              <a:rPr lang="es-ES" dirty="0"/>
              <a:t>Todas las clases dentro del paquete </a:t>
            </a:r>
            <a:r>
              <a:rPr lang="es-ES" dirty="0" err="1"/>
              <a:t>java.util</a:t>
            </a:r>
            <a:r>
              <a:rPr lang="es-ES" dirty="0"/>
              <a:t> estarán ahora disponibles</a:t>
            </a:r>
            <a:endParaRPr lang="es-ES_tradnl" dirty="0"/>
          </a:p>
        </p:txBody>
      </p:sp>
    </p:spTree>
    <p:extLst>
      <p:ext uri="{BB962C8B-B14F-4D97-AF65-F5344CB8AC3E}">
        <p14:creationId xmlns:p14="http://schemas.microsoft.com/office/powerpoint/2010/main" val="176333267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Paquetes en Java</a:t>
            </a:r>
          </a:p>
        </p:txBody>
      </p:sp>
      <p:sp>
        <p:nvSpPr>
          <p:cNvPr id="3" name="Content Placeholder 2"/>
          <p:cNvSpPr>
            <a:spLocks noGrp="1"/>
          </p:cNvSpPr>
          <p:nvPr>
            <p:ph idx="1"/>
          </p:nvPr>
        </p:nvSpPr>
        <p:spPr>
          <a:xfrm>
            <a:off x="1290181" y="1511300"/>
            <a:ext cx="10063619" cy="4632325"/>
          </a:xfrm>
        </p:spPr>
        <p:txBody>
          <a:bodyPr>
            <a:normAutofit/>
          </a:bodyPr>
          <a:lstStyle/>
          <a:p>
            <a:pPr algn="just"/>
            <a:r>
              <a:rPr lang="es-ES_tradnl" sz="2400" dirty="0"/>
              <a:t>Se</a:t>
            </a:r>
            <a:r>
              <a:rPr lang="es-ES_tradnl" sz="2400" b="1" dirty="0"/>
              <a:t> puede acceder a las clases</a:t>
            </a:r>
            <a:r>
              <a:rPr lang="es-ES_tradnl" sz="2400" dirty="0"/>
              <a:t> dentro del </a:t>
            </a:r>
            <a:r>
              <a:rPr lang="es-ES_tradnl" sz="2400" b="1" dirty="0"/>
              <a:t>mismo paquete sin importarlas</a:t>
            </a:r>
            <a:r>
              <a:rPr lang="es-ES_tradnl" sz="2400" dirty="0"/>
              <a:t>.</a:t>
            </a:r>
          </a:p>
        </p:txBody>
      </p:sp>
      <p:sp>
        <p:nvSpPr>
          <p:cNvPr id="6" name="TextBox 5"/>
          <p:cNvSpPr txBox="1"/>
          <p:nvPr/>
        </p:nvSpPr>
        <p:spPr>
          <a:xfrm>
            <a:off x="5998627" y="2439828"/>
            <a:ext cx="3671887" cy="1477328"/>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_tradnl" dirty="0"/>
              <a:t>La clase </a:t>
            </a:r>
            <a:r>
              <a:rPr lang="es-ES_tradnl" b="1" dirty="0"/>
              <a:t>Circulo</a:t>
            </a:r>
            <a:r>
              <a:rPr lang="es-ES_tradnl" dirty="0"/>
              <a:t> y la clase </a:t>
            </a:r>
            <a:r>
              <a:rPr lang="es-ES_tradnl" b="1" dirty="0" err="1"/>
              <a:t>TestCirculo</a:t>
            </a:r>
            <a:r>
              <a:rPr lang="es-ES_tradnl" dirty="0"/>
              <a:t> se encuentran en </a:t>
            </a:r>
            <a:r>
              <a:rPr lang="es-ES_tradnl" b="1" dirty="0"/>
              <a:t>el mismo paquete </a:t>
            </a:r>
            <a:r>
              <a:rPr lang="es-ES_tradnl" dirty="0"/>
              <a:t>(principal). Por esto la clase </a:t>
            </a:r>
            <a:r>
              <a:rPr lang="es-ES_tradnl" dirty="0" err="1"/>
              <a:t>TestCirculo</a:t>
            </a:r>
            <a:r>
              <a:rPr lang="es-ES_tradnl" dirty="0"/>
              <a:t> puede acceder a Circulo sin necesidad de importarla</a:t>
            </a:r>
          </a:p>
        </p:txBody>
      </p:sp>
      <p:pic>
        <p:nvPicPr>
          <p:cNvPr id="12" name="Picture 11"/>
          <p:cNvPicPr>
            <a:picLocks noChangeAspect="1"/>
          </p:cNvPicPr>
          <p:nvPr/>
        </p:nvPicPr>
        <p:blipFill>
          <a:blip r:embed="rId2"/>
          <a:stretch>
            <a:fillRect/>
          </a:stretch>
        </p:blipFill>
        <p:spPr>
          <a:xfrm>
            <a:off x="1757156" y="2428303"/>
            <a:ext cx="3330367" cy="3310967"/>
          </a:xfrm>
          <a:prstGeom prst="rect">
            <a:avLst/>
          </a:prstGeom>
          <a:noFill/>
          <a:ln>
            <a:solidFill>
              <a:schemeClr val="accent1"/>
            </a:solidFill>
          </a:ln>
        </p:spPr>
      </p:pic>
      <p:pic>
        <p:nvPicPr>
          <p:cNvPr id="13" name="Picture 12"/>
          <p:cNvPicPr>
            <a:picLocks noChangeAspect="1"/>
          </p:cNvPicPr>
          <p:nvPr/>
        </p:nvPicPr>
        <p:blipFill>
          <a:blip r:embed="rId3"/>
          <a:stretch>
            <a:fillRect/>
          </a:stretch>
        </p:blipFill>
        <p:spPr>
          <a:xfrm>
            <a:off x="5797067" y="4083786"/>
            <a:ext cx="4409561" cy="1362161"/>
          </a:xfrm>
          <a:prstGeom prst="rect">
            <a:avLst/>
          </a:prstGeom>
          <a:ln>
            <a:solidFill>
              <a:schemeClr val="accent1"/>
            </a:solidFill>
          </a:ln>
        </p:spPr>
      </p:pic>
    </p:spTree>
    <p:extLst>
      <p:ext uri="{BB962C8B-B14F-4D97-AF65-F5344CB8AC3E}">
        <p14:creationId xmlns:p14="http://schemas.microsoft.com/office/powerpoint/2010/main" val="105790651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Paquetes en Java</a:t>
            </a:r>
          </a:p>
        </p:txBody>
      </p:sp>
      <p:sp>
        <p:nvSpPr>
          <p:cNvPr id="3" name="Content Placeholder 2"/>
          <p:cNvSpPr>
            <a:spLocks noGrp="1"/>
          </p:cNvSpPr>
          <p:nvPr>
            <p:ph idx="1"/>
          </p:nvPr>
        </p:nvSpPr>
        <p:spPr>
          <a:xfrm>
            <a:off x="1340285" y="1457325"/>
            <a:ext cx="9832931" cy="4719638"/>
          </a:xfrm>
        </p:spPr>
        <p:txBody>
          <a:bodyPr>
            <a:normAutofit/>
          </a:bodyPr>
          <a:lstStyle/>
          <a:p>
            <a:pPr algn="just"/>
            <a:r>
              <a:rPr lang="es-ES_tradnl" sz="2400" dirty="0"/>
              <a:t>Si cambiamos </a:t>
            </a:r>
            <a:r>
              <a:rPr lang="es-ES_tradnl" sz="2400" dirty="0" err="1"/>
              <a:t>TestCirculo</a:t>
            </a:r>
            <a:r>
              <a:rPr lang="es-ES_tradnl" sz="2400" dirty="0"/>
              <a:t> a otro paquete, necesitar</a:t>
            </a:r>
            <a:r>
              <a:rPr lang="es-ES" sz="2400" dirty="0" err="1"/>
              <a:t>íamos</a:t>
            </a:r>
            <a:r>
              <a:rPr lang="es-ES" sz="2400" dirty="0"/>
              <a:t> importar la clase Circulo para poder usarla.</a:t>
            </a:r>
            <a:endParaRPr lang="es-ES_tradnl" sz="2400" dirty="0"/>
          </a:p>
        </p:txBody>
      </p:sp>
      <p:pic>
        <p:nvPicPr>
          <p:cNvPr id="6" name="Picture 5"/>
          <p:cNvPicPr>
            <a:picLocks noChangeAspect="1"/>
          </p:cNvPicPr>
          <p:nvPr/>
        </p:nvPicPr>
        <p:blipFill>
          <a:blip r:embed="rId2"/>
          <a:stretch>
            <a:fillRect/>
          </a:stretch>
        </p:blipFill>
        <p:spPr>
          <a:xfrm>
            <a:off x="6193835" y="2895716"/>
            <a:ext cx="4514747" cy="1911811"/>
          </a:xfrm>
          <a:prstGeom prst="rect">
            <a:avLst/>
          </a:prstGeom>
          <a:ln>
            <a:solidFill>
              <a:schemeClr val="accent1"/>
            </a:solidFill>
          </a:ln>
        </p:spPr>
      </p:pic>
      <p:pic>
        <p:nvPicPr>
          <p:cNvPr id="9" name="Picture 8"/>
          <p:cNvPicPr>
            <a:picLocks noChangeAspect="1"/>
          </p:cNvPicPr>
          <p:nvPr/>
        </p:nvPicPr>
        <p:blipFill>
          <a:blip r:embed="rId3"/>
          <a:stretch>
            <a:fillRect/>
          </a:stretch>
        </p:blipFill>
        <p:spPr>
          <a:xfrm>
            <a:off x="1894097" y="2372119"/>
            <a:ext cx="3330367" cy="3310967"/>
          </a:xfrm>
          <a:prstGeom prst="rect">
            <a:avLst/>
          </a:prstGeom>
          <a:noFill/>
          <a:ln>
            <a:solidFill>
              <a:schemeClr val="accent1"/>
            </a:solidFill>
          </a:ln>
        </p:spPr>
      </p:pic>
      <p:sp>
        <p:nvSpPr>
          <p:cNvPr id="10" name="Rectangle 9"/>
          <p:cNvSpPr/>
          <p:nvPr/>
        </p:nvSpPr>
        <p:spPr>
          <a:xfrm>
            <a:off x="2299423" y="2339680"/>
            <a:ext cx="2981325" cy="159860"/>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1" name="Rectangle 10"/>
          <p:cNvSpPr/>
          <p:nvPr/>
        </p:nvSpPr>
        <p:spPr>
          <a:xfrm>
            <a:off x="6162235" y="2895716"/>
            <a:ext cx="3538539" cy="159860"/>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12" name="Rectangle 11"/>
          <p:cNvSpPr/>
          <p:nvPr/>
        </p:nvSpPr>
        <p:spPr>
          <a:xfrm>
            <a:off x="6162234" y="3267132"/>
            <a:ext cx="3538539" cy="159860"/>
          </a:xfrm>
          <a:prstGeom prst="rect">
            <a:avLst/>
          </a:prstGeom>
          <a:solidFill>
            <a:srgbClr val="FF85FF">
              <a:alpha val="12000"/>
            </a:srgbClr>
          </a:solidFill>
          <a:ln>
            <a:solidFill>
              <a:srgbClr val="FF85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12176168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g72b3f69c4d_1_129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lvl="0">
              <a:spcBef>
                <a:spcPts val="0"/>
              </a:spcBef>
              <a:buClr>
                <a:srgbClr val="002060"/>
              </a:buClr>
              <a:buSzPts val="4400"/>
            </a:pPr>
            <a:r>
              <a:rPr lang="en-US" dirty="0" err="1"/>
              <a:t>Creando</a:t>
            </a:r>
            <a:r>
              <a:rPr lang="en-US" dirty="0"/>
              <a:t> </a:t>
            </a:r>
            <a:r>
              <a:rPr lang="en-US" dirty="0" err="1"/>
              <a:t>Clases</a:t>
            </a:r>
            <a:endParaRPr dirty="0"/>
          </a:p>
        </p:txBody>
      </p:sp>
      <p:sp>
        <p:nvSpPr>
          <p:cNvPr id="262" name="Google Shape;262;g72b3f69c4d_1_129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a:spcBef>
                <a:spcPts val="0"/>
              </a:spcBef>
              <a:buSzPts val="2800"/>
              <a:buFont typeface="Arial"/>
              <a:buChar char="•"/>
            </a:pPr>
            <a:r>
              <a:rPr lang="en-US" dirty="0"/>
              <a:t>Un </a:t>
            </a:r>
            <a:r>
              <a:rPr lang="en-US" dirty="0" err="1"/>
              <a:t>programa</a:t>
            </a:r>
            <a:r>
              <a:rPr lang="en-US" dirty="0"/>
              <a:t> </a:t>
            </a:r>
            <a:r>
              <a:rPr lang="en-US" dirty="0" err="1"/>
              <a:t>en</a:t>
            </a:r>
            <a:r>
              <a:rPr lang="en-US" dirty="0"/>
              <a:t> Java </a:t>
            </a:r>
            <a:r>
              <a:rPr lang="en-US" dirty="0" err="1"/>
              <a:t>consiste</a:t>
            </a:r>
            <a:r>
              <a:rPr lang="en-US" dirty="0"/>
              <a:t> de </a:t>
            </a:r>
            <a:r>
              <a:rPr lang="en-US" dirty="0" err="1"/>
              <a:t>varias</a:t>
            </a:r>
            <a:r>
              <a:rPr lang="en-US" dirty="0"/>
              <a:t> </a:t>
            </a:r>
            <a:r>
              <a:rPr lang="en-US" dirty="0" err="1"/>
              <a:t>clases</a:t>
            </a:r>
            <a:r>
              <a:rPr lang="en-US" dirty="0"/>
              <a:t> </a:t>
            </a:r>
            <a:r>
              <a:rPr lang="en-US" dirty="0" err="1"/>
              <a:t>interactúan</a:t>
            </a:r>
            <a:r>
              <a:rPr lang="en-US" dirty="0"/>
              <a:t> entre </a:t>
            </a:r>
            <a:r>
              <a:rPr lang="en-US" dirty="0" err="1"/>
              <a:t>ellas</a:t>
            </a:r>
            <a:r>
              <a:rPr lang="en-US" dirty="0" smtClean="0"/>
              <a:t>.</a:t>
            </a:r>
          </a:p>
          <a:p>
            <a:pPr marL="228600" lvl="0" indent="-228600" algn="l" rtl="0">
              <a:lnSpc>
                <a:spcPct val="90000"/>
              </a:lnSpc>
              <a:spcBef>
                <a:spcPts val="0"/>
              </a:spcBef>
              <a:spcAft>
                <a:spcPts val="0"/>
              </a:spcAft>
              <a:buClr>
                <a:srgbClr val="002060"/>
              </a:buClr>
              <a:buSzPts val="2800"/>
              <a:buFont typeface="Arial"/>
              <a:buChar char="•"/>
            </a:pPr>
            <a:endParaRPr lang="en-US" dirty="0" smtClean="0"/>
          </a:p>
          <a:p>
            <a:pPr marL="228600" lvl="0" indent="-228600" algn="l" rtl="0">
              <a:lnSpc>
                <a:spcPct val="90000"/>
              </a:lnSpc>
              <a:spcBef>
                <a:spcPts val="0"/>
              </a:spcBef>
              <a:spcAft>
                <a:spcPts val="0"/>
              </a:spcAft>
              <a:buClr>
                <a:srgbClr val="002060"/>
              </a:buClr>
              <a:buSzPts val="2800"/>
              <a:buFont typeface="Arial"/>
              <a:buChar char="•"/>
            </a:pPr>
            <a:r>
              <a:rPr lang="en-US" dirty="0" err="1" smtClean="0"/>
              <a:t>Cada</a:t>
            </a:r>
            <a:r>
              <a:rPr lang="en-US" dirty="0" smtClean="0"/>
              <a:t> </a:t>
            </a:r>
            <a:r>
              <a:rPr lang="en-US" dirty="0" err="1"/>
              <a:t>clase</a:t>
            </a:r>
            <a:r>
              <a:rPr lang="en-US" dirty="0"/>
              <a:t> </a:t>
            </a:r>
            <a:r>
              <a:rPr lang="en-US" dirty="0" err="1" smtClean="0"/>
              <a:t>debe</a:t>
            </a:r>
            <a:r>
              <a:rPr lang="en-US" dirty="0" smtClean="0"/>
              <a:t> </a:t>
            </a:r>
            <a:r>
              <a:rPr lang="en-US" dirty="0" err="1" smtClean="0"/>
              <a:t>residir</a:t>
            </a:r>
            <a:r>
              <a:rPr lang="en-US" dirty="0" smtClean="0"/>
              <a:t> </a:t>
            </a:r>
            <a:r>
              <a:rPr lang="en-US" dirty="0" err="1" smtClean="0"/>
              <a:t>en</a:t>
            </a:r>
            <a:r>
              <a:rPr lang="en-US" dirty="0" smtClean="0"/>
              <a:t> </a:t>
            </a:r>
            <a:r>
              <a:rPr lang="en-US" dirty="0"/>
              <a:t>un </a:t>
            </a:r>
            <a:r>
              <a:rPr lang="en-US" dirty="0" err="1"/>
              <a:t>archivo</a:t>
            </a:r>
            <a:r>
              <a:rPr lang="en-US" dirty="0"/>
              <a:t> con el </a:t>
            </a:r>
            <a:r>
              <a:rPr lang="en-US" dirty="0" err="1"/>
              <a:t>mismo</a:t>
            </a:r>
            <a:r>
              <a:rPr lang="en-US" dirty="0"/>
              <a:t> </a:t>
            </a:r>
            <a:r>
              <a:rPr lang="en-US" dirty="0" err="1"/>
              <a:t>nombre</a:t>
            </a:r>
            <a:endParaRPr dirty="0"/>
          </a:p>
        </p:txBody>
      </p:sp>
      <p:pic>
        <p:nvPicPr>
          <p:cNvPr id="263" name="Google Shape;263;g72b3f69c4d_1_1299"/>
          <p:cNvPicPr preferRelativeResize="0"/>
          <p:nvPr/>
        </p:nvPicPr>
        <p:blipFill rotWithShape="1">
          <a:blip r:embed="rId3">
            <a:alphaModFix/>
          </a:blip>
          <a:srcRect/>
          <a:stretch/>
        </p:blipFill>
        <p:spPr>
          <a:xfrm>
            <a:off x="1540388" y="3078967"/>
            <a:ext cx="9580145" cy="3520027"/>
          </a:xfrm>
          <a:prstGeom prst="rect">
            <a:avLst/>
          </a:prstGeom>
          <a:noFill/>
          <a:ln>
            <a:noFill/>
          </a:ln>
        </p:spPr>
      </p:pic>
    </p:spTree>
    <p:extLst>
      <p:ext uri="{BB962C8B-B14F-4D97-AF65-F5344CB8AC3E}">
        <p14:creationId xmlns:p14="http://schemas.microsoft.com/office/powerpoint/2010/main" val="129028951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Modificadores de Acceso </a:t>
            </a:r>
            <a:r>
              <a:rPr lang="mr-IN" dirty="0" smtClean="0"/>
              <a:t>–</a:t>
            </a:r>
            <a:r>
              <a:rPr lang="es-ES_tradnl" dirty="0" smtClean="0"/>
              <a:t> Atributos y M</a:t>
            </a:r>
            <a:r>
              <a:rPr lang="es-ES" dirty="0" err="1" smtClean="0"/>
              <a:t>étodos</a:t>
            </a:r>
            <a:endParaRPr lang="es-ES_tradnl" dirty="0"/>
          </a:p>
        </p:txBody>
      </p:sp>
      <p:sp>
        <p:nvSpPr>
          <p:cNvPr id="3" name="Content Placeholder 2"/>
          <p:cNvSpPr>
            <a:spLocks noGrp="1"/>
          </p:cNvSpPr>
          <p:nvPr>
            <p:ph idx="1"/>
          </p:nvPr>
        </p:nvSpPr>
        <p:spPr/>
        <p:txBody>
          <a:bodyPr>
            <a:normAutofit/>
          </a:bodyPr>
          <a:lstStyle/>
          <a:p>
            <a:pPr algn="just"/>
            <a:r>
              <a:rPr lang="es-ES_tradnl" sz="2000" dirty="0"/>
              <a:t>Java permite establecer </a:t>
            </a:r>
            <a:r>
              <a:rPr lang="es-ES_tradnl" sz="2000" b="1" dirty="0"/>
              <a:t>4 niveles de protección </a:t>
            </a:r>
            <a:r>
              <a:rPr lang="es-ES_tradnl" sz="2000" dirty="0"/>
              <a:t>a los </a:t>
            </a:r>
            <a:r>
              <a:rPr lang="es-ES_tradnl" sz="2000" dirty="0" smtClean="0"/>
              <a:t>variables y </a:t>
            </a:r>
            <a:r>
              <a:rPr lang="es-ES_tradnl" sz="2000" dirty="0"/>
              <a:t>a los m</a:t>
            </a:r>
            <a:r>
              <a:rPr lang="es-ES" sz="2000" dirty="0" err="1"/>
              <a:t>étodos</a:t>
            </a:r>
            <a:r>
              <a:rPr lang="es-ES" sz="2000" dirty="0"/>
              <a:t> </a:t>
            </a:r>
            <a:r>
              <a:rPr lang="es-ES_tradnl" sz="2000" dirty="0"/>
              <a:t>de una clase.</a:t>
            </a:r>
          </a:p>
          <a:p>
            <a:pPr algn="just"/>
            <a:r>
              <a:rPr lang="es-ES_tradnl" sz="2000" dirty="0"/>
              <a:t>Los niveles de protección determinan a que atributos o métodos se pueden acceder y a través de quien.</a:t>
            </a:r>
          </a:p>
        </p:txBody>
      </p:sp>
      <p:graphicFrame>
        <p:nvGraphicFramePr>
          <p:cNvPr id="4" name="Table 3"/>
          <p:cNvGraphicFramePr>
            <a:graphicFrameLocks noGrp="1"/>
          </p:cNvGraphicFramePr>
          <p:nvPr>
            <p:extLst/>
          </p:nvPr>
        </p:nvGraphicFramePr>
        <p:xfrm>
          <a:off x="2152651" y="3236913"/>
          <a:ext cx="7986716" cy="3032760"/>
        </p:xfrm>
        <a:graphic>
          <a:graphicData uri="http://schemas.openxmlformats.org/drawingml/2006/table">
            <a:tbl>
              <a:tblPr firstRow="1">
                <a:tableStyleId>{5C22544A-7EE6-4342-B048-85BDC9FD1C3A}</a:tableStyleId>
              </a:tblPr>
              <a:tblGrid>
                <a:gridCol w="2621229"/>
                <a:gridCol w="1373378"/>
                <a:gridCol w="1410744"/>
                <a:gridCol w="1392409"/>
                <a:gridCol w="1188956"/>
              </a:tblGrid>
              <a:tr h="370840">
                <a:tc>
                  <a:txBody>
                    <a:bodyPr/>
                    <a:lstStyle/>
                    <a:p>
                      <a:endParaRPr lang="es-ES_tradnl" dirty="0"/>
                    </a:p>
                  </a:txBody>
                  <a:tcPr/>
                </a:tc>
                <a:tc>
                  <a:txBody>
                    <a:bodyPr/>
                    <a:lstStyle/>
                    <a:p>
                      <a:r>
                        <a:rPr lang="es-ES_tradnl" dirty="0" err="1" smtClean="0"/>
                        <a:t>Private</a:t>
                      </a:r>
                      <a:endParaRPr lang="es-ES_tradnl" dirty="0"/>
                    </a:p>
                  </a:txBody>
                  <a:tcPr/>
                </a:tc>
                <a:tc>
                  <a:txBody>
                    <a:bodyPr/>
                    <a:lstStyle/>
                    <a:p>
                      <a:r>
                        <a:rPr lang="es-ES_tradnl" dirty="0" err="1" smtClean="0"/>
                        <a:t>Protected</a:t>
                      </a:r>
                      <a:endParaRPr lang="es-ES_tradnl"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No </a:t>
                      </a:r>
                      <a:r>
                        <a:rPr lang="es-ES_tradnl" dirty="0" err="1" smtClean="0"/>
                        <a:t>Modifier</a:t>
                      </a:r>
                      <a:endParaRPr lang="es-ES_tradnl" dirty="0" smtClean="0"/>
                    </a:p>
                  </a:txBody>
                  <a:tcPr/>
                </a:tc>
                <a:tc>
                  <a:txBody>
                    <a:bodyPr/>
                    <a:lstStyle/>
                    <a:p>
                      <a:r>
                        <a:rPr lang="es-ES_tradnl" dirty="0" err="1" smtClean="0"/>
                        <a:t>Public</a:t>
                      </a:r>
                      <a:endParaRPr lang="es-ES_tradnl" dirty="0"/>
                    </a:p>
                  </a:txBody>
                  <a:tcPr/>
                </a:tc>
              </a:tr>
              <a:tr h="370840">
                <a:tc>
                  <a:txBody>
                    <a:bodyPr/>
                    <a:lstStyle/>
                    <a:p>
                      <a:r>
                        <a:rPr lang="es-ES_tradnl" dirty="0" smtClean="0"/>
                        <a:t>Misma clase</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r>
              <a:tr h="370840">
                <a:tc>
                  <a:txBody>
                    <a:bodyPr/>
                    <a:lstStyle/>
                    <a:p>
                      <a:r>
                        <a:rPr lang="es-ES_tradnl" dirty="0" smtClean="0"/>
                        <a:t>Mismo paquete,</a:t>
                      </a:r>
                      <a:r>
                        <a:rPr lang="es-ES_tradnl" baseline="0" dirty="0" smtClean="0"/>
                        <a:t>  subclase</a:t>
                      </a:r>
                      <a:endParaRPr lang="es-ES_tradnl" dirty="0"/>
                    </a:p>
                  </a:txBody>
                  <a:tcPr/>
                </a:tc>
                <a:tc>
                  <a:txBody>
                    <a:bodyPr/>
                    <a:lstStyle/>
                    <a:p>
                      <a:r>
                        <a:rPr lang="es-ES_tradnl" dirty="0" smtClean="0"/>
                        <a:t>NO</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r>
              <a:tr h="370840">
                <a:tc>
                  <a:txBody>
                    <a:bodyPr/>
                    <a:lstStyle/>
                    <a:p>
                      <a:r>
                        <a:rPr lang="es-ES_tradnl" dirty="0" smtClean="0"/>
                        <a:t>Mismo paquete, no-subclase</a:t>
                      </a:r>
                      <a:endParaRPr lang="es-ES_tradnl" dirty="0"/>
                    </a:p>
                  </a:txBody>
                  <a:tcPr/>
                </a:tc>
                <a:tc>
                  <a:txBody>
                    <a:bodyPr/>
                    <a:lstStyle/>
                    <a:p>
                      <a:r>
                        <a:rPr lang="es-ES_tradnl" dirty="0" smtClean="0"/>
                        <a:t>NO</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c>
                  <a:txBody>
                    <a:bodyPr/>
                    <a:lstStyle/>
                    <a:p>
                      <a:r>
                        <a:rPr lang="es-ES_tradnl" dirty="0" smtClean="0"/>
                        <a:t>SI</a:t>
                      </a:r>
                      <a:endParaRPr lang="es-ES_tradnl" dirty="0"/>
                    </a:p>
                  </a:txBody>
                  <a:tcPr/>
                </a:tc>
              </a:tr>
              <a:tr h="370840">
                <a:tc>
                  <a:txBody>
                    <a:bodyPr/>
                    <a:lstStyle/>
                    <a:p>
                      <a:r>
                        <a:rPr lang="es-ES_tradnl" dirty="0" smtClean="0"/>
                        <a:t>Diferente</a:t>
                      </a:r>
                      <a:r>
                        <a:rPr lang="es-ES_tradnl" baseline="0" dirty="0" smtClean="0"/>
                        <a:t> paquete ,subclase</a:t>
                      </a:r>
                      <a:endParaRPr lang="es-ES_tradnl" dirty="0"/>
                    </a:p>
                  </a:txBody>
                  <a:tcPr/>
                </a:tc>
                <a:tc>
                  <a:txBody>
                    <a:bodyPr/>
                    <a:lstStyle/>
                    <a:p>
                      <a:r>
                        <a:rPr lang="es-ES_tradnl" dirty="0" smtClean="0"/>
                        <a:t>NO</a:t>
                      </a:r>
                      <a:endParaRPr lang="es-ES_tradnl" dirty="0"/>
                    </a:p>
                  </a:txBody>
                  <a:tcPr/>
                </a:tc>
                <a:tc>
                  <a:txBody>
                    <a:bodyPr/>
                    <a:lstStyle/>
                    <a:p>
                      <a:r>
                        <a:rPr lang="es-ES_tradnl" dirty="0" smtClean="0"/>
                        <a:t>SI</a:t>
                      </a:r>
                      <a:endParaRPr lang="es-ES_tradnl" dirty="0"/>
                    </a:p>
                  </a:txBody>
                  <a:tcPr/>
                </a:tc>
                <a:tc>
                  <a:txBody>
                    <a:bodyPr/>
                    <a:lstStyle/>
                    <a:p>
                      <a:r>
                        <a:rPr lang="es-ES_tradnl" dirty="0" smtClean="0"/>
                        <a:t>NO</a:t>
                      </a:r>
                      <a:endParaRPr lang="es-ES_tradnl" dirty="0"/>
                    </a:p>
                  </a:txBody>
                  <a:tcPr/>
                </a:tc>
                <a:tc>
                  <a:txBody>
                    <a:bodyPr/>
                    <a:lstStyle/>
                    <a:p>
                      <a:r>
                        <a:rPr lang="es-ES_tradnl" dirty="0" smtClean="0"/>
                        <a:t>SI</a:t>
                      </a:r>
                      <a:endParaRPr lang="es-ES_tradnl"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Diferente</a:t>
                      </a:r>
                      <a:r>
                        <a:rPr lang="es-ES_tradnl" baseline="0" dirty="0" smtClean="0"/>
                        <a:t> paquete ,</a:t>
                      </a:r>
                      <a:r>
                        <a:rPr lang="es-ES_tradnl" baseline="0" dirty="0" err="1" smtClean="0"/>
                        <a:t>nosubclase</a:t>
                      </a:r>
                      <a:endParaRPr lang="es-ES_tradnl" dirty="0" smtClean="0"/>
                    </a:p>
                  </a:txBody>
                  <a:tcPr/>
                </a:tc>
                <a:tc>
                  <a:txBody>
                    <a:bodyPr/>
                    <a:lstStyle/>
                    <a:p>
                      <a:r>
                        <a:rPr lang="es-ES_tradnl" dirty="0" smtClean="0"/>
                        <a:t>NO</a:t>
                      </a:r>
                      <a:endParaRPr lang="es-ES_tradnl" dirty="0"/>
                    </a:p>
                  </a:txBody>
                  <a:tcPr/>
                </a:tc>
                <a:tc>
                  <a:txBody>
                    <a:bodyPr/>
                    <a:lstStyle/>
                    <a:p>
                      <a:r>
                        <a:rPr lang="es-ES_tradnl" dirty="0" smtClean="0"/>
                        <a:t>NO</a:t>
                      </a:r>
                      <a:endParaRPr lang="es-ES_tradnl" dirty="0"/>
                    </a:p>
                  </a:txBody>
                  <a:tcPr/>
                </a:tc>
                <a:tc>
                  <a:txBody>
                    <a:bodyPr/>
                    <a:lstStyle/>
                    <a:p>
                      <a:r>
                        <a:rPr lang="es-ES_tradnl" dirty="0" smtClean="0"/>
                        <a:t>NO</a:t>
                      </a:r>
                      <a:endParaRPr lang="es-ES_tradnl" dirty="0"/>
                    </a:p>
                  </a:txBody>
                  <a:tcPr/>
                </a:tc>
                <a:tc>
                  <a:txBody>
                    <a:bodyPr/>
                    <a:lstStyle/>
                    <a:p>
                      <a:r>
                        <a:rPr lang="es-ES_tradnl" dirty="0" smtClean="0"/>
                        <a:t>SI</a:t>
                      </a:r>
                      <a:endParaRPr lang="es-ES_tradnl" dirty="0"/>
                    </a:p>
                  </a:txBody>
                  <a:tcPr/>
                </a:tc>
              </a:tr>
            </a:tbl>
          </a:graphicData>
        </a:graphic>
      </p:graphicFrame>
    </p:spTree>
    <p:extLst>
      <p:ext uri="{BB962C8B-B14F-4D97-AF65-F5344CB8AC3E}">
        <p14:creationId xmlns:p14="http://schemas.microsoft.com/office/powerpoint/2010/main" val="184957812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Modificador de Acceso </a:t>
            </a:r>
            <a:r>
              <a:rPr lang="es-ES_tradnl" dirty="0" err="1" smtClean="0"/>
              <a:t>Private</a:t>
            </a:r>
            <a:endParaRPr lang="es-ES_tradnl" dirty="0"/>
          </a:p>
        </p:txBody>
      </p:sp>
      <p:sp>
        <p:nvSpPr>
          <p:cNvPr id="3" name="Content Placeholder 2"/>
          <p:cNvSpPr>
            <a:spLocks noGrp="1"/>
          </p:cNvSpPr>
          <p:nvPr>
            <p:ph idx="1"/>
          </p:nvPr>
        </p:nvSpPr>
        <p:spPr>
          <a:xfrm>
            <a:off x="1127342" y="1690689"/>
            <a:ext cx="10226458" cy="4351338"/>
          </a:xfrm>
        </p:spPr>
        <p:txBody>
          <a:bodyPr>
            <a:normAutofit fontScale="92500" lnSpcReduction="10000"/>
          </a:bodyPr>
          <a:lstStyle/>
          <a:p>
            <a:pPr algn="just"/>
            <a:r>
              <a:rPr lang="es-ES_tradnl" dirty="0"/>
              <a:t>Los atributos y métodos marcados </a:t>
            </a:r>
            <a:r>
              <a:rPr lang="es-ES_tradnl" b="1" dirty="0"/>
              <a:t>como privados </a:t>
            </a:r>
            <a:r>
              <a:rPr lang="es-ES_tradnl" dirty="0"/>
              <a:t>sólo pueden ser </a:t>
            </a:r>
            <a:r>
              <a:rPr lang="es-ES_tradnl" dirty="0" err="1" smtClean="0"/>
              <a:t>accesados</a:t>
            </a:r>
            <a:r>
              <a:rPr lang="es-ES_tradnl" dirty="0" smtClean="0"/>
              <a:t> dentro de la clase en la que fueron declarados.</a:t>
            </a:r>
            <a:endParaRPr lang="es-ES_tradnl" dirty="0"/>
          </a:p>
          <a:p>
            <a:endParaRPr lang="es-ES_tradnl" dirty="0"/>
          </a:p>
          <a:p>
            <a:pPr algn="just"/>
            <a:r>
              <a:rPr lang="es-ES_tradnl" dirty="0" smtClean="0"/>
              <a:t>Use </a:t>
            </a:r>
            <a:r>
              <a:rPr lang="es-ES_tradnl" dirty="0"/>
              <a:t>el modificador </a:t>
            </a:r>
            <a:r>
              <a:rPr lang="es-ES_tradnl" b="1" dirty="0" err="1"/>
              <a:t>private</a:t>
            </a:r>
            <a:r>
              <a:rPr lang="es-ES_tradnl" dirty="0"/>
              <a:t> para los atributos de </a:t>
            </a:r>
            <a:r>
              <a:rPr lang="es-ES_tradnl" dirty="0" smtClean="0"/>
              <a:t>la clase, </a:t>
            </a:r>
            <a:r>
              <a:rPr lang="es-ES_tradnl" dirty="0"/>
              <a:t>excepto para </a:t>
            </a:r>
            <a:r>
              <a:rPr lang="es-ES_tradnl" dirty="0" smtClean="0"/>
              <a:t>constantes que queremos que sean accedidos desde el exterior. </a:t>
            </a:r>
            <a:endParaRPr lang="es-ES_tradnl" dirty="0"/>
          </a:p>
          <a:p>
            <a:endParaRPr lang="es-ES_tradnl" dirty="0"/>
          </a:p>
          <a:p>
            <a:r>
              <a:rPr lang="es-ES_tradnl" dirty="0" smtClean="0"/>
              <a:t>Use </a:t>
            </a:r>
            <a:r>
              <a:rPr lang="es-ES_tradnl" dirty="0"/>
              <a:t>el modificador </a:t>
            </a:r>
            <a:r>
              <a:rPr lang="es-ES_tradnl" b="1" dirty="0" err="1"/>
              <a:t>private</a:t>
            </a:r>
            <a:r>
              <a:rPr lang="es-ES_tradnl" b="1" dirty="0"/>
              <a:t> </a:t>
            </a:r>
            <a:r>
              <a:rPr lang="es-ES_tradnl" dirty="0"/>
              <a:t>para los métodos que no necesitan ser llamados por otras </a:t>
            </a:r>
            <a:r>
              <a:rPr lang="es-ES_tradnl" dirty="0" smtClean="0"/>
              <a:t>clases.</a:t>
            </a:r>
          </a:p>
          <a:p>
            <a:endParaRPr lang="es-ES_tradnl" dirty="0"/>
          </a:p>
          <a:p>
            <a:r>
              <a:rPr lang="es-ES" dirty="0"/>
              <a:t>Los </a:t>
            </a:r>
            <a:r>
              <a:rPr lang="es-ES" b="1" dirty="0"/>
              <a:t>miembros de la clase </a:t>
            </a:r>
            <a:r>
              <a:rPr lang="es-ES" dirty="0"/>
              <a:t>y </a:t>
            </a:r>
            <a:r>
              <a:rPr lang="es-ES" b="1" dirty="0"/>
              <a:t>métodos que no interactúan con el exterior</a:t>
            </a:r>
            <a:r>
              <a:rPr lang="es-ES" dirty="0"/>
              <a:t> deben ser marcados </a:t>
            </a:r>
            <a:r>
              <a:rPr lang="es-ES" b="1" dirty="0"/>
              <a:t>como privados</a:t>
            </a:r>
            <a:r>
              <a:rPr lang="es-ES" b="1" dirty="0" smtClean="0"/>
              <a:t>.</a:t>
            </a:r>
            <a:endParaRPr lang="es-ES" dirty="0"/>
          </a:p>
        </p:txBody>
      </p:sp>
    </p:spTree>
    <p:extLst>
      <p:ext uri="{BB962C8B-B14F-4D97-AF65-F5344CB8AC3E}">
        <p14:creationId xmlns:p14="http://schemas.microsoft.com/office/powerpoint/2010/main" val="103377335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Modificador</a:t>
            </a:r>
            <a:r>
              <a:rPr lang="en-US" dirty="0" smtClean="0"/>
              <a:t> de </a:t>
            </a:r>
            <a:r>
              <a:rPr lang="en-US" dirty="0" err="1" smtClean="0"/>
              <a:t>Acceso</a:t>
            </a:r>
            <a:r>
              <a:rPr lang="en-US" dirty="0" smtClean="0"/>
              <a:t> </a:t>
            </a:r>
            <a:r>
              <a:rPr lang="en-US" dirty="0" err="1" smtClean="0"/>
              <a:t>Publico</a:t>
            </a:r>
            <a:endParaRPr lang="en-US" dirty="0"/>
          </a:p>
        </p:txBody>
      </p:sp>
      <p:sp>
        <p:nvSpPr>
          <p:cNvPr id="3" name="Content Placeholder 2"/>
          <p:cNvSpPr>
            <a:spLocks noGrp="1"/>
          </p:cNvSpPr>
          <p:nvPr>
            <p:ph idx="1"/>
          </p:nvPr>
        </p:nvSpPr>
        <p:spPr/>
        <p:txBody>
          <a:bodyPr/>
          <a:lstStyle/>
          <a:p>
            <a:r>
              <a:rPr lang="es-ES_tradnl" dirty="0"/>
              <a:t>Los atributos y métodos marcados </a:t>
            </a:r>
            <a:r>
              <a:rPr lang="es-ES_tradnl" b="1" dirty="0"/>
              <a:t>como </a:t>
            </a:r>
            <a:r>
              <a:rPr lang="es-ES_tradnl" b="1" dirty="0" err="1" smtClean="0"/>
              <a:t>public</a:t>
            </a:r>
            <a:r>
              <a:rPr lang="es-ES_tradnl" b="1" dirty="0" smtClean="0"/>
              <a:t> </a:t>
            </a:r>
            <a:r>
              <a:rPr lang="es-ES_tradnl" dirty="0" smtClean="0"/>
              <a:t>pueden </a:t>
            </a:r>
            <a:r>
              <a:rPr lang="es-ES_tradnl" dirty="0"/>
              <a:t>ser </a:t>
            </a:r>
            <a:r>
              <a:rPr lang="es-ES_tradnl" dirty="0" err="1"/>
              <a:t>accesados</a:t>
            </a:r>
            <a:r>
              <a:rPr lang="es-ES_tradnl" dirty="0"/>
              <a:t> </a:t>
            </a:r>
            <a:r>
              <a:rPr lang="es-ES_tradnl" dirty="0" smtClean="0"/>
              <a:t>desde la misma clase, otras clases en el mismo paquete  y clases en otros paquetes .</a:t>
            </a:r>
          </a:p>
          <a:p>
            <a:endParaRPr lang="es-ES_tradnl" dirty="0"/>
          </a:p>
          <a:p>
            <a:r>
              <a:rPr lang="es-ES_tradnl" b="1" dirty="0"/>
              <a:t>El conjunto de métodos públicos son la interfaz del objeto</a:t>
            </a:r>
            <a:r>
              <a:rPr lang="es-ES_tradnl" b="1" dirty="0" smtClean="0"/>
              <a:t>.</a:t>
            </a:r>
            <a:endParaRPr lang="es-ES_tradnl" dirty="0"/>
          </a:p>
          <a:p>
            <a:endParaRPr lang="en-US" dirty="0"/>
          </a:p>
        </p:txBody>
      </p:sp>
    </p:spTree>
    <p:extLst>
      <p:ext uri="{BB962C8B-B14F-4D97-AF65-F5344CB8AC3E}">
        <p14:creationId xmlns:p14="http://schemas.microsoft.com/office/powerpoint/2010/main" val="107011620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s-ES_tradnl" dirty="0" smtClean="0"/>
              <a:t>Modificador de Acceso  </a:t>
            </a:r>
            <a:br>
              <a:rPr lang="es-ES_tradnl" dirty="0" smtClean="0"/>
            </a:br>
            <a:r>
              <a:rPr lang="es-ES_tradnl" dirty="0" err="1" smtClean="0"/>
              <a:t>Protected</a:t>
            </a:r>
            <a:r>
              <a:rPr lang="es-ES_tradnl" dirty="0" smtClean="0"/>
              <a:t> y Predeterminado (No modificador)</a:t>
            </a:r>
            <a:endParaRPr lang="es-ES_tradnl" dirty="0"/>
          </a:p>
        </p:txBody>
      </p:sp>
      <p:sp>
        <p:nvSpPr>
          <p:cNvPr id="3" name="Content Placeholder 2"/>
          <p:cNvSpPr>
            <a:spLocks noGrp="1"/>
          </p:cNvSpPr>
          <p:nvPr>
            <p:ph idx="1"/>
          </p:nvPr>
        </p:nvSpPr>
        <p:spPr/>
        <p:txBody>
          <a:bodyPr>
            <a:normAutofit/>
          </a:bodyPr>
          <a:lstStyle/>
          <a:p>
            <a:r>
              <a:rPr lang="es-ES_tradnl" sz="2400" dirty="0"/>
              <a:t>El modificador de acceso </a:t>
            </a:r>
            <a:r>
              <a:rPr lang="es-ES_tradnl" sz="2400" b="1" dirty="0" err="1"/>
              <a:t>protected</a:t>
            </a:r>
            <a:r>
              <a:rPr lang="es-ES_tradnl" sz="2400" dirty="0"/>
              <a:t> y </a:t>
            </a:r>
            <a:r>
              <a:rPr lang="es-ES_tradnl" sz="2400" b="1" dirty="0"/>
              <a:t>default</a:t>
            </a:r>
            <a:r>
              <a:rPr lang="es-ES_tradnl" sz="2400" dirty="0"/>
              <a:t> son muy similares entre si.</a:t>
            </a:r>
          </a:p>
          <a:p>
            <a:pPr algn="just"/>
            <a:r>
              <a:rPr lang="es-ES_tradnl" sz="2400" dirty="0"/>
              <a:t>El modificador </a:t>
            </a:r>
            <a:r>
              <a:rPr lang="es-ES_tradnl" sz="2400" b="1" dirty="0"/>
              <a:t>default</a:t>
            </a:r>
            <a:r>
              <a:rPr lang="es-ES_tradnl" sz="2400" dirty="0"/>
              <a:t> permite </a:t>
            </a:r>
            <a:r>
              <a:rPr lang="es-ES_tradnl" sz="2400" dirty="0" smtClean="0"/>
              <a:t>el acceso y </a:t>
            </a:r>
            <a:r>
              <a:rPr lang="es-ES_tradnl" sz="2400" dirty="0"/>
              <a:t>cuando los solicitantes se encuentren en el mismo paquete.</a:t>
            </a:r>
          </a:p>
          <a:p>
            <a:pPr algn="just"/>
            <a:r>
              <a:rPr lang="es-ES_tradnl" sz="2400" dirty="0"/>
              <a:t>El modificador </a:t>
            </a:r>
            <a:r>
              <a:rPr lang="es-ES_tradnl" sz="2400" b="1" dirty="0" err="1"/>
              <a:t>protected</a:t>
            </a:r>
            <a:r>
              <a:rPr lang="es-ES_tradnl" sz="2400" dirty="0"/>
              <a:t> permite acceso </a:t>
            </a:r>
            <a:r>
              <a:rPr lang="es-ES_tradnl" sz="2400" dirty="0" smtClean="0"/>
              <a:t>siempre </a:t>
            </a:r>
            <a:r>
              <a:rPr lang="es-ES_tradnl" sz="2400" dirty="0"/>
              <a:t>y cuando los solicitantes se encuentren en el mismo paquete y a cualquier subclase incluso cuando no se encuentren en el mismo paquete. </a:t>
            </a:r>
          </a:p>
          <a:p>
            <a:pPr algn="just"/>
            <a:endParaRPr lang="es-ES_tradnl" dirty="0"/>
          </a:p>
        </p:txBody>
      </p:sp>
    </p:spTree>
    <p:extLst>
      <p:ext uri="{BB962C8B-B14F-4D97-AF65-F5344CB8AC3E}">
        <p14:creationId xmlns:p14="http://schemas.microsoft.com/office/powerpoint/2010/main" val="111496098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Modificador de </a:t>
            </a:r>
            <a:r>
              <a:rPr lang="es-ES_tradnl" dirty="0" smtClean="0"/>
              <a:t>Acceso Default</a:t>
            </a:r>
            <a:endParaRPr lang="es-ES_tradnl" dirty="0"/>
          </a:p>
        </p:txBody>
      </p:sp>
      <p:pic>
        <p:nvPicPr>
          <p:cNvPr id="5" name="Picture 4"/>
          <p:cNvPicPr>
            <a:picLocks noChangeAspect="1"/>
          </p:cNvPicPr>
          <p:nvPr/>
        </p:nvPicPr>
        <p:blipFill>
          <a:blip r:embed="rId2"/>
          <a:stretch>
            <a:fillRect/>
          </a:stretch>
        </p:blipFill>
        <p:spPr>
          <a:xfrm>
            <a:off x="2152650" y="1420812"/>
            <a:ext cx="3937000" cy="2209800"/>
          </a:xfrm>
          <a:prstGeom prst="rect">
            <a:avLst/>
          </a:prstGeom>
          <a:ln>
            <a:solidFill>
              <a:schemeClr val="accent1"/>
            </a:solidFill>
          </a:ln>
        </p:spPr>
      </p:pic>
      <p:pic>
        <p:nvPicPr>
          <p:cNvPr id="6" name="Picture 5"/>
          <p:cNvPicPr>
            <a:picLocks noChangeAspect="1"/>
          </p:cNvPicPr>
          <p:nvPr/>
        </p:nvPicPr>
        <p:blipFill>
          <a:blip r:embed="rId3"/>
          <a:stretch>
            <a:fillRect/>
          </a:stretch>
        </p:blipFill>
        <p:spPr>
          <a:xfrm>
            <a:off x="2152650" y="3813176"/>
            <a:ext cx="5626100" cy="2768600"/>
          </a:xfrm>
          <a:prstGeom prst="rect">
            <a:avLst/>
          </a:prstGeom>
          <a:ln>
            <a:solidFill>
              <a:schemeClr val="accent1"/>
            </a:solidFill>
          </a:ln>
        </p:spPr>
      </p:pic>
      <p:sp>
        <p:nvSpPr>
          <p:cNvPr id="7" name="TextBox 6"/>
          <p:cNvSpPr txBox="1"/>
          <p:nvPr/>
        </p:nvSpPr>
        <p:spPr>
          <a:xfrm>
            <a:off x="6367464" y="1690690"/>
            <a:ext cx="4481350" cy="646331"/>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_tradnl" dirty="0"/>
              <a:t>M</a:t>
            </a:r>
            <a:r>
              <a:rPr lang="es-ES" dirty="0" err="1"/>
              <a:t>étodo</a:t>
            </a:r>
            <a:r>
              <a:rPr lang="es-ES" dirty="0"/>
              <a:t> </a:t>
            </a:r>
            <a:r>
              <a:rPr lang="es-ES" b="1" dirty="0" err="1"/>
              <a:t>calcularArea</a:t>
            </a:r>
            <a:r>
              <a:rPr lang="es-ES" dirty="0"/>
              <a:t>() no tiene modificador, por lo tanto es </a:t>
            </a:r>
            <a:r>
              <a:rPr lang="es-ES" dirty="0" smtClean="0"/>
              <a:t>predeterminado.</a:t>
            </a:r>
            <a:endParaRPr lang="es-ES_tradnl" dirty="0"/>
          </a:p>
        </p:txBody>
      </p:sp>
      <p:sp>
        <p:nvSpPr>
          <p:cNvPr id="8" name="TextBox 7"/>
          <p:cNvSpPr txBox="1"/>
          <p:nvPr/>
        </p:nvSpPr>
        <p:spPr>
          <a:xfrm>
            <a:off x="6367464" y="2523967"/>
            <a:ext cx="3671887" cy="646331"/>
          </a:xfrm>
          <a:prstGeom prst="rect">
            <a:avLst/>
          </a:prstGeom>
          <a:solidFill>
            <a:schemeClr val="accent6">
              <a:lumMod val="60000"/>
              <a:lumOff val="40000"/>
            </a:schemeClr>
          </a:solidFill>
          <a:ln>
            <a:solidFill>
              <a:schemeClr val="accent6">
                <a:lumMod val="40000"/>
                <a:lumOff val="60000"/>
              </a:schemeClr>
            </a:solidFill>
          </a:ln>
        </p:spPr>
        <p:txBody>
          <a:bodyPr wrap="square" rtlCol="0">
            <a:spAutoFit/>
          </a:bodyPr>
          <a:lstStyle>
            <a:defPPr>
              <a:defRPr lang="es-ES"/>
            </a:defPPr>
            <a:lvl1pPr algn="just"/>
          </a:lstStyle>
          <a:p>
            <a:r>
              <a:rPr lang="es-ES_tradnl" dirty="0"/>
              <a:t>El m</a:t>
            </a:r>
            <a:r>
              <a:rPr lang="es-ES" dirty="0" err="1"/>
              <a:t>étodo</a:t>
            </a:r>
            <a:r>
              <a:rPr lang="es-ES" dirty="0"/>
              <a:t> no puede ser accedido fuera del paquete</a:t>
            </a:r>
            <a:endParaRPr lang="es-ES_tradnl" dirty="0"/>
          </a:p>
        </p:txBody>
      </p:sp>
      <p:pic>
        <p:nvPicPr>
          <p:cNvPr id="9" name="Content Placeholder 8"/>
          <p:cNvPicPr>
            <a:picLocks noGrp="1" noChangeAspect="1"/>
          </p:cNvPicPr>
          <p:nvPr>
            <p:ph idx="1"/>
          </p:nvPr>
        </p:nvPicPr>
        <p:blipFill>
          <a:blip r:embed="rId4"/>
          <a:stretch>
            <a:fillRect/>
          </a:stretch>
        </p:blipFill>
        <p:spPr>
          <a:xfrm>
            <a:off x="4741862" y="6162676"/>
            <a:ext cx="5537200" cy="558800"/>
          </a:xfrm>
          <a:prstGeom prst="rect">
            <a:avLst/>
          </a:prstGeom>
        </p:spPr>
      </p:pic>
    </p:spTree>
    <p:extLst>
      <p:ext uri="{BB962C8B-B14F-4D97-AF65-F5344CB8AC3E}">
        <p14:creationId xmlns:p14="http://schemas.microsoft.com/office/powerpoint/2010/main" val="206971173"/>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Getter</a:t>
            </a:r>
            <a:r>
              <a:rPr lang="es-ES_tradnl" dirty="0" smtClean="0"/>
              <a:t> and </a:t>
            </a:r>
            <a:r>
              <a:rPr lang="es-ES_tradnl" dirty="0" err="1" smtClean="0"/>
              <a:t>Setters</a:t>
            </a:r>
            <a:endParaRPr lang="es-ES_tradnl" dirty="0"/>
          </a:p>
        </p:txBody>
      </p:sp>
      <p:sp>
        <p:nvSpPr>
          <p:cNvPr id="3" name="Content Placeholder 2"/>
          <p:cNvSpPr>
            <a:spLocks noGrp="1"/>
          </p:cNvSpPr>
          <p:nvPr>
            <p:ph idx="1"/>
          </p:nvPr>
        </p:nvSpPr>
        <p:spPr/>
        <p:txBody>
          <a:bodyPr>
            <a:normAutofit fontScale="92500" lnSpcReduction="10000"/>
          </a:bodyPr>
          <a:lstStyle/>
          <a:p>
            <a:pPr algn="just"/>
            <a:r>
              <a:rPr lang="es-ES_tradnl" dirty="0" smtClean="0"/>
              <a:t>Los </a:t>
            </a:r>
            <a:r>
              <a:rPr lang="es-ES_tradnl" dirty="0"/>
              <a:t>atributos marcados como privados solo pueden ser manipulados por los métodos definidos dentro de la misma clase</a:t>
            </a:r>
          </a:p>
          <a:p>
            <a:pPr algn="just"/>
            <a:endParaRPr lang="es-ES_tradnl" dirty="0"/>
          </a:p>
          <a:p>
            <a:pPr algn="just"/>
            <a:r>
              <a:rPr lang="es-ES_tradnl" dirty="0" smtClean="0"/>
              <a:t>Para poder manipular y acceder a las variables de instancia privadas fuera de la clase se deben definir </a:t>
            </a:r>
            <a:r>
              <a:rPr lang="es-ES_tradnl" dirty="0" err="1" smtClean="0"/>
              <a:t>accesors</a:t>
            </a:r>
            <a:r>
              <a:rPr lang="es-ES_tradnl" dirty="0" smtClean="0"/>
              <a:t> (</a:t>
            </a:r>
            <a:r>
              <a:rPr lang="es-ES_tradnl" b="1" dirty="0" err="1" smtClean="0"/>
              <a:t>get</a:t>
            </a:r>
            <a:r>
              <a:rPr lang="es-ES_tradnl" dirty="0" smtClean="0"/>
              <a:t>) y </a:t>
            </a:r>
            <a:r>
              <a:rPr lang="es-ES_tradnl" dirty="0" err="1" smtClean="0"/>
              <a:t>mutators</a:t>
            </a:r>
            <a:r>
              <a:rPr lang="es-ES_tradnl" dirty="0" smtClean="0"/>
              <a:t> (</a:t>
            </a:r>
            <a:r>
              <a:rPr lang="es-ES_tradnl" b="1" dirty="0" smtClean="0"/>
              <a:t>set</a:t>
            </a:r>
            <a:r>
              <a:rPr lang="es-ES_tradnl" dirty="0" smtClean="0"/>
              <a:t>).</a:t>
            </a:r>
            <a:endParaRPr lang="es-ES_tradnl" dirty="0"/>
          </a:p>
          <a:p>
            <a:pPr algn="just"/>
            <a:endParaRPr lang="es-ES_tradnl" dirty="0"/>
          </a:p>
          <a:p>
            <a:pPr algn="just"/>
            <a:r>
              <a:rPr lang="es-ES_tradnl" dirty="0" smtClean="0"/>
              <a:t>El </a:t>
            </a:r>
            <a:r>
              <a:rPr lang="es-ES_tradnl" dirty="0"/>
              <a:t>nombre </a:t>
            </a:r>
            <a:r>
              <a:rPr lang="es-ES_tradnl" dirty="0" smtClean="0"/>
              <a:t>de </a:t>
            </a:r>
            <a:r>
              <a:rPr lang="es-ES_tradnl" dirty="0"/>
              <a:t>estos métodos por convención </a:t>
            </a:r>
            <a:r>
              <a:rPr lang="es-ES_tradnl" dirty="0" smtClean="0"/>
              <a:t>es:</a:t>
            </a:r>
          </a:p>
          <a:p>
            <a:pPr lvl="1" algn="just"/>
            <a:r>
              <a:rPr lang="es-ES_tradnl" b="1" dirty="0" err="1" smtClean="0"/>
              <a:t>set</a:t>
            </a:r>
            <a:r>
              <a:rPr lang="es-ES_tradnl" dirty="0" err="1" smtClean="0"/>
              <a:t>Nombreatributo</a:t>
            </a:r>
            <a:r>
              <a:rPr lang="es-ES_tradnl" dirty="0"/>
              <a:t>, donde </a:t>
            </a:r>
            <a:r>
              <a:rPr lang="es-ES_tradnl" dirty="0" err="1"/>
              <a:t>Nombreatributo</a:t>
            </a:r>
            <a:r>
              <a:rPr lang="es-ES_tradnl" dirty="0"/>
              <a:t> es el nombre del atributo cuyo valor va a ser modificado por ese </a:t>
            </a:r>
            <a:r>
              <a:rPr lang="es-ES_tradnl" dirty="0" smtClean="0"/>
              <a:t>método.</a:t>
            </a:r>
            <a:endParaRPr lang="es-ES_tradnl" b="1" dirty="0"/>
          </a:p>
          <a:p>
            <a:pPr lvl="1" algn="just"/>
            <a:r>
              <a:rPr lang="es-ES_tradnl" b="1" dirty="0" err="1" smtClean="0"/>
              <a:t>get</a:t>
            </a:r>
            <a:r>
              <a:rPr lang="es-ES_tradnl" dirty="0" err="1" smtClean="0"/>
              <a:t>Nombreatributo</a:t>
            </a:r>
            <a:r>
              <a:rPr lang="es-ES_tradnl" dirty="0"/>
              <a:t>, donde el </a:t>
            </a:r>
            <a:r>
              <a:rPr lang="es-ES_tradnl" dirty="0" err="1"/>
              <a:t>Nombreatributo</a:t>
            </a:r>
            <a:r>
              <a:rPr lang="es-ES_tradnl" dirty="0"/>
              <a:t> es el nombre del atributo cuyo valor el método va a retornar.</a:t>
            </a:r>
          </a:p>
        </p:txBody>
      </p:sp>
    </p:spTree>
    <p:extLst>
      <p:ext uri="{BB962C8B-B14F-4D97-AF65-F5344CB8AC3E}">
        <p14:creationId xmlns:p14="http://schemas.microsoft.com/office/powerpoint/2010/main" val="161435815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Getters</a:t>
            </a:r>
            <a:r>
              <a:rPr lang="es-ES_tradnl" dirty="0" smtClean="0"/>
              <a:t> </a:t>
            </a:r>
            <a:r>
              <a:rPr lang="es-ES_tradnl" dirty="0"/>
              <a:t>and </a:t>
            </a:r>
            <a:r>
              <a:rPr lang="es-ES_tradnl" dirty="0" err="1"/>
              <a:t>Setters</a:t>
            </a:r>
            <a:endParaRPr lang="es-ES_tradnl" dirty="0"/>
          </a:p>
        </p:txBody>
      </p:sp>
      <p:sp>
        <p:nvSpPr>
          <p:cNvPr id="3" name="Content Placeholder 2"/>
          <p:cNvSpPr>
            <a:spLocks noGrp="1"/>
          </p:cNvSpPr>
          <p:nvPr>
            <p:ph idx="1"/>
          </p:nvPr>
        </p:nvSpPr>
        <p:spPr/>
        <p:txBody>
          <a:bodyPr/>
          <a:lstStyle/>
          <a:p>
            <a:r>
              <a:rPr lang="es-ES_tradnl" dirty="0" err="1"/>
              <a:t>Setters</a:t>
            </a:r>
            <a:r>
              <a:rPr lang="es-ES_tradnl" dirty="0"/>
              <a:t> y </a:t>
            </a:r>
            <a:r>
              <a:rPr lang="es-ES_tradnl" dirty="0" err="1"/>
              <a:t>getters</a:t>
            </a:r>
            <a:r>
              <a:rPr lang="es-ES_tradnl" dirty="0"/>
              <a:t> son </a:t>
            </a:r>
            <a:r>
              <a:rPr lang="es-ES_tradnl" dirty="0" smtClean="0"/>
              <a:t>métodos </a:t>
            </a:r>
            <a:r>
              <a:rPr lang="es-ES_tradnl" dirty="0"/>
              <a:t>de acceso </a:t>
            </a:r>
            <a:r>
              <a:rPr lang="es-ES_tradnl" dirty="0" smtClean="0"/>
              <a:t>“</a:t>
            </a:r>
            <a:r>
              <a:rPr lang="es-ES_tradnl" dirty="0" err="1"/>
              <a:t>p</a:t>
            </a:r>
            <a:r>
              <a:rPr lang="es-ES_tradnl" dirty="0" err="1" smtClean="0"/>
              <a:t>ublic</a:t>
            </a:r>
            <a:r>
              <a:rPr lang="es-ES_tradnl" dirty="0" smtClean="0"/>
              <a:t>”</a:t>
            </a:r>
          </a:p>
          <a:p>
            <a:r>
              <a:rPr lang="es-ES_tradnl" dirty="0" smtClean="0"/>
              <a:t>Los </a:t>
            </a:r>
            <a:r>
              <a:rPr lang="es-ES_tradnl" b="1" dirty="0" err="1"/>
              <a:t>setters</a:t>
            </a:r>
            <a:r>
              <a:rPr lang="es-ES_tradnl" dirty="0"/>
              <a:t> son </a:t>
            </a:r>
            <a:r>
              <a:rPr lang="es-ES_tradnl" dirty="0" smtClean="0"/>
              <a:t>m</a:t>
            </a:r>
            <a:r>
              <a:rPr lang="es-ES" dirty="0" smtClean="0"/>
              <a:t>é</a:t>
            </a:r>
            <a:r>
              <a:rPr lang="es-ES_tradnl" dirty="0" smtClean="0"/>
              <a:t>todos </a:t>
            </a:r>
            <a:r>
              <a:rPr lang="es-ES_tradnl" dirty="0"/>
              <a:t>que no retornan </a:t>
            </a:r>
            <a:r>
              <a:rPr lang="es-ES_tradnl" dirty="0" err="1" smtClean="0"/>
              <a:t>ning</a:t>
            </a:r>
            <a:r>
              <a:rPr lang="es-ES" dirty="0" smtClean="0"/>
              <a:t>ú</a:t>
            </a:r>
            <a:r>
              <a:rPr lang="es-ES_tradnl" dirty="0" smtClean="0"/>
              <a:t>n </a:t>
            </a:r>
            <a:r>
              <a:rPr lang="es-ES_tradnl" dirty="0"/>
              <a:t>valor (</a:t>
            </a:r>
            <a:r>
              <a:rPr lang="es-ES_tradnl" dirty="0" err="1"/>
              <a:t>void</a:t>
            </a:r>
            <a:r>
              <a:rPr lang="es-ES_tradnl" dirty="0"/>
              <a:t>). De </a:t>
            </a:r>
            <a:r>
              <a:rPr lang="es-ES_tradnl" dirty="0" smtClean="0"/>
              <a:t>la palabra </a:t>
            </a:r>
            <a:r>
              <a:rPr lang="es-ES_tradnl" dirty="0"/>
              <a:t>en ingles “set” nos sirven para establecer un valor a </a:t>
            </a:r>
            <a:r>
              <a:rPr lang="es-ES_tradnl" dirty="0" smtClean="0"/>
              <a:t>un atributo.</a:t>
            </a:r>
          </a:p>
          <a:p>
            <a:pPr algn="just"/>
            <a:r>
              <a:rPr lang="es-ES_tradnl" dirty="0" smtClean="0"/>
              <a:t>Los </a:t>
            </a:r>
            <a:r>
              <a:rPr lang="es-ES_tradnl" b="1" dirty="0" err="1"/>
              <a:t>getters</a:t>
            </a:r>
            <a:r>
              <a:rPr lang="es-ES_tradnl" dirty="0"/>
              <a:t> son </a:t>
            </a:r>
            <a:r>
              <a:rPr lang="es-ES_tradnl" dirty="0" smtClean="0"/>
              <a:t>m</a:t>
            </a:r>
            <a:r>
              <a:rPr lang="es-ES" dirty="0" smtClean="0"/>
              <a:t>é</a:t>
            </a:r>
            <a:r>
              <a:rPr lang="es-ES_tradnl" dirty="0" smtClean="0"/>
              <a:t>todos </a:t>
            </a:r>
            <a:r>
              <a:rPr lang="es-ES_tradnl" dirty="0"/>
              <a:t>que retornan un valor, en este caso </a:t>
            </a:r>
            <a:r>
              <a:rPr lang="es-ES_tradnl" dirty="0" smtClean="0"/>
              <a:t>un atributo </a:t>
            </a:r>
            <a:r>
              <a:rPr lang="es-ES_tradnl" dirty="0"/>
              <a:t>o variable de instancia. De la palabra en ingles “</a:t>
            </a:r>
            <a:r>
              <a:rPr lang="es-ES_tradnl" dirty="0" err="1"/>
              <a:t>get</a:t>
            </a:r>
            <a:r>
              <a:rPr lang="es-ES_tradnl" dirty="0"/>
              <a:t>” </a:t>
            </a:r>
            <a:r>
              <a:rPr lang="es-ES_tradnl" dirty="0" smtClean="0"/>
              <a:t>nos permite </a:t>
            </a:r>
            <a:r>
              <a:rPr lang="es-ES_tradnl" dirty="0"/>
              <a:t>obtener o accede al valor de un atributo.</a:t>
            </a:r>
          </a:p>
        </p:txBody>
      </p:sp>
    </p:spTree>
    <p:extLst>
      <p:ext uri="{BB962C8B-B14F-4D97-AF65-F5344CB8AC3E}">
        <p14:creationId xmlns:p14="http://schemas.microsoft.com/office/powerpoint/2010/main" val="120906446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a:t>Getters</a:t>
            </a:r>
            <a:r>
              <a:rPr lang="es-ES_tradnl" dirty="0"/>
              <a:t> and </a:t>
            </a:r>
            <a:r>
              <a:rPr lang="es-ES_tradnl" dirty="0" err="1"/>
              <a:t>Setters</a:t>
            </a:r>
            <a:endParaRPr lang="es-ES_tradnl" dirty="0"/>
          </a:p>
        </p:txBody>
      </p:sp>
      <p:sp>
        <p:nvSpPr>
          <p:cNvPr id="3" name="Content Placeholder 2"/>
          <p:cNvSpPr>
            <a:spLocks noGrp="1"/>
          </p:cNvSpPr>
          <p:nvPr>
            <p:ph idx="1"/>
          </p:nvPr>
        </p:nvSpPr>
        <p:spPr/>
        <p:txBody>
          <a:bodyPr/>
          <a:lstStyle/>
          <a:p>
            <a:endParaRPr lang="es-ES_tradnl"/>
          </a:p>
        </p:txBody>
      </p:sp>
      <p:pic>
        <p:nvPicPr>
          <p:cNvPr id="4" name="Picture 3"/>
          <p:cNvPicPr>
            <a:picLocks noChangeAspect="1"/>
          </p:cNvPicPr>
          <p:nvPr/>
        </p:nvPicPr>
        <p:blipFill>
          <a:blip r:embed="rId2"/>
          <a:stretch>
            <a:fillRect/>
          </a:stretch>
        </p:blipFill>
        <p:spPr>
          <a:xfrm>
            <a:off x="2882900" y="2134394"/>
            <a:ext cx="6426200" cy="3733800"/>
          </a:xfrm>
          <a:prstGeom prst="rect">
            <a:avLst/>
          </a:prstGeom>
        </p:spPr>
      </p:pic>
    </p:spTree>
    <p:extLst>
      <p:ext uri="{BB962C8B-B14F-4D97-AF65-F5344CB8AC3E}">
        <p14:creationId xmlns:p14="http://schemas.microsoft.com/office/powerpoint/2010/main" val="125621214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ES_tradnl"/>
          </a:p>
        </p:txBody>
      </p:sp>
      <p:sp>
        <p:nvSpPr>
          <p:cNvPr id="3" name="Content Placeholder 2"/>
          <p:cNvSpPr>
            <a:spLocks noGrp="1"/>
          </p:cNvSpPr>
          <p:nvPr>
            <p:ph idx="1"/>
          </p:nvPr>
        </p:nvSpPr>
        <p:spPr/>
        <p:txBody>
          <a:bodyPr>
            <a:normAutofit lnSpcReduction="10000"/>
          </a:bodyPr>
          <a:lstStyle/>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endParaRPr lang="es-ES_tradnl" dirty="0" smtClean="0"/>
          </a:p>
          <a:p>
            <a:endParaRPr lang="es-ES_tradnl" dirty="0"/>
          </a:p>
          <a:p>
            <a:pPr marL="0" indent="0">
              <a:buNone/>
            </a:pPr>
            <a:r>
              <a:rPr lang="es-ES_tradnl" b="1" dirty="0" smtClean="0"/>
              <a:t>Fuente: </a:t>
            </a:r>
            <a:r>
              <a:rPr lang="es-ES_tradnl" dirty="0" smtClean="0"/>
              <a:t>Java </a:t>
            </a:r>
            <a:r>
              <a:rPr lang="es-ES_tradnl" dirty="0" err="1" smtClean="0"/>
              <a:t>the</a:t>
            </a:r>
            <a:r>
              <a:rPr lang="es-ES_tradnl" dirty="0" smtClean="0"/>
              <a:t> complete </a:t>
            </a:r>
            <a:r>
              <a:rPr lang="es-ES_tradnl" dirty="0" err="1" smtClean="0"/>
              <a:t>reference</a:t>
            </a:r>
            <a:r>
              <a:rPr lang="es-ES_tradnl" dirty="0" smtClean="0"/>
              <a:t>, 9th </a:t>
            </a:r>
            <a:r>
              <a:rPr lang="es-ES_tradnl" dirty="0" err="1" smtClean="0"/>
              <a:t>edition</a:t>
            </a:r>
            <a:endParaRPr lang="es-ES_tradnl" b="1" dirty="0"/>
          </a:p>
        </p:txBody>
      </p:sp>
      <p:pic>
        <p:nvPicPr>
          <p:cNvPr id="4" name="Picture 3"/>
          <p:cNvPicPr>
            <a:picLocks noChangeAspect="1"/>
          </p:cNvPicPr>
          <p:nvPr/>
        </p:nvPicPr>
        <p:blipFill>
          <a:blip r:embed="rId2"/>
          <a:stretch>
            <a:fillRect/>
          </a:stretch>
        </p:blipFill>
        <p:spPr>
          <a:xfrm>
            <a:off x="3867150" y="679982"/>
            <a:ext cx="4878387" cy="4549243"/>
          </a:xfrm>
          <a:prstGeom prst="rect">
            <a:avLst/>
          </a:prstGeom>
        </p:spPr>
      </p:pic>
    </p:spTree>
    <p:extLst>
      <p:ext uri="{BB962C8B-B14F-4D97-AF65-F5344CB8AC3E}">
        <p14:creationId xmlns:p14="http://schemas.microsoft.com/office/powerpoint/2010/main" val="19957235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Ejercicio</a:t>
            </a:r>
            <a:r>
              <a:rPr lang="en-US" dirty="0" smtClean="0"/>
              <a:t> de </a:t>
            </a:r>
            <a:r>
              <a:rPr lang="en-US" dirty="0" err="1" smtClean="0"/>
              <a:t>refuerzo</a:t>
            </a:r>
            <a:r>
              <a:rPr lang="en-US" dirty="0" smtClean="0"/>
              <a:t> – Parte 1</a:t>
            </a:r>
            <a:endParaRPr lang="en-US" dirty="0"/>
          </a:p>
        </p:txBody>
      </p:sp>
      <p:sp>
        <p:nvSpPr>
          <p:cNvPr id="3" name="Content Placeholder 2"/>
          <p:cNvSpPr>
            <a:spLocks noGrp="1"/>
          </p:cNvSpPr>
          <p:nvPr>
            <p:ph idx="1"/>
          </p:nvPr>
        </p:nvSpPr>
        <p:spPr>
          <a:xfrm>
            <a:off x="838200" y="1580827"/>
            <a:ext cx="10515600" cy="4596136"/>
          </a:xfrm>
        </p:spPr>
        <p:txBody>
          <a:bodyPr>
            <a:normAutofit fontScale="92500" lnSpcReduction="20000"/>
          </a:bodyPr>
          <a:lstStyle/>
          <a:p>
            <a:pPr lvl="0"/>
            <a:r>
              <a:rPr lang="es-ES" dirty="0" smtClean="0"/>
              <a:t>En la Aplicación </a:t>
            </a:r>
            <a:r>
              <a:rPr lang="es-ES" dirty="0" err="1" smtClean="0"/>
              <a:t>Pokemon</a:t>
            </a:r>
            <a:r>
              <a:rPr lang="es-ES" dirty="0" smtClean="0"/>
              <a:t> cree </a:t>
            </a:r>
            <a:r>
              <a:rPr lang="es-ES" dirty="0"/>
              <a:t>una nueva clase llamado </a:t>
            </a:r>
            <a:r>
              <a:rPr lang="es-ES" b="1" dirty="0" smtClean="0"/>
              <a:t>Alimento</a:t>
            </a:r>
            <a:r>
              <a:rPr lang="es-ES" dirty="0" smtClean="0"/>
              <a:t>. </a:t>
            </a:r>
            <a:r>
              <a:rPr lang="es-ES" dirty="0"/>
              <a:t>Esta clase representa un alimento que se le da a un </a:t>
            </a:r>
            <a:r>
              <a:rPr lang="es-ES" dirty="0" err="1"/>
              <a:t>pokemon</a:t>
            </a:r>
            <a:r>
              <a:rPr lang="es-ES" dirty="0"/>
              <a:t> y sirve para incrementar sus puntos de salud</a:t>
            </a:r>
            <a:endParaRPr lang="en-GB" dirty="0"/>
          </a:p>
          <a:p>
            <a:pPr lvl="1" algn="just"/>
            <a:r>
              <a:rPr lang="es-ES" dirty="0"/>
              <a:t>La clase tiene dos variables de instancia para almacenar el nombre del alimento y el valor nutricional (un valor entre 1 y 20</a:t>
            </a:r>
            <a:r>
              <a:rPr lang="es-ES" dirty="0" smtClean="0"/>
              <a:t>). Estas variables de instancia deben tener modificador de acceso privado</a:t>
            </a:r>
            <a:endParaRPr lang="en-GB" dirty="0"/>
          </a:p>
          <a:p>
            <a:pPr lvl="1" algn="just"/>
            <a:r>
              <a:rPr lang="es-ES" dirty="0"/>
              <a:t>La clase debe tener un constructor con todos sus </a:t>
            </a:r>
            <a:r>
              <a:rPr lang="es-ES" dirty="0" smtClean="0"/>
              <a:t>argumentos</a:t>
            </a:r>
          </a:p>
          <a:p>
            <a:pPr lvl="1" algn="just"/>
            <a:r>
              <a:rPr lang="es-ES" dirty="0" smtClean="0"/>
              <a:t>La clase debe tener un constructor que reciba el nombre </a:t>
            </a:r>
            <a:r>
              <a:rPr lang="es-ES" dirty="0" smtClean="0"/>
              <a:t>del alimento y </a:t>
            </a:r>
            <a:r>
              <a:rPr lang="es-ES" dirty="0" smtClean="0"/>
              <a:t>fije el valor nutricional a </a:t>
            </a:r>
            <a:r>
              <a:rPr lang="es-ES" dirty="0" smtClean="0"/>
              <a:t>10</a:t>
            </a:r>
          </a:p>
          <a:p>
            <a:pPr lvl="1" algn="just"/>
            <a:r>
              <a:rPr lang="es-ES" dirty="0" smtClean="0"/>
              <a:t>Cree los métodos </a:t>
            </a:r>
            <a:r>
              <a:rPr lang="es-ES" dirty="0" err="1" smtClean="0"/>
              <a:t>get</a:t>
            </a:r>
            <a:r>
              <a:rPr lang="es-ES" dirty="0" smtClean="0"/>
              <a:t> de las variables de instancia.</a:t>
            </a:r>
            <a:endParaRPr lang="en-GB" dirty="0"/>
          </a:p>
          <a:p>
            <a:pPr lvl="1" algn="just"/>
            <a:r>
              <a:rPr lang="es-ES" dirty="0"/>
              <a:t>La clase debe tener un método </a:t>
            </a:r>
            <a:r>
              <a:rPr lang="es-ES" dirty="0" err="1"/>
              <a:t>mostarAlimento</a:t>
            </a:r>
            <a:r>
              <a:rPr lang="es-ES" dirty="0"/>
              <a:t> que imprime en pantalla el nombre y valor nutricional</a:t>
            </a:r>
            <a:endParaRPr lang="en-GB" dirty="0"/>
          </a:p>
          <a:p>
            <a:pPr algn="just"/>
            <a:r>
              <a:rPr lang="es-ES" dirty="0" smtClean="0"/>
              <a:t>En la clase </a:t>
            </a:r>
            <a:r>
              <a:rPr lang="es-ES" b="1" dirty="0" err="1" smtClean="0"/>
              <a:t>Pokemon</a:t>
            </a:r>
            <a:r>
              <a:rPr lang="es-ES" dirty="0" smtClean="0"/>
              <a:t> defina el </a:t>
            </a:r>
            <a:r>
              <a:rPr lang="es-ES" dirty="0"/>
              <a:t>método </a:t>
            </a:r>
            <a:r>
              <a:rPr lang="es-ES" b="1" dirty="0" smtClean="0"/>
              <a:t>comer</a:t>
            </a:r>
            <a:r>
              <a:rPr lang="es-ES" dirty="0" smtClean="0"/>
              <a:t> que </a:t>
            </a:r>
            <a:r>
              <a:rPr lang="es-ES" dirty="0"/>
              <a:t>reciba un alimento y que </a:t>
            </a:r>
            <a:r>
              <a:rPr lang="es-ES" dirty="0" smtClean="0"/>
              <a:t>incremente </a:t>
            </a:r>
            <a:r>
              <a:rPr lang="es-ES" dirty="0"/>
              <a:t>los puntos de salud del </a:t>
            </a:r>
            <a:r>
              <a:rPr lang="es-ES" dirty="0" err="1"/>
              <a:t>pokemon</a:t>
            </a:r>
            <a:r>
              <a:rPr lang="es-ES" dirty="0"/>
              <a:t> en el valor nutricional del alimento</a:t>
            </a:r>
            <a:r>
              <a:rPr lang="es-ES" dirty="0" smtClean="0"/>
              <a:t>.</a:t>
            </a:r>
            <a:endParaRPr lang="en-GB" dirty="0"/>
          </a:p>
          <a:p>
            <a:endParaRPr lang="en-US" dirty="0"/>
          </a:p>
        </p:txBody>
      </p:sp>
    </p:spTree>
    <p:extLst>
      <p:ext uri="{BB962C8B-B14F-4D97-AF65-F5344CB8AC3E}">
        <p14:creationId xmlns:p14="http://schemas.microsoft.com/office/powerpoint/2010/main" val="1097517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g72b3f69c4d_1_10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dirty="0" err="1" smtClean="0"/>
              <a:t>Clase</a:t>
            </a:r>
            <a:r>
              <a:rPr lang="en-US" dirty="0" smtClean="0"/>
              <a:t> </a:t>
            </a:r>
            <a:r>
              <a:rPr lang="en-US" dirty="0" err="1" smtClean="0"/>
              <a:t>Pokemon</a:t>
            </a:r>
            <a:endParaRPr dirty="0"/>
          </a:p>
        </p:txBody>
      </p:sp>
      <p:sp>
        <p:nvSpPr>
          <p:cNvPr id="352" name="Google Shape;352;g72b3f69c4d_1_109"/>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50800" algn="l" rtl="0">
              <a:lnSpc>
                <a:spcPct val="90000"/>
              </a:lnSpc>
              <a:spcBef>
                <a:spcPts val="0"/>
              </a:spcBef>
              <a:spcAft>
                <a:spcPts val="0"/>
              </a:spcAft>
              <a:buClr>
                <a:srgbClr val="002060"/>
              </a:buClr>
              <a:buSzPts val="2800"/>
              <a:buFont typeface="Arial"/>
              <a:buNone/>
            </a:pPr>
            <a:endParaRPr/>
          </a:p>
        </p:txBody>
      </p:sp>
      <p:pic>
        <p:nvPicPr>
          <p:cNvPr id="353" name="Google Shape;353;g72b3f69c4d_1_109"/>
          <p:cNvPicPr preferRelativeResize="0"/>
          <p:nvPr/>
        </p:nvPicPr>
        <p:blipFill rotWithShape="1">
          <a:blip r:embed="rId3">
            <a:alphaModFix/>
          </a:blip>
          <a:srcRect/>
          <a:stretch/>
        </p:blipFill>
        <p:spPr>
          <a:xfrm>
            <a:off x="3026913" y="2612763"/>
            <a:ext cx="2553620" cy="2777062"/>
          </a:xfrm>
          <a:prstGeom prst="rect">
            <a:avLst/>
          </a:prstGeom>
          <a:noFill/>
          <a:ln>
            <a:noFill/>
          </a:ln>
        </p:spPr>
      </p:pic>
      <p:pic>
        <p:nvPicPr>
          <p:cNvPr id="1026" name="Picture 2" descr="https://lh3.googleusercontent.com/CIZBeWThDWnC9F8RzfiWEJNVYLzhz9wE-PyeR4dFyD-DwtQxzskyz_GmJyEXBIg5olFkGYGVGgd4jRNan3DB7M5ifzPvuwZKsBR3MeRTutbwCLbbQzoeaZZK7aJkpo8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5333" y="2105344"/>
            <a:ext cx="3188329" cy="4071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37428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Ejercicio</a:t>
            </a:r>
            <a:r>
              <a:rPr lang="en-US" dirty="0"/>
              <a:t> </a:t>
            </a:r>
            <a:r>
              <a:rPr lang="en-US" dirty="0" smtClean="0"/>
              <a:t>de </a:t>
            </a:r>
            <a:r>
              <a:rPr lang="en-US" dirty="0" err="1" smtClean="0"/>
              <a:t>refuerzo</a:t>
            </a:r>
            <a:r>
              <a:rPr lang="en-US" dirty="0" smtClean="0"/>
              <a:t> – Parte 2</a:t>
            </a:r>
            <a:endParaRPr lang="en-US" dirty="0"/>
          </a:p>
        </p:txBody>
      </p:sp>
      <p:sp>
        <p:nvSpPr>
          <p:cNvPr id="3" name="Content Placeholder 2"/>
          <p:cNvSpPr>
            <a:spLocks noGrp="1"/>
          </p:cNvSpPr>
          <p:nvPr>
            <p:ph idx="1"/>
          </p:nvPr>
        </p:nvSpPr>
        <p:spPr/>
        <p:txBody>
          <a:bodyPr/>
          <a:lstStyle/>
          <a:p>
            <a:r>
              <a:rPr lang="en-US" dirty="0" err="1" smtClean="0"/>
              <a:t>En</a:t>
            </a:r>
            <a:r>
              <a:rPr lang="en-US" dirty="0" smtClean="0"/>
              <a:t> la </a:t>
            </a:r>
            <a:r>
              <a:rPr lang="en-US" dirty="0" err="1" smtClean="0"/>
              <a:t>clase</a:t>
            </a:r>
            <a:r>
              <a:rPr lang="en-US" dirty="0" smtClean="0"/>
              <a:t> </a:t>
            </a:r>
            <a:r>
              <a:rPr lang="en-US" dirty="0" err="1" smtClean="0"/>
              <a:t>TestAlimentacion</a:t>
            </a:r>
            <a:endParaRPr lang="en-US" dirty="0" smtClean="0"/>
          </a:p>
          <a:p>
            <a:pPr lvl="1"/>
            <a:r>
              <a:rPr lang="en-US" dirty="0" smtClean="0"/>
              <a:t>Cree un </a:t>
            </a:r>
            <a:r>
              <a:rPr lang="en-US" dirty="0" err="1" smtClean="0"/>
              <a:t>nuevo</a:t>
            </a:r>
            <a:r>
              <a:rPr lang="en-US" dirty="0" smtClean="0"/>
              <a:t> </a:t>
            </a:r>
            <a:r>
              <a:rPr lang="en-US" dirty="0" err="1" smtClean="0"/>
              <a:t>alimento</a:t>
            </a:r>
            <a:r>
              <a:rPr lang="en-US" dirty="0" smtClean="0"/>
              <a:t> con </a:t>
            </a:r>
            <a:r>
              <a:rPr lang="en-US" dirty="0" err="1" smtClean="0"/>
              <a:t>nombre</a:t>
            </a:r>
            <a:r>
              <a:rPr lang="en-US" dirty="0" smtClean="0"/>
              <a:t> ¨</a:t>
            </a:r>
            <a:r>
              <a:rPr lang="en-US" dirty="0" err="1" smtClean="0"/>
              <a:t>baya</a:t>
            </a:r>
            <a:r>
              <a:rPr lang="en-US" dirty="0" smtClean="0"/>
              <a:t>¨ y con </a:t>
            </a:r>
            <a:r>
              <a:rPr lang="en-US" dirty="0" err="1" smtClean="0"/>
              <a:t>poder</a:t>
            </a:r>
            <a:r>
              <a:rPr lang="en-US" dirty="0" smtClean="0"/>
              <a:t> </a:t>
            </a:r>
            <a:r>
              <a:rPr lang="en-US" dirty="0" err="1" smtClean="0"/>
              <a:t>alimenticio</a:t>
            </a:r>
            <a:r>
              <a:rPr lang="en-US" dirty="0" smtClean="0"/>
              <a:t> 5</a:t>
            </a:r>
          </a:p>
          <a:p>
            <a:pPr lvl="1"/>
            <a:r>
              <a:rPr lang="en-US" dirty="0" smtClean="0"/>
              <a:t>Cree un </a:t>
            </a:r>
            <a:r>
              <a:rPr lang="en-US" dirty="0" err="1" smtClean="0"/>
              <a:t>segundo</a:t>
            </a:r>
            <a:r>
              <a:rPr lang="en-US" dirty="0" smtClean="0"/>
              <a:t> </a:t>
            </a:r>
            <a:r>
              <a:rPr lang="en-US" dirty="0" err="1" smtClean="0"/>
              <a:t>alimento</a:t>
            </a:r>
            <a:r>
              <a:rPr lang="en-US" dirty="0" smtClean="0"/>
              <a:t> de </a:t>
            </a:r>
            <a:r>
              <a:rPr lang="en-US" dirty="0" err="1" smtClean="0"/>
              <a:t>nombre</a:t>
            </a:r>
            <a:r>
              <a:rPr lang="en-US" dirty="0" smtClean="0"/>
              <a:t> ¨piña</a:t>
            </a:r>
            <a:r>
              <a:rPr lang="en-US" dirty="0" smtClean="0"/>
              <a:t>¨ y </a:t>
            </a:r>
            <a:r>
              <a:rPr lang="en-US" dirty="0" err="1" smtClean="0"/>
              <a:t>poder</a:t>
            </a:r>
            <a:r>
              <a:rPr lang="en-US" dirty="0" smtClean="0"/>
              <a:t> </a:t>
            </a:r>
            <a:r>
              <a:rPr lang="en-US" dirty="0" err="1" smtClean="0"/>
              <a:t>alimentacio</a:t>
            </a:r>
            <a:r>
              <a:rPr lang="en-US" dirty="0" smtClean="0"/>
              <a:t> </a:t>
            </a:r>
            <a:r>
              <a:rPr lang="en-US" dirty="0" err="1" smtClean="0"/>
              <a:t>predeterminado</a:t>
            </a:r>
            <a:r>
              <a:rPr lang="en-US" dirty="0" smtClean="0"/>
              <a:t>.</a:t>
            </a:r>
            <a:endParaRPr lang="en-US" dirty="0" smtClean="0"/>
          </a:p>
          <a:p>
            <a:pPr lvl="1"/>
            <a:r>
              <a:rPr lang="en-US" dirty="0" smtClean="0"/>
              <a:t>De de comer la </a:t>
            </a:r>
            <a:r>
              <a:rPr lang="en-US" dirty="0" err="1" smtClean="0"/>
              <a:t>baya</a:t>
            </a:r>
            <a:r>
              <a:rPr lang="en-US" dirty="0" smtClean="0"/>
              <a:t> al </a:t>
            </a:r>
            <a:r>
              <a:rPr lang="en-US" dirty="0" err="1" smtClean="0"/>
              <a:t>pokemon</a:t>
            </a:r>
            <a:r>
              <a:rPr lang="en-US" dirty="0" smtClean="0"/>
              <a:t> </a:t>
            </a:r>
            <a:r>
              <a:rPr lang="en-US" b="1" dirty="0" err="1" smtClean="0"/>
              <a:t>pk</a:t>
            </a:r>
            <a:r>
              <a:rPr lang="en-US" dirty="0" smtClean="0"/>
              <a:t> y </a:t>
            </a:r>
            <a:r>
              <a:rPr lang="en-US" dirty="0" err="1" smtClean="0"/>
              <a:t>luego</a:t>
            </a:r>
            <a:r>
              <a:rPr lang="en-US" dirty="0" smtClean="0"/>
              <a:t> </a:t>
            </a:r>
            <a:r>
              <a:rPr lang="en-US" dirty="0" err="1" smtClean="0"/>
              <a:t>muestre</a:t>
            </a:r>
            <a:r>
              <a:rPr lang="en-US" dirty="0" smtClean="0"/>
              <a:t> la </a:t>
            </a:r>
            <a:r>
              <a:rPr lang="en-US" dirty="0" err="1" smtClean="0"/>
              <a:t>información</a:t>
            </a:r>
            <a:r>
              <a:rPr lang="en-US" dirty="0" smtClean="0"/>
              <a:t> del </a:t>
            </a:r>
            <a:r>
              <a:rPr lang="en-US" dirty="0" err="1" smtClean="0"/>
              <a:t>mismo</a:t>
            </a:r>
            <a:r>
              <a:rPr lang="en-US" dirty="0" smtClean="0"/>
              <a:t>.</a:t>
            </a:r>
            <a:endParaRPr lang="en-US" dirty="0" smtClean="0"/>
          </a:p>
          <a:p>
            <a:pPr lvl="1"/>
            <a:r>
              <a:rPr lang="en-US" dirty="0" smtClean="0"/>
              <a:t>De de comer la piña al </a:t>
            </a:r>
            <a:r>
              <a:rPr lang="en-US" dirty="0" err="1" smtClean="0"/>
              <a:t>pokemon</a:t>
            </a:r>
            <a:r>
              <a:rPr lang="en-US" dirty="0" smtClean="0"/>
              <a:t> </a:t>
            </a:r>
            <a:r>
              <a:rPr lang="en-US" b="1" dirty="0" err="1" smtClean="0"/>
              <a:t>pk</a:t>
            </a:r>
            <a:r>
              <a:rPr lang="en-US" dirty="0" smtClean="0"/>
              <a:t> y </a:t>
            </a:r>
            <a:r>
              <a:rPr lang="en-US" dirty="0" err="1" smtClean="0"/>
              <a:t>luego</a:t>
            </a:r>
            <a:r>
              <a:rPr lang="en-US" dirty="0" smtClean="0"/>
              <a:t> </a:t>
            </a:r>
            <a:r>
              <a:rPr lang="en-US" dirty="0" err="1" smtClean="0"/>
              <a:t>muestra</a:t>
            </a:r>
            <a:r>
              <a:rPr lang="en-US" dirty="0" smtClean="0"/>
              <a:t> la </a:t>
            </a:r>
            <a:r>
              <a:rPr lang="en-US" dirty="0" err="1" smtClean="0"/>
              <a:t>información</a:t>
            </a:r>
            <a:r>
              <a:rPr lang="en-US" dirty="0" smtClean="0"/>
              <a:t> del </a:t>
            </a:r>
            <a:r>
              <a:rPr lang="en-US" dirty="0" err="1" smtClean="0"/>
              <a:t>mismo</a:t>
            </a:r>
            <a:r>
              <a:rPr lang="en-US" dirty="0" smtClean="0"/>
              <a:t>.</a:t>
            </a:r>
            <a:endParaRPr lang="en-US" dirty="0"/>
          </a:p>
          <a:p>
            <a:pPr lvl="1"/>
            <a:endParaRPr lang="en-US" dirty="0"/>
          </a:p>
        </p:txBody>
      </p:sp>
    </p:spTree>
    <p:extLst>
      <p:ext uri="{BB962C8B-B14F-4D97-AF65-F5344CB8AC3E}">
        <p14:creationId xmlns:p14="http://schemas.microsoft.com/office/powerpoint/2010/main" val="42196018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39313"/>
            <a:ext cx="10515600" cy="1325563"/>
          </a:xfrm>
        </p:spPr>
        <p:txBody>
          <a:bodyPr/>
          <a:lstStyle/>
          <a:p>
            <a:pPr algn="ctr"/>
            <a:r>
              <a:rPr lang="en-US" smtClean="0"/>
              <a:t>SOBRECARGA</a:t>
            </a:r>
            <a:endParaRPr lang="en-US"/>
          </a:p>
        </p:txBody>
      </p:sp>
    </p:spTree>
    <p:extLst>
      <p:ext uri="{BB962C8B-B14F-4D97-AF65-F5344CB8AC3E}">
        <p14:creationId xmlns:p14="http://schemas.microsoft.com/office/powerpoint/2010/main" val="84081443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Sobrecarga</a:t>
            </a:r>
            <a:endParaRPr lang="es-ES_tradnl" dirty="0"/>
          </a:p>
        </p:txBody>
      </p:sp>
      <p:sp>
        <p:nvSpPr>
          <p:cNvPr id="3" name="Content Placeholder 2"/>
          <p:cNvSpPr>
            <a:spLocks noGrp="1"/>
          </p:cNvSpPr>
          <p:nvPr>
            <p:ph idx="1"/>
          </p:nvPr>
        </p:nvSpPr>
        <p:spPr/>
        <p:txBody>
          <a:bodyPr/>
          <a:lstStyle/>
          <a:p>
            <a:pPr algn="just"/>
            <a:r>
              <a:rPr lang="es-ES_tradnl" dirty="0"/>
              <a:t>La </a:t>
            </a:r>
            <a:r>
              <a:rPr lang="es-ES_tradnl" b="1" dirty="0"/>
              <a:t>sobrecarga</a:t>
            </a:r>
            <a:r>
              <a:rPr lang="es-ES_tradnl" dirty="0"/>
              <a:t> de métodos es la creación de varios métodos con </a:t>
            </a:r>
            <a:r>
              <a:rPr lang="es-ES_tradnl" dirty="0" smtClean="0"/>
              <a:t>el mismo nombre pero </a:t>
            </a:r>
            <a:r>
              <a:rPr lang="es-ES_tradnl" dirty="0"/>
              <a:t>con diferentes </a:t>
            </a:r>
            <a:r>
              <a:rPr lang="es-ES_tradnl" dirty="0" smtClean="0"/>
              <a:t>firmas. </a:t>
            </a:r>
            <a:endParaRPr lang="es-ES_tradnl" dirty="0"/>
          </a:p>
          <a:p>
            <a:pPr algn="just"/>
            <a:endParaRPr lang="es-ES_tradnl" dirty="0"/>
          </a:p>
          <a:p>
            <a:pPr algn="just"/>
            <a:r>
              <a:rPr lang="es-ES_tradnl" dirty="0" smtClean="0"/>
              <a:t>Java </a:t>
            </a:r>
            <a:r>
              <a:rPr lang="es-ES_tradnl" dirty="0"/>
              <a:t>utiliza </a:t>
            </a:r>
            <a:r>
              <a:rPr lang="es-ES_tradnl" b="1" dirty="0"/>
              <a:t>el número y tipo de argumentos para seleccionar cuál definición de método </a:t>
            </a:r>
            <a:r>
              <a:rPr lang="es-ES_tradnl" b="1" dirty="0" smtClean="0"/>
              <a:t>ejecutar.</a:t>
            </a:r>
            <a:endParaRPr lang="es-ES_tradnl" dirty="0"/>
          </a:p>
        </p:txBody>
      </p:sp>
    </p:spTree>
    <p:extLst>
      <p:ext uri="{BB962C8B-B14F-4D97-AF65-F5344CB8AC3E}">
        <p14:creationId xmlns:p14="http://schemas.microsoft.com/office/powerpoint/2010/main" val="1376354434"/>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lstStyle/>
          <a:p>
            <a:r>
              <a:rPr lang="en-US" dirty="0" err="1" smtClean="0"/>
              <a:t>En</a:t>
            </a:r>
            <a:r>
              <a:rPr lang="en-US" dirty="0" smtClean="0"/>
              <a:t> la </a:t>
            </a:r>
            <a:r>
              <a:rPr lang="en-US" dirty="0" err="1" smtClean="0"/>
              <a:t>clase</a:t>
            </a:r>
            <a:r>
              <a:rPr lang="en-US" dirty="0" smtClean="0"/>
              <a:t> </a:t>
            </a:r>
            <a:r>
              <a:rPr lang="en-US" dirty="0" err="1" smtClean="0"/>
              <a:t>SobrecargaDemo</a:t>
            </a:r>
            <a:r>
              <a:rPr lang="en-US" dirty="0" smtClean="0"/>
              <a:t> </a:t>
            </a:r>
            <a:r>
              <a:rPr lang="en-US" dirty="0" err="1" smtClean="0"/>
              <a:t>tenemos</a:t>
            </a:r>
            <a:r>
              <a:rPr lang="en-US" dirty="0" smtClean="0"/>
              <a:t> 4 </a:t>
            </a:r>
            <a:r>
              <a:rPr lang="en-US" dirty="0" err="1" smtClean="0"/>
              <a:t>métodos</a:t>
            </a:r>
            <a:r>
              <a:rPr lang="en-US" dirty="0" smtClean="0"/>
              <a:t> con el </a:t>
            </a:r>
            <a:r>
              <a:rPr lang="en-US" dirty="0" err="1" smtClean="0"/>
              <a:t>nombre</a:t>
            </a:r>
            <a:r>
              <a:rPr lang="en-US" dirty="0" smtClean="0"/>
              <a:t> test, </a:t>
            </a:r>
            <a:r>
              <a:rPr lang="en-US" dirty="0" err="1" smtClean="0"/>
              <a:t>pero</a:t>
            </a:r>
            <a:r>
              <a:rPr lang="en-US" dirty="0" smtClean="0"/>
              <a:t> con </a:t>
            </a:r>
            <a:r>
              <a:rPr lang="en-US" dirty="0" err="1" smtClean="0"/>
              <a:t>distintas</a:t>
            </a:r>
            <a:r>
              <a:rPr lang="en-US" dirty="0" smtClean="0"/>
              <a:t> </a:t>
            </a:r>
            <a:r>
              <a:rPr lang="en-US" dirty="0" err="1" smtClean="0"/>
              <a:t>firmas</a:t>
            </a:r>
            <a:r>
              <a:rPr lang="en-US" dirty="0" smtClean="0"/>
              <a:t>.</a:t>
            </a:r>
          </a:p>
          <a:p>
            <a:endParaRPr lang="en-US" dirty="0"/>
          </a:p>
        </p:txBody>
      </p:sp>
      <p:pic>
        <p:nvPicPr>
          <p:cNvPr id="4" name="Picture 3"/>
          <p:cNvPicPr>
            <a:picLocks noChangeAspect="1"/>
          </p:cNvPicPr>
          <p:nvPr/>
        </p:nvPicPr>
        <p:blipFill>
          <a:blip r:embed="rId2"/>
          <a:stretch>
            <a:fillRect/>
          </a:stretch>
        </p:blipFill>
        <p:spPr>
          <a:xfrm>
            <a:off x="2152651" y="2928730"/>
            <a:ext cx="7508185" cy="2401754"/>
          </a:xfrm>
          <a:prstGeom prst="rect">
            <a:avLst/>
          </a:prstGeom>
          <a:ln>
            <a:solidFill>
              <a:schemeClr val="accent1"/>
            </a:solidFill>
          </a:ln>
        </p:spPr>
      </p:pic>
    </p:spTree>
    <p:extLst>
      <p:ext uri="{BB962C8B-B14F-4D97-AF65-F5344CB8AC3E}">
        <p14:creationId xmlns:p14="http://schemas.microsoft.com/office/powerpoint/2010/main" val="184261040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Firma de un </a:t>
            </a:r>
            <a:r>
              <a:rPr lang="en-US" dirty="0" err="1" smtClean="0"/>
              <a:t>método</a:t>
            </a:r>
            <a:endParaRPr lang="en-US" dirty="0"/>
          </a:p>
        </p:txBody>
      </p:sp>
      <p:sp>
        <p:nvSpPr>
          <p:cNvPr id="3" name="Content Placeholder 2"/>
          <p:cNvSpPr>
            <a:spLocks noGrp="1"/>
          </p:cNvSpPr>
          <p:nvPr>
            <p:ph idx="1"/>
          </p:nvPr>
        </p:nvSpPr>
        <p:spPr>
          <a:xfrm>
            <a:off x="2152650" y="1690689"/>
            <a:ext cx="7886700" cy="4486274"/>
          </a:xfrm>
        </p:spPr>
        <p:txBody>
          <a:bodyPr>
            <a:normAutofit lnSpcReduction="10000"/>
          </a:bodyPr>
          <a:lstStyle/>
          <a:p>
            <a:pPr algn="just"/>
            <a:r>
              <a:rPr lang="en-US" dirty="0" smtClean="0"/>
              <a:t>La firma de un </a:t>
            </a:r>
            <a:r>
              <a:rPr lang="en-US" dirty="0" err="1" smtClean="0"/>
              <a:t>método</a:t>
            </a:r>
            <a:r>
              <a:rPr lang="en-US" dirty="0" smtClean="0"/>
              <a:t> </a:t>
            </a:r>
            <a:r>
              <a:rPr lang="en-US" dirty="0" err="1" smtClean="0"/>
              <a:t>consiste</a:t>
            </a:r>
            <a:r>
              <a:rPr lang="en-US" dirty="0" smtClean="0"/>
              <a:t> </a:t>
            </a:r>
            <a:r>
              <a:rPr lang="en-US" dirty="0" err="1" smtClean="0"/>
              <a:t>en</a:t>
            </a:r>
            <a:r>
              <a:rPr lang="en-US" dirty="0" smtClean="0"/>
              <a:t> el </a:t>
            </a:r>
            <a:r>
              <a:rPr lang="en-US" dirty="0" err="1" smtClean="0"/>
              <a:t>nombre</a:t>
            </a:r>
            <a:r>
              <a:rPr lang="en-US" dirty="0" smtClean="0"/>
              <a:t> del </a:t>
            </a:r>
            <a:r>
              <a:rPr lang="en-US" dirty="0" err="1" smtClean="0"/>
              <a:t>método</a:t>
            </a:r>
            <a:r>
              <a:rPr lang="en-US" dirty="0" smtClean="0"/>
              <a:t> y la </a:t>
            </a:r>
            <a:r>
              <a:rPr lang="en-US" dirty="0" err="1" smtClean="0"/>
              <a:t>lista</a:t>
            </a:r>
            <a:r>
              <a:rPr lang="en-US" dirty="0" smtClean="0"/>
              <a:t> de </a:t>
            </a:r>
            <a:r>
              <a:rPr lang="en-US" dirty="0" err="1" smtClean="0"/>
              <a:t>parámetros</a:t>
            </a:r>
            <a:r>
              <a:rPr lang="en-US" dirty="0" smtClean="0"/>
              <a:t> </a:t>
            </a:r>
            <a:r>
              <a:rPr lang="en-US" dirty="0" err="1" smtClean="0"/>
              <a:t>en</a:t>
            </a:r>
            <a:r>
              <a:rPr lang="en-US" dirty="0" smtClean="0"/>
              <a:t> la </a:t>
            </a:r>
            <a:r>
              <a:rPr lang="en-US" dirty="0" err="1" smtClean="0"/>
              <a:t>declaración</a:t>
            </a:r>
            <a:r>
              <a:rPr lang="en-US" dirty="0" smtClean="0"/>
              <a:t> del </a:t>
            </a:r>
            <a:r>
              <a:rPr lang="en-US" dirty="0" err="1" smtClean="0"/>
              <a:t>método</a:t>
            </a:r>
            <a:r>
              <a:rPr lang="en-US" dirty="0" smtClean="0"/>
              <a:t>.</a:t>
            </a:r>
          </a:p>
          <a:p>
            <a:r>
              <a:rPr lang="en-US" dirty="0" err="1" smtClean="0"/>
              <a:t>Ejemplo</a:t>
            </a:r>
            <a:r>
              <a:rPr lang="en-US" dirty="0" smtClean="0"/>
              <a:t>:</a:t>
            </a:r>
          </a:p>
          <a:p>
            <a:pPr lvl="1"/>
            <a:r>
              <a:rPr lang="en-US" dirty="0" smtClean="0"/>
              <a:t>Si la </a:t>
            </a:r>
            <a:r>
              <a:rPr lang="en-US" dirty="0" err="1" smtClean="0"/>
              <a:t>declaración</a:t>
            </a:r>
            <a:r>
              <a:rPr lang="en-US" dirty="0" smtClean="0"/>
              <a:t> de un </a:t>
            </a:r>
            <a:r>
              <a:rPr lang="en-US" dirty="0" err="1" smtClean="0"/>
              <a:t>método</a:t>
            </a:r>
            <a:r>
              <a:rPr lang="en-US" dirty="0" smtClean="0"/>
              <a:t> </a:t>
            </a:r>
            <a:r>
              <a:rPr lang="en-US" dirty="0" err="1" smtClean="0"/>
              <a:t>es</a:t>
            </a:r>
            <a:r>
              <a:rPr lang="en-US" dirty="0" smtClean="0"/>
              <a:t>:</a:t>
            </a:r>
          </a:p>
          <a:p>
            <a:pPr lvl="1"/>
            <a:endParaRPr lang="en-US" dirty="0"/>
          </a:p>
          <a:p>
            <a:pPr lvl="1"/>
            <a:endParaRPr lang="en-US" dirty="0" smtClean="0"/>
          </a:p>
          <a:p>
            <a:pPr lvl="1"/>
            <a:r>
              <a:rPr lang="en-US" dirty="0" smtClean="0"/>
              <a:t>La firma del </a:t>
            </a:r>
            <a:r>
              <a:rPr lang="en-US" dirty="0" err="1" smtClean="0"/>
              <a:t>método</a:t>
            </a:r>
            <a:r>
              <a:rPr lang="en-US" dirty="0" smtClean="0"/>
              <a:t> </a:t>
            </a:r>
            <a:r>
              <a:rPr lang="en-US" dirty="0" err="1" smtClean="0"/>
              <a:t>es</a:t>
            </a:r>
            <a:r>
              <a:rPr lang="en-US" dirty="0" smtClean="0"/>
              <a:t>:</a:t>
            </a:r>
          </a:p>
          <a:p>
            <a:pPr lvl="1"/>
            <a:endParaRPr lang="en-US" dirty="0"/>
          </a:p>
          <a:p>
            <a:pPr lvl="1"/>
            <a:endParaRPr lang="en-US" dirty="0" smtClean="0"/>
          </a:p>
          <a:p>
            <a:pPr lvl="1"/>
            <a:r>
              <a:rPr lang="en-US" b="1" dirty="0" smtClean="0">
                <a:solidFill>
                  <a:srgbClr val="FF0000"/>
                </a:solidFill>
              </a:rPr>
              <a:t>NOTA</a:t>
            </a:r>
            <a:r>
              <a:rPr lang="en-US" b="1" dirty="0" smtClean="0"/>
              <a:t>: El </a:t>
            </a:r>
            <a:r>
              <a:rPr lang="en-US" b="1" dirty="0" err="1" smtClean="0"/>
              <a:t>tipo</a:t>
            </a:r>
            <a:r>
              <a:rPr lang="en-US" b="1" dirty="0" smtClean="0"/>
              <a:t> de </a:t>
            </a:r>
            <a:r>
              <a:rPr lang="en-US" b="1" dirty="0" err="1" smtClean="0"/>
              <a:t>dato</a:t>
            </a:r>
            <a:r>
              <a:rPr lang="en-US" b="1" dirty="0" smtClean="0"/>
              <a:t> de </a:t>
            </a:r>
            <a:r>
              <a:rPr lang="en-US" b="1" dirty="0" err="1" smtClean="0"/>
              <a:t>retorno</a:t>
            </a:r>
            <a:r>
              <a:rPr lang="en-US" b="1" dirty="0" smtClean="0"/>
              <a:t> no </a:t>
            </a:r>
            <a:r>
              <a:rPr lang="en-US" b="1" dirty="0" err="1" smtClean="0"/>
              <a:t>es</a:t>
            </a:r>
            <a:r>
              <a:rPr lang="en-US" b="1" dirty="0" smtClean="0"/>
              <a:t> parte de la firma del </a:t>
            </a:r>
            <a:r>
              <a:rPr lang="en-US" b="1" dirty="0" err="1" smtClean="0"/>
              <a:t>método</a:t>
            </a:r>
            <a:endParaRPr lang="en-US" b="1" dirty="0" smtClean="0"/>
          </a:p>
        </p:txBody>
      </p:sp>
      <p:sp>
        <p:nvSpPr>
          <p:cNvPr id="4" name="TextBox 3"/>
          <p:cNvSpPr txBox="1"/>
          <p:nvPr/>
        </p:nvSpPr>
        <p:spPr>
          <a:xfrm>
            <a:off x="2683565" y="3622399"/>
            <a:ext cx="7355785" cy="369332"/>
          </a:xfrm>
          <a:prstGeom prst="rect">
            <a:avLst/>
          </a:prstGeom>
          <a:noFill/>
          <a:ln>
            <a:solidFill>
              <a:schemeClr val="accent1"/>
            </a:solidFill>
          </a:ln>
        </p:spPr>
        <p:txBody>
          <a:bodyPr wrap="square" rtlCol="0">
            <a:spAutoFit/>
          </a:bodyPr>
          <a:lstStyle/>
          <a:p>
            <a:r>
              <a:rPr lang="en-US" dirty="0">
                <a:solidFill>
                  <a:srgbClr val="0432FF"/>
                </a:solidFill>
              </a:rPr>
              <a:t>public</a:t>
            </a:r>
            <a:r>
              <a:rPr lang="en-US" dirty="0"/>
              <a:t> </a:t>
            </a:r>
            <a:r>
              <a:rPr lang="en-US" dirty="0" err="1">
                <a:solidFill>
                  <a:srgbClr val="0432FF"/>
                </a:solidFill>
              </a:rPr>
              <a:t>int</a:t>
            </a:r>
            <a:r>
              <a:rPr lang="en-US" dirty="0">
                <a:solidFill>
                  <a:srgbClr val="0432FF"/>
                </a:solidFill>
              </a:rPr>
              <a:t> </a:t>
            </a:r>
            <a:r>
              <a:rPr lang="en-US" b="1" dirty="0" err="1"/>
              <a:t>computeSomething</a:t>
            </a:r>
            <a:r>
              <a:rPr lang="en-US" dirty="0"/>
              <a:t>(</a:t>
            </a:r>
            <a:r>
              <a:rPr lang="en-US" dirty="0" err="1"/>
              <a:t>int</a:t>
            </a:r>
            <a:r>
              <a:rPr lang="en-US" dirty="0"/>
              <a:t> n1,double x1, double x2, String name); </a:t>
            </a:r>
          </a:p>
        </p:txBody>
      </p:sp>
      <p:sp>
        <p:nvSpPr>
          <p:cNvPr id="5" name="TextBox 4"/>
          <p:cNvSpPr txBox="1"/>
          <p:nvPr/>
        </p:nvSpPr>
        <p:spPr>
          <a:xfrm>
            <a:off x="2683565" y="4728955"/>
            <a:ext cx="7355784" cy="369332"/>
          </a:xfrm>
          <a:prstGeom prst="rect">
            <a:avLst/>
          </a:prstGeom>
          <a:noFill/>
          <a:ln>
            <a:solidFill>
              <a:schemeClr val="accent1"/>
            </a:solidFill>
          </a:ln>
        </p:spPr>
        <p:txBody>
          <a:bodyPr wrap="square" rtlCol="0">
            <a:spAutoFit/>
          </a:bodyPr>
          <a:lstStyle/>
          <a:p>
            <a:r>
              <a:rPr lang="en-US" b="1" dirty="0" err="1"/>
              <a:t>computeSomething</a:t>
            </a:r>
            <a:r>
              <a:rPr lang="en-US" dirty="0"/>
              <a:t>(</a:t>
            </a:r>
            <a:r>
              <a:rPr lang="en-US" dirty="0" err="1"/>
              <a:t>int</a:t>
            </a:r>
            <a:r>
              <a:rPr lang="en-US" dirty="0"/>
              <a:t> n1,double x1, double x2, String name); </a:t>
            </a:r>
          </a:p>
        </p:txBody>
      </p:sp>
    </p:spTree>
    <p:extLst>
      <p:ext uri="{BB962C8B-B14F-4D97-AF65-F5344CB8AC3E}">
        <p14:creationId xmlns:p14="http://schemas.microsoft.com/office/powerpoint/2010/main" val="203881986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de </a:t>
            </a:r>
            <a:r>
              <a:rPr lang="en-US" dirty="0" err="1" smtClean="0"/>
              <a:t>Ejecución</a:t>
            </a:r>
            <a:endParaRPr lang="en-US" dirty="0"/>
          </a:p>
        </p:txBody>
      </p:sp>
      <p:pic>
        <p:nvPicPr>
          <p:cNvPr id="7" name="Picture 6"/>
          <p:cNvPicPr>
            <a:picLocks noChangeAspect="1"/>
          </p:cNvPicPr>
          <p:nvPr/>
        </p:nvPicPr>
        <p:blipFill>
          <a:blip r:embed="rId2"/>
          <a:stretch>
            <a:fillRect/>
          </a:stretch>
        </p:blipFill>
        <p:spPr>
          <a:xfrm>
            <a:off x="1808111" y="1424465"/>
            <a:ext cx="5791199" cy="2870420"/>
          </a:xfrm>
          <a:prstGeom prst="rect">
            <a:avLst/>
          </a:prstGeom>
        </p:spPr>
      </p:pic>
      <p:pic>
        <p:nvPicPr>
          <p:cNvPr id="8" name="Picture 7"/>
          <p:cNvPicPr>
            <a:picLocks noChangeAspect="1"/>
          </p:cNvPicPr>
          <p:nvPr/>
        </p:nvPicPr>
        <p:blipFill>
          <a:blip r:embed="rId3"/>
          <a:stretch>
            <a:fillRect/>
          </a:stretch>
        </p:blipFill>
        <p:spPr>
          <a:xfrm>
            <a:off x="1746536" y="4492488"/>
            <a:ext cx="5673056" cy="1690203"/>
          </a:xfrm>
          <a:prstGeom prst="rect">
            <a:avLst/>
          </a:prstGeom>
        </p:spPr>
      </p:pic>
      <p:pic>
        <p:nvPicPr>
          <p:cNvPr id="9" name="Picture 8"/>
          <p:cNvPicPr>
            <a:picLocks noChangeAspect="1"/>
          </p:cNvPicPr>
          <p:nvPr/>
        </p:nvPicPr>
        <p:blipFill>
          <a:blip r:embed="rId4"/>
          <a:stretch>
            <a:fillRect/>
          </a:stretch>
        </p:blipFill>
        <p:spPr>
          <a:xfrm>
            <a:off x="7329734" y="4028661"/>
            <a:ext cx="2979193" cy="927653"/>
          </a:xfrm>
          <a:prstGeom prst="rect">
            <a:avLst/>
          </a:prstGeom>
        </p:spPr>
      </p:pic>
    </p:spTree>
    <p:extLst>
      <p:ext uri="{BB962C8B-B14F-4D97-AF65-F5344CB8AC3E}">
        <p14:creationId xmlns:p14="http://schemas.microsoft.com/office/powerpoint/2010/main" val="119643313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Sobrecarga</a:t>
            </a:r>
            <a:r>
              <a:rPr lang="en-US" dirty="0" smtClean="0"/>
              <a:t> y </a:t>
            </a:r>
            <a:r>
              <a:rPr lang="en-US" dirty="0" err="1" smtClean="0"/>
              <a:t>Conversión</a:t>
            </a:r>
            <a:r>
              <a:rPr lang="en-US" dirty="0" smtClean="0"/>
              <a:t> </a:t>
            </a:r>
            <a:r>
              <a:rPr lang="en-US" dirty="0" err="1" smtClean="0"/>
              <a:t>automática</a:t>
            </a:r>
            <a:r>
              <a:rPr lang="en-US" dirty="0" smtClean="0"/>
              <a:t> de </a:t>
            </a:r>
            <a:r>
              <a:rPr lang="en-US" dirty="0" err="1" smtClean="0"/>
              <a:t>tipo</a:t>
            </a:r>
            <a:endParaRPr lang="en-US" dirty="0"/>
          </a:p>
        </p:txBody>
      </p:sp>
      <p:sp>
        <p:nvSpPr>
          <p:cNvPr id="3" name="Content Placeholder 2"/>
          <p:cNvSpPr>
            <a:spLocks noGrp="1"/>
          </p:cNvSpPr>
          <p:nvPr>
            <p:ph idx="1"/>
          </p:nvPr>
        </p:nvSpPr>
        <p:spPr/>
        <p:txBody>
          <a:bodyPr>
            <a:normAutofit/>
          </a:bodyPr>
          <a:lstStyle/>
          <a:p>
            <a:pPr algn="just"/>
            <a:r>
              <a:rPr lang="en-US" sz="2400" dirty="0"/>
              <a:t>Java </a:t>
            </a:r>
            <a:r>
              <a:rPr lang="en-US" sz="2400" dirty="0" err="1"/>
              <a:t>siempre</a:t>
            </a:r>
            <a:r>
              <a:rPr lang="en-US" sz="2400" dirty="0"/>
              <a:t> </a:t>
            </a:r>
            <a:r>
              <a:rPr lang="en-US" sz="2400" dirty="0" err="1"/>
              <a:t>busca</a:t>
            </a:r>
            <a:r>
              <a:rPr lang="en-US" sz="2400" dirty="0"/>
              <a:t> </a:t>
            </a:r>
            <a:r>
              <a:rPr lang="en-US" sz="2400" dirty="0" err="1"/>
              <a:t>una</a:t>
            </a:r>
            <a:r>
              <a:rPr lang="en-US" sz="2400" dirty="0"/>
              <a:t> firma de </a:t>
            </a:r>
            <a:r>
              <a:rPr lang="en-US" sz="2400" dirty="0" err="1"/>
              <a:t>método</a:t>
            </a:r>
            <a:r>
              <a:rPr lang="en-US" sz="2400" dirty="0"/>
              <a:t> que </a:t>
            </a:r>
            <a:r>
              <a:rPr lang="en-US" sz="2400" dirty="0" err="1"/>
              <a:t>coincida</a:t>
            </a:r>
            <a:r>
              <a:rPr lang="en-US" sz="2400" dirty="0"/>
              <a:t> </a:t>
            </a:r>
            <a:r>
              <a:rPr lang="en-US" sz="2400" dirty="0" err="1"/>
              <a:t>exactamente</a:t>
            </a:r>
            <a:r>
              <a:rPr lang="en-US" sz="2400" dirty="0"/>
              <a:t> con la </a:t>
            </a:r>
            <a:r>
              <a:rPr lang="en-US" sz="2400" dirty="0" err="1"/>
              <a:t>invocación</a:t>
            </a:r>
            <a:r>
              <a:rPr lang="en-US" sz="2400" dirty="0"/>
              <a:t> del </a:t>
            </a:r>
            <a:r>
              <a:rPr lang="en-US" sz="2400" dirty="0" err="1"/>
              <a:t>método</a:t>
            </a:r>
            <a:r>
              <a:rPr lang="en-US" sz="2400" dirty="0"/>
              <a:t> antes de que </a:t>
            </a:r>
            <a:r>
              <a:rPr lang="en-US" sz="2400" dirty="0" err="1"/>
              <a:t>intente</a:t>
            </a:r>
            <a:r>
              <a:rPr lang="en-US" sz="2400" dirty="0"/>
              <a:t> </a:t>
            </a:r>
            <a:r>
              <a:rPr lang="en-US" sz="2400" dirty="0" err="1"/>
              <a:t>utilizar</a:t>
            </a:r>
            <a:r>
              <a:rPr lang="en-US" sz="2400" dirty="0"/>
              <a:t> la </a:t>
            </a:r>
            <a:r>
              <a:rPr lang="en-US" sz="2400" dirty="0" err="1"/>
              <a:t>conversión</a:t>
            </a:r>
            <a:r>
              <a:rPr lang="en-US" sz="2400" dirty="0"/>
              <a:t> </a:t>
            </a:r>
            <a:r>
              <a:rPr lang="en-US" sz="2400" dirty="0" err="1"/>
              <a:t>automática</a:t>
            </a:r>
            <a:r>
              <a:rPr lang="en-US" sz="2400" dirty="0"/>
              <a:t> de </a:t>
            </a:r>
            <a:r>
              <a:rPr lang="en-US" sz="2400" dirty="0" err="1"/>
              <a:t>tipos</a:t>
            </a:r>
            <a:r>
              <a:rPr lang="en-US" sz="2400" dirty="0"/>
              <a:t>. Si Java </a:t>
            </a:r>
            <a:r>
              <a:rPr lang="en-US" sz="2400" dirty="0" err="1"/>
              <a:t>puede</a:t>
            </a:r>
            <a:r>
              <a:rPr lang="en-US" sz="2400" dirty="0"/>
              <a:t> </a:t>
            </a:r>
            <a:r>
              <a:rPr lang="en-US" sz="2400" dirty="0" err="1"/>
              <a:t>encontrar</a:t>
            </a:r>
            <a:r>
              <a:rPr lang="en-US" sz="2400" dirty="0"/>
              <a:t> </a:t>
            </a:r>
            <a:r>
              <a:rPr lang="en-US" sz="2400" dirty="0" err="1"/>
              <a:t>una</a:t>
            </a:r>
            <a:r>
              <a:rPr lang="en-US" sz="2400" dirty="0"/>
              <a:t> </a:t>
            </a:r>
            <a:r>
              <a:rPr lang="en-US" sz="2400" dirty="0" err="1"/>
              <a:t>definición</a:t>
            </a:r>
            <a:r>
              <a:rPr lang="en-US" sz="2400" dirty="0"/>
              <a:t> de un </a:t>
            </a:r>
            <a:r>
              <a:rPr lang="en-US" sz="2400" dirty="0" err="1"/>
              <a:t>método</a:t>
            </a:r>
            <a:r>
              <a:rPr lang="en-US" sz="2400" dirty="0"/>
              <a:t> que </a:t>
            </a:r>
            <a:r>
              <a:rPr lang="en-US" sz="2400" dirty="0" err="1"/>
              <a:t>coincida</a:t>
            </a:r>
            <a:r>
              <a:rPr lang="en-US" sz="2400" dirty="0"/>
              <a:t> </a:t>
            </a:r>
            <a:r>
              <a:rPr lang="en-US" sz="2400" dirty="0" err="1"/>
              <a:t>exactamente</a:t>
            </a:r>
            <a:r>
              <a:rPr lang="en-US" sz="2400" dirty="0"/>
              <a:t> con </a:t>
            </a:r>
            <a:r>
              <a:rPr lang="en-US" sz="2400" dirty="0" err="1"/>
              <a:t>los</a:t>
            </a:r>
            <a:r>
              <a:rPr lang="en-US" sz="2400" dirty="0"/>
              <a:t> </a:t>
            </a:r>
            <a:r>
              <a:rPr lang="en-US" sz="2400" dirty="0" err="1"/>
              <a:t>tipos</a:t>
            </a:r>
            <a:r>
              <a:rPr lang="en-US" sz="2400" dirty="0"/>
              <a:t> de </a:t>
            </a:r>
            <a:r>
              <a:rPr lang="en-US" sz="2400" dirty="0" err="1"/>
              <a:t>los</a:t>
            </a:r>
            <a:r>
              <a:rPr lang="en-US" sz="2400" dirty="0"/>
              <a:t> </a:t>
            </a:r>
            <a:r>
              <a:rPr lang="en-US" sz="2400" dirty="0" err="1"/>
              <a:t>argumentos</a:t>
            </a:r>
            <a:r>
              <a:rPr lang="en-US" sz="2400" dirty="0"/>
              <a:t>, </a:t>
            </a:r>
            <a:r>
              <a:rPr lang="en-US" sz="2400" dirty="0" err="1"/>
              <a:t>utiliza</a:t>
            </a:r>
            <a:r>
              <a:rPr lang="en-US" sz="2400" dirty="0"/>
              <a:t> </a:t>
            </a:r>
            <a:r>
              <a:rPr lang="en-US" sz="2400" dirty="0" err="1"/>
              <a:t>esa</a:t>
            </a:r>
            <a:r>
              <a:rPr lang="en-US" sz="2400" dirty="0"/>
              <a:t> </a:t>
            </a:r>
            <a:r>
              <a:rPr lang="en-US" sz="2400" dirty="0" err="1"/>
              <a:t>definición</a:t>
            </a:r>
            <a:r>
              <a:rPr lang="en-US" sz="2400" dirty="0"/>
              <a:t>. Solo </a:t>
            </a:r>
            <a:r>
              <a:rPr lang="en-US" sz="2400" dirty="0" err="1"/>
              <a:t>después</a:t>
            </a:r>
            <a:r>
              <a:rPr lang="en-US" sz="2400" dirty="0"/>
              <a:t> de que no </a:t>
            </a:r>
            <a:r>
              <a:rPr lang="en-US" sz="2400" dirty="0" err="1"/>
              <a:t>encuentra</a:t>
            </a:r>
            <a:r>
              <a:rPr lang="en-US" sz="2400" dirty="0"/>
              <a:t> </a:t>
            </a:r>
            <a:r>
              <a:rPr lang="en-US" sz="2400" dirty="0" err="1"/>
              <a:t>una</a:t>
            </a:r>
            <a:r>
              <a:rPr lang="en-US" sz="2400" dirty="0"/>
              <a:t> </a:t>
            </a:r>
            <a:r>
              <a:rPr lang="en-US" sz="2400" dirty="0" err="1"/>
              <a:t>coincidencia</a:t>
            </a:r>
            <a:r>
              <a:rPr lang="en-US" sz="2400" dirty="0"/>
              <a:t> exacta, Java </a:t>
            </a:r>
            <a:r>
              <a:rPr lang="en-US" sz="2400" dirty="0" err="1"/>
              <a:t>intenta</a:t>
            </a:r>
            <a:r>
              <a:rPr lang="en-US" sz="2400" dirty="0"/>
              <a:t> </a:t>
            </a:r>
            <a:r>
              <a:rPr lang="en-US" sz="2400" dirty="0" err="1"/>
              <a:t>conversiones</a:t>
            </a:r>
            <a:r>
              <a:rPr lang="en-US" sz="2400" dirty="0"/>
              <a:t> de </a:t>
            </a:r>
            <a:r>
              <a:rPr lang="en-US" sz="2400" dirty="0" err="1"/>
              <a:t>tipo</a:t>
            </a:r>
            <a:r>
              <a:rPr lang="en-US" sz="2400" dirty="0"/>
              <a:t> </a:t>
            </a:r>
            <a:r>
              <a:rPr lang="en-US" sz="2400" dirty="0" err="1"/>
              <a:t>automático</a:t>
            </a:r>
            <a:r>
              <a:rPr lang="en-US" sz="2400" dirty="0"/>
              <a:t> para </a:t>
            </a:r>
            <a:r>
              <a:rPr lang="en-US" sz="2400" dirty="0" err="1"/>
              <a:t>encontrar</a:t>
            </a:r>
            <a:r>
              <a:rPr lang="en-US" sz="2400" dirty="0"/>
              <a:t> </a:t>
            </a:r>
            <a:r>
              <a:rPr lang="en-US" sz="2400" dirty="0" err="1"/>
              <a:t>una</a:t>
            </a:r>
            <a:r>
              <a:rPr lang="en-US" sz="2400" dirty="0"/>
              <a:t> </a:t>
            </a:r>
            <a:r>
              <a:rPr lang="en-US" sz="2400" dirty="0" err="1"/>
              <a:t>definición</a:t>
            </a:r>
            <a:r>
              <a:rPr lang="en-US" sz="2400" dirty="0"/>
              <a:t> de </a:t>
            </a:r>
            <a:r>
              <a:rPr lang="en-US" sz="2400" dirty="0" err="1"/>
              <a:t>método</a:t>
            </a:r>
            <a:r>
              <a:rPr lang="en-US" sz="2400" dirty="0"/>
              <a:t> que </a:t>
            </a:r>
            <a:r>
              <a:rPr lang="en-US" sz="2400" dirty="0" err="1"/>
              <a:t>coincida</a:t>
            </a:r>
            <a:r>
              <a:rPr lang="en-US" sz="2400" dirty="0"/>
              <a:t> con </a:t>
            </a:r>
            <a:r>
              <a:rPr lang="en-US" sz="2400" dirty="0" err="1"/>
              <a:t>los</a:t>
            </a:r>
            <a:r>
              <a:rPr lang="en-US" sz="2400" dirty="0"/>
              <a:t> </a:t>
            </a:r>
            <a:r>
              <a:rPr lang="en-US" sz="2400" dirty="0" err="1"/>
              <a:t>tipos</a:t>
            </a:r>
            <a:r>
              <a:rPr lang="en-US" sz="2400" dirty="0"/>
              <a:t> </a:t>
            </a:r>
            <a:r>
              <a:rPr lang="en-US" sz="2400" dirty="0" smtClean="0"/>
              <a:t>de </a:t>
            </a:r>
            <a:r>
              <a:rPr lang="en-US" sz="2400" dirty="0"/>
              <a:t>la </a:t>
            </a:r>
            <a:r>
              <a:rPr lang="en-US" sz="2400" dirty="0" err="1"/>
              <a:t>invocación</a:t>
            </a:r>
            <a:r>
              <a:rPr lang="en-US" sz="2400" dirty="0"/>
              <a:t> al </a:t>
            </a:r>
            <a:r>
              <a:rPr lang="en-US" sz="2400" dirty="0" err="1"/>
              <a:t>método</a:t>
            </a:r>
            <a:r>
              <a:rPr lang="en-US" sz="2400" dirty="0"/>
              <a:t>. </a:t>
            </a:r>
          </a:p>
        </p:txBody>
      </p:sp>
      <p:pic>
        <p:nvPicPr>
          <p:cNvPr id="4" name="Picture 3"/>
          <p:cNvPicPr>
            <a:picLocks noChangeAspect="1"/>
          </p:cNvPicPr>
          <p:nvPr/>
        </p:nvPicPr>
        <p:blipFill>
          <a:blip r:embed="rId2"/>
          <a:stretch>
            <a:fillRect/>
          </a:stretch>
        </p:blipFill>
        <p:spPr>
          <a:xfrm>
            <a:off x="2347583" y="5165801"/>
            <a:ext cx="7496835" cy="529881"/>
          </a:xfrm>
          <a:prstGeom prst="rect">
            <a:avLst/>
          </a:prstGeom>
          <a:ln>
            <a:solidFill>
              <a:schemeClr val="accent1"/>
            </a:solidFill>
          </a:ln>
        </p:spPr>
      </p:pic>
    </p:spTree>
    <p:extLst>
      <p:ext uri="{BB962C8B-B14F-4D97-AF65-F5344CB8AC3E}">
        <p14:creationId xmlns:p14="http://schemas.microsoft.com/office/powerpoint/2010/main" val="15623466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770936" y="1690690"/>
            <a:ext cx="7260840" cy="2411007"/>
          </a:xfrm>
          <a:prstGeom prst="rect">
            <a:avLst/>
          </a:prstGeom>
          <a:solidFill>
            <a:schemeClr val="bg1"/>
          </a:solidFill>
          <a:ln>
            <a:solidFill>
              <a:schemeClr val="accent1"/>
            </a:solidFill>
          </a:ln>
        </p:spPr>
      </p:pic>
      <p:pic>
        <p:nvPicPr>
          <p:cNvPr id="5" name="Picture 4"/>
          <p:cNvPicPr>
            <a:picLocks noChangeAspect="1"/>
          </p:cNvPicPr>
          <p:nvPr/>
        </p:nvPicPr>
        <p:blipFill>
          <a:blip r:embed="rId3"/>
          <a:stretch>
            <a:fillRect/>
          </a:stretch>
        </p:blipFill>
        <p:spPr>
          <a:xfrm>
            <a:off x="1770937" y="4322624"/>
            <a:ext cx="4285307" cy="1633413"/>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6542324" y="4322623"/>
            <a:ext cx="3878740" cy="1042924"/>
          </a:xfrm>
          <a:prstGeom prst="rect">
            <a:avLst/>
          </a:prstGeom>
          <a:ln>
            <a:solidFill>
              <a:schemeClr val="accent1"/>
            </a:solidFill>
          </a:ln>
        </p:spPr>
      </p:pic>
    </p:spTree>
    <p:extLst>
      <p:ext uri="{BB962C8B-B14F-4D97-AF65-F5344CB8AC3E}">
        <p14:creationId xmlns:p14="http://schemas.microsoft.com/office/powerpoint/2010/main" val="10784014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 se </a:t>
            </a:r>
            <a:r>
              <a:rPr lang="en-US" dirty="0" err="1" smtClean="0"/>
              <a:t>puede</a:t>
            </a:r>
            <a:r>
              <a:rPr lang="en-US" dirty="0" smtClean="0"/>
              <a:t> </a:t>
            </a:r>
            <a:r>
              <a:rPr lang="en-US" dirty="0" err="1" smtClean="0"/>
              <a:t>sobrecargar</a:t>
            </a:r>
            <a:r>
              <a:rPr lang="en-US" dirty="0" smtClean="0"/>
              <a:t> </a:t>
            </a:r>
            <a:r>
              <a:rPr lang="en-US" dirty="0" err="1" smtClean="0"/>
              <a:t>basado</a:t>
            </a:r>
            <a:r>
              <a:rPr lang="en-US" dirty="0" smtClean="0"/>
              <a:t> </a:t>
            </a:r>
            <a:r>
              <a:rPr lang="en-US" dirty="0" err="1" smtClean="0"/>
              <a:t>en</a:t>
            </a:r>
            <a:r>
              <a:rPr lang="en-US" dirty="0" smtClean="0"/>
              <a:t> el </a:t>
            </a:r>
            <a:r>
              <a:rPr lang="en-US" dirty="0" err="1" smtClean="0"/>
              <a:t>tipo</a:t>
            </a:r>
            <a:r>
              <a:rPr lang="en-US" dirty="0" smtClean="0"/>
              <a:t> de </a:t>
            </a:r>
            <a:r>
              <a:rPr lang="en-US" dirty="0" err="1" smtClean="0"/>
              <a:t>dato</a:t>
            </a:r>
            <a:r>
              <a:rPr lang="en-US" dirty="0" smtClean="0"/>
              <a:t> de </a:t>
            </a:r>
            <a:r>
              <a:rPr lang="en-US" dirty="0" err="1" smtClean="0"/>
              <a:t>retorno</a:t>
            </a:r>
            <a:endParaRPr lang="en-US" dirty="0"/>
          </a:p>
        </p:txBody>
      </p:sp>
      <p:sp>
        <p:nvSpPr>
          <p:cNvPr id="3" name="Content Placeholder 2"/>
          <p:cNvSpPr>
            <a:spLocks noGrp="1"/>
          </p:cNvSpPr>
          <p:nvPr>
            <p:ph idx="1"/>
          </p:nvPr>
        </p:nvSpPr>
        <p:spPr/>
        <p:txBody>
          <a:bodyPr>
            <a:normAutofit/>
          </a:bodyPr>
          <a:lstStyle/>
          <a:p>
            <a:pPr algn="just"/>
            <a:endParaRPr lang="en-US" sz="2400" dirty="0"/>
          </a:p>
          <a:p>
            <a:pPr algn="just"/>
            <a:r>
              <a:rPr lang="en-US" dirty="0" smtClean="0"/>
              <a:t>La </a:t>
            </a:r>
            <a:r>
              <a:rPr lang="en-US" dirty="0"/>
              <a:t>firma de un </a:t>
            </a:r>
            <a:r>
              <a:rPr lang="en-US" dirty="0" err="1"/>
              <a:t>método</a:t>
            </a:r>
            <a:r>
              <a:rPr lang="en-US" dirty="0"/>
              <a:t> </a:t>
            </a:r>
            <a:r>
              <a:rPr lang="en-US" dirty="0" err="1" smtClean="0"/>
              <a:t>es</a:t>
            </a:r>
            <a:r>
              <a:rPr lang="en-US" dirty="0" smtClean="0"/>
              <a:t> el </a:t>
            </a:r>
            <a:r>
              <a:rPr lang="en-US" dirty="0" err="1"/>
              <a:t>nombre</a:t>
            </a:r>
            <a:r>
              <a:rPr lang="en-US" dirty="0"/>
              <a:t> del </a:t>
            </a:r>
            <a:r>
              <a:rPr lang="en-US" dirty="0" err="1"/>
              <a:t>método</a:t>
            </a:r>
            <a:r>
              <a:rPr lang="en-US" dirty="0"/>
              <a:t> y </a:t>
            </a:r>
            <a:r>
              <a:rPr lang="en-US" dirty="0" err="1"/>
              <a:t>los</a:t>
            </a:r>
            <a:r>
              <a:rPr lang="en-US" dirty="0"/>
              <a:t> </a:t>
            </a:r>
            <a:r>
              <a:rPr lang="en-US" dirty="0" err="1"/>
              <a:t>tipos</a:t>
            </a:r>
            <a:r>
              <a:rPr lang="en-US" dirty="0"/>
              <a:t> de </a:t>
            </a:r>
            <a:r>
              <a:rPr lang="en-US" dirty="0" err="1"/>
              <a:t>parámetros</a:t>
            </a:r>
            <a:r>
              <a:rPr lang="en-US" dirty="0"/>
              <a:t> y </a:t>
            </a:r>
            <a:r>
              <a:rPr lang="en-US" b="1" dirty="0"/>
              <a:t>no </a:t>
            </a:r>
            <a:r>
              <a:rPr lang="en-US" b="1" dirty="0" err="1"/>
              <a:t>incluye</a:t>
            </a:r>
            <a:r>
              <a:rPr lang="en-US" b="1" dirty="0"/>
              <a:t> el </a:t>
            </a:r>
            <a:r>
              <a:rPr lang="en-US" b="1" dirty="0" err="1"/>
              <a:t>tipo</a:t>
            </a:r>
            <a:r>
              <a:rPr lang="en-US" b="1" dirty="0"/>
              <a:t> </a:t>
            </a:r>
            <a:r>
              <a:rPr lang="en-US" b="1" dirty="0" err="1"/>
              <a:t>devuelto</a:t>
            </a:r>
            <a:r>
              <a:rPr lang="en-US" dirty="0"/>
              <a:t>. </a:t>
            </a:r>
            <a:endParaRPr lang="en-US" dirty="0" smtClean="0"/>
          </a:p>
          <a:p>
            <a:pPr algn="just"/>
            <a:r>
              <a:rPr lang="en-US" dirty="0" err="1" smtClean="0"/>
              <a:t>Por</a:t>
            </a:r>
            <a:r>
              <a:rPr lang="en-US" dirty="0" smtClean="0"/>
              <a:t> lo </a:t>
            </a:r>
            <a:r>
              <a:rPr lang="en-US" dirty="0" err="1" smtClean="0"/>
              <a:t>tanto</a:t>
            </a:r>
            <a:r>
              <a:rPr lang="en-US" dirty="0" smtClean="0"/>
              <a:t> no </a:t>
            </a:r>
            <a:r>
              <a:rPr lang="en-US" dirty="0" err="1" smtClean="0"/>
              <a:t>podemos</a:t>
            </a:r>
            <a:r>
              <a:rPr lang="en-US" dirty="0" smtClean="0"/>
              <a:t> </a:t>
            </a:r>
            <a:r>
              <a:rPr lang="en-US" dirty="0" err="1" smtClean="0"/>
              <a:t>tener</a:t>
            </a:r>
            <a:r>
              <a:rPr lang="en-US" dirty="0" smtClean="0"/>
              <a:t> dos </a:t>
            </a:r>
            <a:r>
              <a:rPr lang="en-US" dirty="0" err="1" smtClean="0"/>
              <a:t>métodos</a:t>
            </a:r>
            <a:r>
              <a:rPr lang="en-US" dirty="0" smtClean="0"/>
              <a:t> con la </a:t>
            </a:r>
            <a:r>
              <a:rPr lang="en-US" dirty="0" err="1" smtClean="0"/>
              <a:t>misma</a:t>
            </a:r>
            <a:r>
              <a:rPr lang="en-US" dirty="0" smtClean="0"/>
              <a:t> firma (</a:t>
            </a:r>
            <a:r>
              <a:rPr lang="en-US" dirty="0" err="1" smtClean="0"/>
              <a:t>nombre</a:t>
            </a:r>
            <a:r>
              <a:rPr lang="en-US" dirty="0" smtClean="0"/>
              <a:t> y </a:t>
            </a:r>
            <a:r>
              <a:rPr lang="en-US" dirty="0" err="1" smtClean="0"/>
              <a:t>tipos</a:t>
            </a:r>
            <a:r>
              <a:rPr lang="en-US" dirty="0" smtClean="0"/>
              <a:t> </a:t>
            </a:r>
            <a:r>
              <a:rPr lang="en-US" dirty="0" err="1" smtClean="0"/>
              <a:t>parámetros</a:t>
            </a:r>
            <a:r>
              <a:rPr lang="en-US" dirty="0" smtClean="0"/>
              <a:t>) y que </a:t>
            </a:r>
            <a:r>
              <a:rPr lang="en-US" dirty="0" err="1" smtClean="0"/>
              <a:t>sólo</a:t>
            </a:r>
            <a:r>
              <a:rPr lang="en-US" dirty="0" smtClean="0"/>
              <a:t> </a:t>
            </a:r>
            <a:r>
              <a:rPr lang="en-US" dirty="0" err="1" smtClean="0"/>
              <a:t>difieran</a:t>
            </a:r>
            <a:r>
              <a:rPr lang="en-US" dirty="0" smtClean="0"/>
              <a:t> </a:t>
            </a:r>
            <a:r>
              <a:rPr lang="en-US" dirty="0" err="1" smtClean="0"/>
              <a:t>en</a:t>
            </a:r>
            <a:r>
              <a:rPr lang="en-US" dirty="0" smtClean="0"/>
              <a:t> el </a:t>
            </a:r>
            <a:r>
              <a:rPr lang="en-US" dirty="0" err="1" smtClean="0"/>
              <a:t>tipo</a:t>
            </a:r>
            <a:r>
              <a:rPr lang="en-US" dirty="0" smtClean="0"/>
              <a:t> de </a:t>
            </a:r>
            <a:r>
              <a:rPr lang="en-US" dirty="0" err="1" smtClean="0"/>
              <a:t>retorno</a:t>
            </a:r>
            <a:r>
              <a:rPr lang="en-US" dirty="0" smtClean="0"/>
              <a:t>.</a:t>
            </a:r>
          </a:p>
          <a:p>
            <a:pPr algn="just"/>
            <a:endParaRPr lang="en-US" dirty="0"/>
          </a:p>
        </p:txBody>
      </p:sp>
    </p:spTree>
    <p:extLst>
      <p:ext uri="{BB962C8B-B14F-4D97-AF65-F5344CB8AC3E}">
        <p14:creationId xmlns:p14="http://schemas.microsoft.com/office/powerpoint/2010/main" val="20781184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normAutofit fontScale="85000" lnSpcReduction="20000"/>
          </a:bodyPr>
          <a:lstStyle/>
          <a:p>
            <a:pPr marL="0" indent="0" algn="just">
              <a:lnSpc>
                <a:spcPct val="100000"/>
              </a:lnSpc>
              <a:spcBef>
                <a:spcPts val="0"/>
              </a:spcBef>
              <a:buClrTx/>
              <a:buNone/>
            </a:pPr>
            <a:r>
              <a:rPr lang="en-US" dirty="0" err="1"/>
              <a:t>Por</a:t>
            </a:r>
            <a:r>
              <a:rPr lang="en-US" dirty="0"/>
              <a:t> </a:t>
            </a:r>
            <a:r>
              <a:rPr lang="en-US" dirty="0" err="1"/>
              <a:t>ejemplo</a:t>
            </a:r>
            <a:r>
              <a:rPr lang="en-US" dirty="0"/>
              <a:t>, </a:t>
            </a:r>
            <a:r>
              <a:rPr lang="en-US" dirty="0" err="1"/>
              <a:t>una</a:t>
            </a:r>
            <a:r>
              <a:rPr lang="en-US" dirty="0"/>
              <a:t> </a:t>
            </a:r>
            <a:r>
              <a:rPr lang="en-US" dirty="0" err="1"/>
              <a:t>clase</a:t>
            </a:r>
            <a:r>
              <a:rPr lang="en-US" dirty="0"/>
              <a:t> no </a:t>
            </a:r>
            <a:r>
              <a:rPr lang="en-US" dirty="0" err="1"/>
              <a:t>podría</a:t>
            </a:r>
            <a:r>
              <a:rPr lang="en-US" dirty="0"/>
              <a:t> </a:t>
            </a:r>
            <a:r>
              <a:rPr lang="en-US" dirty="0" err="1"/>
              <a:t>tener</a:t>
            </a:r>
            <a:r>
              <a:rPr lang="en-US" dirty="0"/>
              <a:t> dos </a:t>
            </a:r>
            <a:r>
              <a:rPr lang="en-US" dirty="0" err="1"/>
              <a:t>definiciones</a:t>
            </a:r>
            <a:r>
              <a:rPr lang="en-US" dirty="0"/>
              <a:t> de </a:t>
            </a:r>
            <a:r>
              <a:rPr lang="en-US" dirty="0" err="1"/>
              <a:t>métodos</a:t>
            </a:r>
            <a:r>
              <a:rPr lang="en-US" dirty="0"/>
              <a:t> con </a:t>
            </a:r>
            <a:r>
              <a:rPr lang="en-US" dirty="0" err="1"/>
              <a:t>los</a:t>
            </a:r>
            <a:r>
              <a:rPr lang="en-US" dirty="0"/>
              <a:t> </a:t>
            </a:r>
            <a:r>
              <a:rPr lang="en-US" dirty="0" err="1"/>
              <a:t>siguientes</a:t>
            </a:r>
            <a:r>
              <a:rPr lang="en-US" dirty="0"/>
              <a:t> </a:t>
            </a:r>
            <a:r>
              <a:rPr lang="en-US" dirty="0" err="1"/>
              <a:t>encabezados</a:t>
            </a:r>
            <a:r>
              <a:rPr lang="en-US" dirty="0" smtClean="0"/>
              <a:t>:</a:t>
            </a:r>
          </a:p>
          <a:p>
            <a:pPr marL="0" indent="0" algn="just">
              <a:lnSpc>
                <a:spcPct val="100000"/>
              </a:lnSpc>
              <a:spcBef>
                <a:spcPts val="0"/>
              </a:spcBef>
              <a:buClrTx/>
              <a:buNone/>
            </a:pPr>
            <a:endParaRPr lang="en-US" dirty="0"/>
          </a:p>
          <a:p>
            <a:pPr marL="0" indent="0" algn="just">
              <a:lnSpc>
                <a:spcPct val="100000"/>
              </a:lnSpc>
              <a:spcBef>
                <a:spcPts val="0"/>
              </a:spcBef>
              <a:buClrTx/>
              <a:buNone/>
            </a:pPr>
            <a:endParaRPr lang="en-US" dirty="0" smtClean="0"/>
          </a:p>
          <a:p>
            <a:pPr marL="0" indent="0" algn="just">
              <a:lnSpc>
                <a:spcPct val="100000"/>
              </a:lnSpc>
              <a:spcBef>
                <a:spcPts val="0"/>
              </a:spcBef>
              <a:buClrTx/>
              <a:buNone/>
            </a:pPr>
            <a:endParaRPr lang="en-US" dirty="0"/>
          </a:p>
          <a:p>
            <a:pPr marL="0" indent="0" algn="just">
              <a:lnSpc>
                <a:spcPct val="100000"/>
              </a:lnSpc>
              <a:spcBef>
                <a:spcPts val="0"/>
              </a:spcBef>
              <a:buClrTx/>
              <a:buNone/>
            </a:pPr>
            <a:endParaRPr lang="en-US" dirty="0" smtClean="0"/>
          </a:p>
          <a:p>
            <a:pPr marL="0" indent="0" algn="just">
              <a:lnSpc>
                <a:spcPct val="100000"/>
              </a:lnSpc>
              <a:spcBef>
                <a:spcPts val="0"/>
              </a:spcBef>
              <a:buClrTx/>
              <a:buNone/>
            </a:pPr>
            <a:endParaRPr lang="en-US" dirty="0"/>
          </a:p>
          <a:p>
            <a:pPr marL="0" indent="0" algn="just">
              <a:lnSpc>
                <a:spcPct val="100000"/>
              </a:lnSpc>
              <a:spcBef>
                <a:spcPts val="0"/>
              </a:spcBef>
              <a:buClrTx/>
              <a:buNone/>
            </a:pPr>
            <a:endParaRPr lang="en-US" dirty="0" smtClean="0"/>
          </a:p>
          <a:p>
            <a:pPr marL="0" indent="0" algn="just">
              <a:lnSpc>
                <a:spcPct val="100000"/>
              </a:lnSpc>
              <a:spcBef>
                <a:spcPts val="0"/>
              </a:spcBef>
              <a:buClrTx/>
              <a:buNone/>
            </a:pPr>
            <a:endParaRPr lang="en-US" dirty="0" smtClean="0"/>
          </a:p>
          <a:p>
            <a:pPr marL="0" indent="0" algn="just">
              <a:lnSpc>
                <a:spcPct val="100000"/>
              </a:lnSpc>
              <a:spcBef>
                <a:spcPts val="0"/>
              </a:spcBef>
              <a:buClrTx/>
              <a:buNone/>
            </a:pPr>
            <a:endParaRPr lang="en-US" dirty="0" smtClean="0"/>
          </a:p>
          <a:p>
            <a:pPr marL="0" indent="0" algn="just">
              <a:lnSpc>
                <a:spcPct val="100000"/>
              </a:lnSpc>
              <a:spcBef>
                <a:spcPts val="0"/>
              </a:spcBef>
              <a:buClrTx/>
              <a:buNone/>
            </a:pPr>
            <a:endParaRPr lang="en-US" dirty="0"/>
          </a:p>
          <a:p>
            <a:pPr marL="0" indent="0" algn="just">
              <a:lnSpc>
                <a:spcPct val="100000"/>
              </a:lnSpc>
              <a:spcBef>
                <a:spcPts val="0"/>
              </a:spcBef>
              <a:buClrTx/>
              <a:buNone/>
            </a:pPr>
            <a:r>
              <a:rPr lang="en-US" dirty="0" smtClean="0"/>
              <a:t>El </a:t>
            </a:r>
            <a:r>
              <a:rPr lang="en-US" dirty="0" err="1" smtClean="0"/>
              <a:t>ejemplo</a:t>
            </a:r>
            <a:r>
              <a:rPr lang="en-US" dirty="0" smtClean="0"/>
              <a:t> no anterior produce un error </a:t>
            </a:r>
            <a:r>
              <a:rPr lang="en-US" dirty="0" err="1" smtClean="0"/>
              <a:t>porque</a:t>
            </a:r>
            <a:r>
              <a:rPr lang="en-US" dirty="0" smtClean="0"/>
              <a:t> java no </a:t>
            </a:r>
            <a:r>
              <a:rPr lang="en-US" dirty="0" err="1" smtClean="0"/>
              <a:t>podría</a:t>
            </a:r>
            <a:r>
              <a:rPr lang="en-US" dirty="0" smtClean="0"/>
              <a:t> </a:t>
            </a:r>
            <a:r>
              <a:rPr lang="en-US" dirty="0" err="1" smtClean="0"/>
              <a:t>identificar</a:t>
            </a:r>
            <a:r>
              <a:rPr lang="en-US" dirty="0" smtClean="0"/>
              <a:t> a que </a:t>
            </a:r>
            <a:r>
              <a:rPr lang="en-US" dirty="0" err="1" smtClean="0"/>
              <a:t>método</a:t>
            </a:r>
            <a:r>
              <a:rPr lang="en-US" dirty="0" smtClean="0"/>
              <a:t> </a:t>
            </a:r>
            <a:r>
              <a:rPr lang="en-US" b="1" dirty="0" err="1" smtClean="0"/>
              <a:t>computeSomething</a:t>
            </a:r>
            <a:r>
              <a:rPr lang="en-US" dirty="0" smtClean="0"/>
              <a:t> </a:t>
            </a:r>
            <a:r>
              <a:rPr lang="en-US" dirty="0" err="1" smtClean="0"/>
              <a:t>queremos</a:t>
            </a:r>
            <a:r>
              <a:rPr lang="en-US" dirty="0" smtClean="0"/>
              <a:t> </a:t>
            </a:r>
            <a:r>
              <a:rPr lang="en-US" dirty="0" err="1" smtClean="0"/>
              <a:t>invocar</a:t>
            </a:r>
            <a:r>
              <a:rPr lang="en-US" dirty="0" smtClean="0"/>
              <a:t> </a:t>
            </a:r>
            <a:r>
              <a:rPr lang="en-US" dirty="0" err="1" smtClean="0"/>
              <a:t>ya</a:t>
            </a:r>
            <a:r>
              <a:rPr lang="en-US" dirty="0" smtClean="0"/>
              <a:t> que </a:t>
            </a:r>
            <a:r>
              <a:rPr lang="en-US" dirty="0" err="1" smtClean="0"/>
              <a:t>tienen</a:t>
            </a:r>
            <a:r>
              <a:rPr lang="en-US" dirty="0" smtClean="0"/>
              <a:t> la </a:t>
            </a:r>
            <a:r>
              <a:rPr lang="en-US" dirty="0" err="1" smtClean="0"/>
              <a:t>misma</a:t>
            </a:r>
            <a:r>
              <a:rPr lang="en-US" dirty="0" smtClean="0"/>
              <a:t> firma.</a:t>
            </a:r>
            <a:endParaRPr lang="en-US" dirty="0"/>
          </a:p>
        </p:txBody>
      </p:sp>
      <p:pic>
        <p:nvPicPr>
          <p:cNvPr id="4" name="Picture 3"/>
          <p:cNvPicPr>
            <a:picLocks noChangeAspect="1"/>
          </p:cNvPicPr>
          <p:nvPr/>
        </p:nvPicPr>
        <p:blipFill>
          <a:blip r:embed="rId2"/>
          <a:stretch>
            <a:fillRect/>
          </a:stretch>
        </p:blipFill>
        <p:spPr>
          <a:xfrm>
            <a:off x="3860006" y="2767067"/>
            <a:ext cx="4672014" cy="1950452"/>
          </a:xfrm>
          <a:prstGeom prst="rect">
            <a:avLst/>
          </a:prstGeom>
          <a:ln>
            <a:solidFill>
              <a:schemeClr val="accent1"/>
            </a:solidFill>
          </a:ln>
        </p:spPr>
      </p:pic>
      <p:sp>
        <p:nvSpPr>
          <p:cNvPr id="5" name="Cross 4"/>
          <p:cNvSpPr/>
          <p:nvPr/>
        </p:nvSpPr>
        <p:spPr>
          <a:xfrm rot="2645572">
            <a:off x="7493385" y="3600848"/>
            <a:ext cx="636698" cy="800892"/>
          </a:xfrm>
          <a:prstGeom prst="plus">
            <a:avLst>
              <a:gd name="adj" fmla="val 40232"/>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extLst>
      <p:ext uri="{BB962C8B-B14F-4D97-AF65-F5344CB8AC3E}">
        <p14:creationId xmlns:p14="http://schemas.microsoft.com/office/powerpoint/2010/main" val="263359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g74dea93f30_0_1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endParaRPr/>
          </a:p>
        </p:txBody>
      </p:sp>
      <p:sp>
        <p:nvSpPr>
          <p:cNvPr id="325" name="Google Shape;325;g74dea93f30_0_14"/>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pic>
        <p:nvPicPr>
          <p:cNvPr id="326" name="Google Shape;326;g74dea93f30_0_14"/>
          <p:cNvPicPr preferRelativeResize="0"/>
          <p:nvPr/>
        </p:nvPicPr>
        <p:blipFill>
          <a:blip r:embed="rId3">
            <a:alphaModFix/>
          </a:blip>
          <a:stretch>
            <a:fillRect/>
          </a:stretch>
        </p:blipFill>
        <p:spPr>
          <a:xfrm>
            <a:off x="4698350" y="133200"/>
            <a:ext cx="3117900" cy="2363350"/>
          </a:xfrm>
          <a:prstGeom prst="rect">
            <a:avLst/>
          </a:prstGeom>
          <a:noFill/>
          <a:ln>
            <a:noFill/>
          </a:ln>
        </p:spPr>
      </p:pic>
      <p:sp>
        <p:nvSpPr>
          <p:cNvPr id="327" name="Google Shape;327;g74dea93f30_0_14"/>
          <p:cNvSpPr/>
          <p:nvPr/>
        </p:nvSpPr>
        <p:spPr>
          <a:xfrm>
            <a:off x="8760922" y="549375"/>
            <a:ext cx="2548003" cy="6190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Clase</a:t>
            </a:r>
          </a:p>
        </p:txBody>
      </p:sp>
      <p:cxnSp>
        <p:nvCxnSpPr>
          <p:cNvPr id="328" name="Google Shape;328;g74dea93f30_0_14"/>
          <p:cNvCxnSpPr>
            <a:endCxn id="326" idx="3"/>
          </p:cNvCxnSpPr>
          <p:nvPr/>
        </p:nvCxnSpPr>
        <p:spPr>
          <a:xfrm flipH="1">
            <a:off x="7816250" y="883175"/>
            <a:ext cx="901800" cy="431700"/>
          </a:xfrm>
          <a:prstGeom prst="straightConnector1">
            <a:avLst/>
          </a:prstGeom>
          <a:noFill/>
          <a:ln w="9525" cap="flat" cmpd="sng">
            <a:solidFill>
              <a:schemeClr val="dk2"/>
            </a:solidFill>
            <a:prstDash val="solid"/>
            <a:round/>
            <a:headEnd type="none" w="med" len="med"/>
            <a:tailEnd type="triangle" w="med" len="med"/>
          </a:ln>
        </p:spPr>
      </p:cxnSp>
      <p:cxnSp>
        <p:nvCxnSpPr>
          <p:cNvPr id="329" name="Google Shape;329;g74dea93f30_0_14"/>
          <p:cNvCxnSpPr/>
          <p:nvPr/>
        </p:nvCxnSpPr>
        <p:spPr>
          <a:xfrm flipH="1">
            <a:off x="3307075" y="2517725"/>
            <a:ext cx="1897500" cy="901800"/>
          </a:xfrm>
          <a:prstGeom prst="straightConnector1">
            <a:avLst/>
          </a:prstGeom>
          <a:noFill/>
          <a:ln w="9525" cap="flat" cmpd="sng">
            <a:solidFill>
              <a:schemeClr val="dk2"/>
            </a:solidFill>
            <a:prstDash val="solid"/>
            <a:round/>
            <a:headEnd type="none" w="med" len="med"/>
            <a:tailEnd type="triangle" w="med" len="med"/>
          </a:ln>
        </p:spPr>
      </p:cxnSp>
      <p:cxnSp>
        <p:nvCxnSpPr>
          <p:cNvPr id="330" name="Google Shape;330;g74dea93f30_0_14"/>
          <p:cNvCxnSpPr>
            <a:stCxn id="326" idx="2"/>
          </p:cNvCxnSpPr>
          <p:nvPr/>
        </p:nvCxnSpPr>
        <p:spPr>
          <a:xfrm flipH="1">
            <a:off x="6200300" y="2496550"/>
            <a:ext cx="57000" cy="810300"/>
          </a:xfrm>
          <a:prstGeom prst="straightConnector1">
            <a:avLst/>
          </a:prstGeom>
          <a:noFill/>
          <a:ln w="9525" cap="flat" cmpd="sng">
            <a:solidFill>
              <a:schemeClr val="dk2"/>
            </a:solidFill>
            <a:prstDash val="solid"/>
            <a:round/>
            <a:headEnd type="none" w="med" len="med"/>
            <a:tailEnd type="triangle" w="med" len="med"/>
          </a:ln>
        </p:spPr>
      </p:cxnSp>
      <p:cxnSp>
        <p:nvCxnSpPr>
          <p:cNvPr id="331" name="Google Shape;331;g74dea93f30_0_14"/>
          <p:cNvCxnSpPr/>
          <p:nvPr/>
        </p:nvCxnSpPr>
        <p:spPr>
          <a:xfrm>
            <a:off x="7476195" y="2496425"/>
            <a:ext cx="2698200" cy="981900"/>
          </a:xfrm>
          <a:prstGeom prst="straightConnector1">
            <a:avLst/>
          </a:prstGeom>
          <a:noFill/>
          <a:ln w="9525" cap="flat" cmpd="sng">
            <a:solidFill>
              <a:schemeClr val="dk2"/>
            </a:solidFill>
            <a:prstDash val="solid"/>
            <a:round/>
            <a:headEnd type="none" w="med" len="med"/>
            <a:tailEnd type="triangle" w="med" len="med"/>
          </a:ln>
        </p:spPr>
      </p:cxnSp>
      <p:pic>
        <p:nvPicPr>
          <p:cNvPr id="333" name="Google Shape;333;g74dea93f30_0_14"/>
          <p:cNvPicPr preferRelativeResize="0"/>
          <p:nvPr/>
        </p:nvPicPr>
        <p:blipFill>
          <a:blip r:embed="rId4">
            <a:alphaModFix/>
          </a:blip>
          <a:stretch>
            <a:fillRect/>
          </a:stretch>
        </p:blipFill>
        <p:spPr>
          <a:xfrm>
            <a:off x="868825" y="3418888"/>
            <a:ext cx="3501650" cy="2745425"/>
          </a:xfrm>
          <a:prstGeom prst="rect">
            <a:avLst/>
          </a:prstGeom>
          <a:noFill/>
          <a:ln>
            <a:noFill/>
          </a:ln>
        </p:spPr>
      </p:pic>
      <p:pic>
        <p:nvPicPr>
          <p:cNvPr id="334" name="Google Shape;334;g74dea93f30_0_14"/>
          <p:cNvPicPr preferRelativeResize="0"/>
          <p:nvPr/>
        </p:nvPicPr>
        <p:blipFill>
          <a:blip r:embed="rId5">
            <a:alphaModFix/>
          </a:blip>
          <a:stretch>
            <a:fillRect/>
          </a:stretch>
        </p:blipFill>
        <p:spPr>
          <a:xfrm>
            <a:off x="2784050" y="3565113"/>
            <a:ext cx="1753400" cy="1561850"/>
          </a:xfrm>
          <a:prstGeom prst="rect">
            <a:avLst/>
          </a:prstGeom>
          <a:noFill/>
          <a:ln>
            <a:noFill/>
          </a:ln>
        </p:spPr>
      </p:pic>
      <p:pic>
        <p:nvPicPr>
          <p:cNvPr id="335" name="Google Shape;335;g74dea93f30_0_14"/>
          <p:cNvPicPr preferRelativeResize="0"/>
          <p:nvPr/>
        </p:nvPicPr>
        <p:blipFill>
          <a:blip r:embed="rId6">
            <a:alphaModFix/>
          </a:blip>
          <a:stretch>
            <a:fillRect/>
          </a:stretch>
        </p:blipFill>
        <p:spPr>
          <a:xfrm>
            <a:off x="4698350" y="3418900"/>
            <a:ext cx="3453456" cy="2698500"/>
          </a:xfrm>
          <a:prstGeom prst="rect">
            <a:avLst/>
          </a:prstGeom>
          <a:noFill/>
          <a:ln>
            <a:noFill/>
          </a:ln>
        </p:spPr>
      </p:pic>
      <p:pic>
        <p:nvPicPr>
          <p:cNvPr id="336" name="Google Shape;336;g74dea93f30_0_14"/>
          <p:cNvPicPr preferRelativeResize="0"/>
          <p:nvPr/>
        </p:nvPicPr>
        <p:blipFill>
          <a:blip r:embed="rId7">
            <a:alphaModFix/>
          </a:blip>
          <a:stretch>
            <a:fillRect/>
          </a:stretch>
        </p:blipFill>
        <p:spPr>
          <a:xfrm>
            <a:off x="6377650" y="3212224"/>
            <a:ext cx="1897500" cy="1897500"/>
          </a:xfrm>
          <a:prstGeom prst="rect">
            <a:avLst/>
          </a:prstGeom>
          <a:noFill/>
          <a:ln>
            <a:noFill/>
          </a:ln>
        </p:spPr>
      </p:pic>
      <p:pic>
        <p:nvPicPr>
          <p:cNvPr id="337" name="Google Shape;337;g74dea93f30_0_14"/>
          <p:cNvPicPr preferRelativeResize="0"/>
          <p:nvPr/>
        </p:nvPicPr>
        <p:blipFill>
          <a:blip r:embed="rId8">
            <a:alphaModFix/>
          </a:blip>
          <a:stretch>
            <a:fillRect/>
          </a:stretch>
        </p:blipFill>
        <p:spPr>
          <a:xfrm>
            <a:off x="8503947" y="3458625"/>
            <a:ext cx="3409478" cy="2698500"/>
          </a:xfrm>
          <a:prstGeom prst="rect">
            <a:avLst/>
          </a:prstGeom>
          <a:noFill/>
          <a:ln>
            <a:noFill/>
          </a:ln>
        </p:spPr>
      </p:pic>
      <p:pic>
        <p:nvPicPr>
          <p:cNvPr id="338" name="Google Shape;338;g74dea93f30_0_14"/>
          <p:cNvPicPr preferRelativeResize="0"/>
          <p:nvPr/>
        </p:nvPicPr>
        <p:blipFill>
          <a:blip r:embed="rId9">
            <a:alphaModFix/>
          </a:blip>
          <a:stretch>
            <a:fillRect/>
          </a:stretch>
        </p:blipFill>
        <p:spPr>
          <a:xfrm>
            <a:off x="10386125" y="2721400"/>
            <a:ext cx="1753401" cy="1753401"/>
          </a:xfrm>
          <a:prstGeom prst="rect">
            <a:avLst/>
          </a:prstGeom>
          <a:noFill/>
          <a:ln>
            <a:noFill/>
          </a:ln>
        </p:spPr>
      </p:pic>
      <p:sp>
        <p:nvSpPr>
          <p:cNvPr id="339" name="Google Shape;339;g74dea93f30_0_14"/>
          <p:cNvSpPr/>
          <p:nvPr/>
        </p:nvSpPr>
        <p:spPr>
          <a:xfrm>
            <a:off x="2705550" y="2601532"/>
            <a:ext cx="1428052" cy="431701"/>
          </a:xfrm>
          <a:prstGeom prst="rect">
            <a:avLst/>
          </a:prstGeom>
        </p:spPr>
        <p:txBody>
          <a:bodyPr>
            <a:prstTxWarp prst="textPlain">
              <a:avLst/>
            </a:prstTxWarp>
          </a:bodyPr>
          <a:lstStyle/>
          <a:p>
            <a:pPr lvl="0" algn="ctr"/>
            <a:r>
              <a:rPr b="0" i="0">
                <a:ln w="9525" cap="flat" cmpd="sng">
                  <a:solidFill>
                    <a:schemeClr val="dk2"/>
                  </a:solidFill>
                  <a:prstDash val="solid"/>
                  <a:round/>
                  <a:headEnd type="none" w="sm" len="sm"/>
                  <a:tailEnd type="none" w="sm" len="sm"/>
                </a:ln>
                <a:solidFill>
                  <a:srgbClr val="FF0000"/>
                </a:solidFill>
                <a:latin typeface="Arial"/>
              </a:rPr>
              <a:t>Objectos</a:t>
            </a:r>
          </a:p>
        </p:txBody>
      </p:sp>
    </p:spTree>
    <p:extLst>
      <p:ext uri="{BB962C8B-B14F-4D97-AF65-F5344CB8AC3E}">
        <p14:creationId xmlns:p14="http://schemas.microsoft.com/office/powerpoint/2010/main" val="88715173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4695" y="2860352"/>
            <a:ext cx="10515600" cy="1325563"/>
          </a:xfrm>
        </p:spPr>
        <p:txBody>
          <a:bodyPr/>
          <a:lstStyle/>
          <a:p>
            <a:pPr algn="ctr"/>
            <a:r>
              <a:rPr lang="en-US" dirty="0" smtClean="0"/>
              <a:t>CLASE 5</a:t>
            </a:r>
            <a:endParaRPr lang="en-US" dirty="0"/>
          </a:p>
        </p:txBody>
      </p:sp>
    </p:spTree>
    <p:extLst>
      <p:ext uri="{BB962C8B-B14F-4D97-AF65-F5344CB8AC3E}">
        <p14:creationId xmlns:p14="http://schemas.microsoft.com/office/powerpoint/2010/main" val="39755554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Itinerario</a:t>
            </a:r>
            <a:endParaRPr lang="en-US" dirty="0"/>
          </a:p>
        </p:txBody>
      </p:sp>
      <p:sp>
        <p:nvSpPr>
          <p:cNvPr id="3" name="Content Placeholder 2"/>
          <p:cNvSpPr>
            <a:spLocks noGrp="1"/>
          </p:cNvSpPr>
          <p:nvPr>
            <p:ph idx="1"/>
          </p:nvPr>
        </p:nvSpPr>
        <p:spPr/>
        <p:txBody>
          <a:bodyPr/>
          <a:lstStyle/>
          <a:p>
            <a:r>
              <a:rPr lang="en-US" dirty="0" smtClean="0"/>
              <a:t>== vs Equals</a:t>
            </a:r>
          </a:p>
          <a:p>
            <a:r>
              <a:rPr lang="en-US" dirty="0" err="1"/>
              <a:t>Modificador</a:t>
            </a:r>
            <a:r>
              <a:rPr lang="en-US" dirty="0"/>
              <a:t> </a:t>
            </a:r>
            <a:r>
              <a:rPr lang="en-US" dirty="0" smtClean="0"/>
              <a:t>final</a:t>
            </a:r>
          </a:p>
          <a:p>
            <a:r>
              <a:rPr lang="en-US" dirty="0"/>
              <a:t>Variables y </a:t>
            </a:r>
            <a:r>
              <a:rPr lang="en-US" dirty="0" err="1"/>
              <a:t>métodos</a:t>
            </a:r>
            <a:r>
              <a:rPr lang="en-US" dirty="0"/>
              <a:t> de </a:t>
            </a:r>
            <a:r>
              <a:rPr lang="en-US" dirty="0" err="1"/>
              <a:t>clase</a:t>
            </a:r>
            <a:r>
              <a:rPr lang="en-US" dirty="0"/>
              <a:t> </a:t>
            </a:r>
            <a:r>
              <a:rPr lang="en-US" b="1" dirty="0"/>
              <a:t>(static modifier</a:t>
            </a:r>
            <a:r>
              <a:rPr lang="en-US" b="1" dirty="0" smtClean="0"/>
              <a:t>)</a:t>
            </a:r>
            <a:endParaRPr lang="en-US" dirty="0"/>
          </a:p>
          <a:p>
            <a:endParaRPr lang="en-US" dirty="0" smtClean="0"/>
          </a:p>
        </p:txBody>
      </p:sp>
    </p:spTree>
    <p:extLst>
      <p:ext uri="{BB962C8B-B14F-4D97-AF65-F5344CB8AC3E}">
        <p14:creationId xmlns:p14="http://schemas.microsoft.com/office/powerpoint/2010/main" val="571143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9577" y="2720867"/>
            <a:ext cx="8817244" cy="1325563"/>
          </a:xfrm>
        </p:spPr>
        <p:txBody>
          <a:bodyPr/>
          <a:lstStyle/>
          <a:p>
            <a:pPr algn="ctr"/>
            <a:r>
              <a:rPr lang="en-US" dirty="0" err="1"/>
              <a:t>Diferencia</a:t>
            </a:r>
            <a:r>
              <a:rPr lang="en-US" dirty="0"/>
              <a:t> entre == y el </a:t>
            </a:r>
            <a:r>
              <a:rPr lang="en-US" dirty="0" err="1"/>
              <a:t>método</a:t>
            </a:r>
            <a:r>
              <a:rPr lang="en-US" dirty="0"/>
              <a:t> equals para </a:t>
            </a:r>
            <a:r>
              <a:rPr lang="en-US" dirty="0" err="1"/>
              <a:t>comparar</a:t>
            </a:r>
            <a:r>
              <a:rPr lang="en-US" dirty="0"/>
              <a:t> </a:t>
            </a:r>
            <a:r>
              <a:rPr lang="en-US" dirty="0" err="1"/>
              <a:t>objetos</a:t>
            </a:r>
            <a:endParaRPr lang="en-US" dirty="0"/>
          </a:p>
        </p:txBody>
      </p:sp>
    </p:spTree>
    <p:extLst>
      <p:ext uri="{BB962C8B-B14F-4D97-AF65-F5344CB8AC3E}">
        <p14:creationId xmlns:p14="http://schemas.microsoft.com/office/powerpoint/2010/main" val="96609426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Comparando</a:t>
            </a:r>
            <a:r>
              <a:rPr lang="en-US" dirty="0" smtClean="0"/>
              <a:t> </a:t>
            </a:r>
            <a:r>
              <a:rPr lang="en-US" dirty="0" err="1" smtClean="0"/>
              <a:t>primitivos</a:t>
            </a:r>
            <a:endParaRPr lang="en-US" dirty="0"/>
          </a:p>
        </p:txBody>
      </p:sp>
      <p:sp>
        <p:nvSpPr>
          <p:cNvPr id="3" name="Content Placeholder 2"/>
          <p:cNvSpPr>
            <a:spLocks noGrp="1"/>
          </p:cNvSpPr>
          <p:nvPr>
            <p:ph idx="1"/>
          </p:nvPr>
        </p:nvSpPr>
        <p:spPr/>
        <p:txBody>
          <a:bodyPr>
            <a:normAutofit/>
          </a:bodyPr>
          <a:lstStyle/>
          <a:p>
            <a:r>
              <a:rPr lang="en-US" sz="3200" dirty="0" smtClean="0"/>
              <a:t>Para </a:t>
            </a:r>
            <a:r>
              <a:rPr lang="en-US" sz="3200" dirty="0" err="1" smtClean="0"/>
              <a:t>comparar</a:t>
            </a:r>
            <a:r>
              <a:rPr lang="en-US" sz="3200" dirty="0" smtClean="0"/>
              <a:t> el valor de </a:t>
            </a:r>
            <a:r>
              <a:rPr lang="en-US" sz="3200" dirty="0" err="1" smtClean="0"/>
              <a:t>tipos</a:t>
            </a:r>
            <a:r>
              <a:rPr lang="en-US" sz="3200" dirty="0" smtClean="0"/>
              <a:t> de </a:t>
            </a:r>
            <a:r>
              <a:rPr lang="en-US" sz="3200" dirty="0" err="1" smtClean="0"/>
              <a:t>datos</a:t>
            </a:r>
            <a:r>
              <a:rPr lang="en-US" sz="3200" dirty="0" smtClean="0"/>
              <a:t> </a:t>
            </a:r>
            <a:r>
              <a:rPr lang="en-US" sz="3200" dirty="0" err="1" smtClean="0"/>
              <a:t>primitivos</a:t>
            </a:r>
            <a:r>
              <a:rPr lang="en-US" sz="3200" dirty="0" smtClean="0"/>
              <a:t> </a:t>
            </a:r>
            <a:r>
              <a:rPr lang="en-US" sz="3200" dirty="0" err="1" smtClean="0"/>
              <a:t>debemos</a:t>
            </a:r>
            <a:r>
              <a:rPr lang="en-US" sz="3200" dirty="0" smtClean="0"/>
              <a:t> </a:t>
            </a:r>
            <a:r>
              <a:rPr lang="en-US" sz="3200" dirty="0" err="1" smtClean="0"/>
              <a:t>usar</a:t>
            </a:r>
            <a:r>
              <a:rPr lang="en-US" sz="3200" dirty="0" smtClean="0"/>
              <a:t> el </a:t>
            </a:r>
            <a:r>
              <a:rPr lang="en-US" sz="3200" b="1" dirty="0" err="1" smtClean="0"/>
              <a:t>operador</a:t>
            </a:r>
            <a:r>
              <a:rPr lang="en-US" sz="3200" b="1" dirty="0" smtClean="0"/>
              <a:t> ==</a:t>
            </a:r>
            <a:endParaRPr lang="en-US" sz="3200" b="1" dirty="0"/>
          </a:p>
        </p:txBody>
      </p:sp>
      <p:sp>
        <p:nvSpPr>
          <p:cNvPr id="4" name="TextBox 3"/>
          <p:cNvSpPr txBox="1"/>
          <p:nvPr/>
        </p:nvSpPr>
        <p:spPr>
          <a:xfrm>
            <a:off x="1066800" y="3081847"/>
            <a:ext cx="8128000" cy="2862322"/>
          </a:xfrm>
          <a:prstGeom prst="rect">
            <a:avLst/>
          </a:prstGeom>
          <a:noFill/>
          <a:ln>
            <a:solidFill>
              <a:schemeClr val="tx1"/>
            </a:solidFill>
          </a:ln>
        </p:spPr>
        <p:txBody>
          <a:bodyPr wrap="square" rtlCol="0">
            <a:spAutoFit/>
          </a:bodyPr>
          <a:lstStyle/>
          <a:p>
            <a:r>
              <a:rPr lang="en-GB" sz="2000" dirty="0">
                <a:latin typeface="Consolas" charset="0"/>
                <a:ea typeface="Consolas" charset="0"/>
                <a:cs typeface="Consolas" charset="0"/>
              </a:rPr>
              <a:t>public class Ejercicio1 {</a:t>
            </a:r>
          </a:p>
          <a:p>
            <a:r>
              <a:rPr lang="en-GB" sz="2000" dirty="0">
                <a:latin typeface="Consolas" charset="0"/>
                <a:ea typeface="Consolas" charset="0"/>
                <a:cs typeface="Consolas" charset="0"/>
              </a:rPr>
              <a:t>    public static void main(String[] </a:t>
            </a:r>
            <a:r>
              <a:rPr lang="en-GB" sz="2000" dirty="0" err="1">
                <a:latin typeface="Consolas" charset="0"/>
                <a:ea typeface="Consolas" charset="0"/>
                <a:cs typeface="Consolas" charset="0"/>
              </a:rPr>
              <a:t>args</a:t>
            </a:r>
            <a:r>
              <a:rPr lang="en-GB" sz="2000" dirty="0">
                <a:latin typeface="Consolas" charset="0"/>
                <a:ea typeface="Consolas" charset="0"/>
                <a:cs typeface="Consolas" charset="0"/>
              </a:rPr>
              <a:t>){</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int</a:t>
            </a:r>
            <a:r>
              <a:rPr lang="en-GB" sz="2000" dirty="0">
                <a:latin typeface="Consolas" charset="0"/>
                <a:ea typeface="Consolas" charset="0"/>
                <a:cs typeface="Consolas" charset="0"/>
              </a:rPr>
              <a:t> a = 8;</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int</a:t>
            </a:r>
            <a:r>
              <a:rPr lang="en-GB" sz="2000" dirty="0">
                <a:latin typeface="Consolas" charset="0"/>
                <a:ea typeface="Consolas" charset="0"/>
                <a:cs typeface="Consolas" charset="0"/>
              </a:rPr>
              <a:t> b = 5;</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int</a:t>
            </a:r>
            <a:r>
              <a:rPr lang="en-GB" sz="2000" dirty="0">
                <a:latin typeface="Consolas" charset="0"/>
                <a:ea typeface="Consolas" charset="0"/>
                <a:cs typeface="Consolas" charset="0"/>
              </a:rPr>
              <a:t> c = 8;</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("a==b "+(a==b));</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("a==c "+(a==c));</a:t>
            </a:r>
          </a:p>
          <a:p>
            <a:r>
              <a:rPr lang="en-GB" sz="2000" dirty="0">
                <a:latin typeface="Consolas" charset="0"/>
                <a:ea typeface="Consolas" charset="0"/>
                <a:cs typeface="Consolas" charset="0"/>
              </a:rPr>
              <a:t>    </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pic>
        <p:nvPicPr>
          <p:cNvPr id="5" name="Picture 4"/>
          <p:cNvPicPr>
            <a:picLocks noChangeAspect="1"/>
          </p:cNvPicPr>
          <p:nvPr/>
        </p:nvPicPr>
        <p:blipFill>
          <a:blip r:embed="rId2"/>
          <a:stretch>
            <a:fillRect/>
          </a:stretch>
        </p:blipFill>
        <p:spPr>
          <a:xfrm>
            <a:off x="7010400" y="5406516"/>
            <a:ext cx="4826000" cy="1308100"/>
          </a:xfrm>
          <a:prstGeom prst="rect">
            <a:avLst/>
          </a:prstGeom>
          <a:ln>
            <a:solidFill>
              <a:schemeClr val="tx1"/>
            </a:solidFill>
          </a:ln>
        </p:spPr>
      </p:pic>
    </p:spTree>
    <p:extLst>
      <p:ext uri="{BB962C8B-B14F-4D97-AF65-F5344CB8AC3E}">
        <p14:creationId xmlns:p14="http://schemas.microsoft.com/office/powerpoint/2010/main" val="159958222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Diferencia</a:t>
            </a:r>
            <a:r>
              <a:rPr lang="en-US" dirty="0"/>
              <a:t> entre == y el </a:t>
            </a:r>
            <a:r>
              <a:rPr lang="en-US" dirty="0" err="1"/>
              <a:t>método</a:t>
            </a:r>
            <a:r>
              <a:rPr lang="en-US" dirty="0"/>
              <a:t> equals para </a:t>
            </a:r>
            <a:r>
              <a:rPr lang="en-US" dirty="0" err="1"/>
              <a:t>comparar</a:t>
            </a:r>
            <a:r>
              <a:rPr lang="en-US" dirty="0"/>
              <a:t> </a:t>
            </a:r>
            <a:r>
              <a:rPr lang="en-US" dirty="0" err="1"/>
              <a:t>objetos</a:t>
            </a:r>
            <a:endParaRPr lang="en-US" dirty="0"/>
          </a:p>
        </p:txBody>
      </p:sp>
      <p:sp>
        <p:nvSpPr>
          <p:cNvPr id="3" name="Content Placeholder 2"/>
          <p:cNvSpPr>
            <a:spLocks noGrp="1"/>
          </p:cNvSpPr>
          <p:nvPr>
            <p:ph idx="1"/>
          </p:nvPr>
        </p:nvSpPr>
        <p:spPr/>
        <p:txBody>
          <a:bodyPr>
            <a:normAutofit/>
          </a:bodyPr>
          <a:lstStyle/>
          <a:p>
            <a:r>
              <a:rPr lang="en-US" sz="3200" dirty="0"/>
              <a:t>El </a:t>
            </a:r>
            <a:r>
              <a:rPr lang="en-US" sz="3200" dirty="0" err="1"/>
              <a:t>operador</a:t>
            </a:r>
            <a:r>
              <a:rPr lang="en-US" sz="3200" dirty="0"/>
              <a:t> </a:t>
            </a:r>
            <a:r>
              <a:rPr lang="en-US" sz="3200" b="1" dirty="0"/>
              <a:t>== </a:t>
            </a:r>
            <a:r>
              <a:rPr lang="en-US" sz="3200" dirty="0" err="1"/>
              <a:t>cuando</a:t>
            </a:r>
            <a:r>
              <a:rPr lang="en-US" sz="3200" dirty="0"/>
              <a:t> se </a:t>
            </a:r>
            <a:r>
              <a:rPr lang="en-US" sz="3200" dirty="0" err="1"/>
              <a:t>usa</a:t>
            </a:r>
            <a:r>
              <a:rPr lang="en-US" sz="3200" dirty="0"/>
              <a:t> para </a:t>
            </a:r>
            <a:r>
              <a:rPr lang="en-US" sz="3200" dirty="0" err="1"/>
              <a:t>comparar</a:t>
            </a:r>
            <a:r>
              <a:rPr lang="en-US" sz="3200" dirty="0"/>
              <a:t> </a:t>
            </a:r>
            <a:r>
              <a:rPr lang="en-US" sz="3200" dirty="0" err="1"/>
              <a:t>objetos</a:t>
            </a:r>
            <a:r>
              <a:rPr lang="en-US" sz="3200" dirty="0"/>
              <a:t> no </a:t>
            </a:r>
            <a:r>
              <a:rPr lang="en-US" sz="3200" dirty="0" err="1"/>
              <a:t>compara</a:t>
            </a:r>
            <a:r>
              <a:rPr lang="en-US" sz="3200" dirty="0"/>
              <a:t> el valor de </a:t>
            </a:r>
            <a:r>
              <a:rPr lang="en-US" sz="3200" dirty="0" err="1"/>
              <a:t>los</a:t>
            </a:r>
            <a:r>
              <a:rPr lang="en-US" sz="3200" dirty="0"/>
              <a:t> </a:t>
            </a:r>
            <a:r>
              <a:rPr lang="en-US" sz="3200" dirty="0" err="1"/>
              <a:t>mismo</a:t>
            </a:r>
            <a:r>
              <a:rPr lang="en-US" sz="3200" dirty="0"/>
              <a:t> </a:t>
            </a:r>
            <a:r>
              <a:rPr lang="en-US" sz="3200" dirty="0" err="1"/>
              <a:t>sino</a:t>
            </a:r>
            <a:r>
              <a:rPr lang="en-US" sz="3200" dirty="0"/>
              <a:t> las </a:t>
            </a:r>
            <a:r>
              <a:rPr lang="en-US" sz="3200" dirty="0" err="1"/>
              <a:t>referencias</a:t>
            </a:r>
            <a:r>
              <a:rPr lang="en-US" sz="3200" dirty="0" smtClean="0"/>
              <a:t>.</a:t>
            </a:r>
          </a:p>
          <a:p>
            <a:r>
              <a:rPr lang="en-US" sz="3200" dirty="0" smtClean="0"/>
              <a:t>Para </a:t>
            </a:r>
            <a:r>
              <a:rPr lang="en-US" sz="3200" dirty="0" err="1" smtClean="0"/>
              <a:t>comparar</a:t>
            </a:r>
            <a:r>
              <a:rPr lang="en-US" sz="3200" dirty="0" smtClean="0"/>
              <a:t> el valor de </a:t>
            </a:r>
            <a:r>
              <a:rPr lang="en-US" sz="3200" dirty="0" err="1" smtClean="0"/>
              <a:t>objetos</a:t>
            </a:r>
            <a:r>
              <a:rPr lang="en-US" sz="3200" dirty="0" smtClean="0"/>
              <a:t> </a:t>
            </a:r>
            <a:r>
              <a:rPr lang="en-US" sz="3200" dirty="0" err="1" smtClean="0"/>
              <a:t>debemos</a:t>
            </a:r>
            <a:r>
              <a:rPr lang="en-US" sz="3200" dirty="0" smtClean="0"/>
              <a:t> </a:t>
            </a:r>
            <a:r>
              <a:rPr lang="en-US" sz="3200" dirty="0" err="1" smtClean="0"/>
              <a:t>usar</a:t>
            </a:r>
            <a:r>
              <a:rPr lang="en-US" sz="3200" dirty="0" smtClean="0"/>
              <a:t> el </a:t>
            </a:r>
            <a:r>
              <a:rPr lang="en-US" sz="3200" dirty="0" err="1" smtClean="0"/>
              <a:t>método</a:t>
            </a:r>
            <a:r>
              <a:rPr lang="en-US" sz="3200" dirty="0" smtClean="0"/>
              <a:t> </a:t>
            </a:r>
            <a:r>
              <a:rPr lang="en-US" sz="3200" b="1" dirty="0" smtClean="0"/>
              <a:t>equals </a:t>
            </a:r>
            <a:endParaRPr lang="en-US" sz="3200" b="1" dirty="0"/>
          </a:p>
        </p:txBody>
      </p:sp>
    </p:spTree>
    <p:extLst>
      <p:ext uri="{BB962C8B-B14F-4D97-AF65-F5344CB8AC3E}">
        <p14:creationId xmlns:p14="http://schemas.microsoft.com/office/powerpoint/2010/main" val="1072325913"/>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Diferencia</a:t>
            </a:r>
            <a:r>
              <a:rPr lang="en-US" dirty="0"/>
              <a:t> entre == y el </a:t>
            </a:r>
            <a:r>
              <a:rPr lang="en-US" dirty="0" err="1"/>
              <a:t>método</a:t>
            </a:r>
            <a:r>
              <a:rPr lang="en-US" dirty="0"/>
              <a:t> equals para </a:t>
            </a:r>
            <a:r>
              <a:rPr lang="en-US" dirty="0" err="1"/>
              <a:t>comparar</a:t>
            </a:r>
            <a:r>
              <a:rPr lang="en-US" dirty="0"/>
              <a:t> </a:t>
            </a:r>
            <a:r>
              <a:rPr lang="en-US" dirty="0" err="1"/>
              <a:t>objetos</a:t>
            </a:r>
            <a:endParaRPr lang="en-US" dirty="0"/>
          </a:p>
        </p:txBody>
      </p:sp>
      <p:sp>
        <p:nvSpPr>
          <p:cNvPr id="4" name="TextBox 3"/>
          <p:cNvSpPr txBox="1"/>
          <p:nvPr/>
        </p:nvSpPr>
        <p:spPr>
          <a:xfrm>
            <a:off x="838200" y="2065847"/>
            <a:ext cx="10981268" cy="3785652"/>
          </a:xfrm>
          <a:prstGeom prst="rect">
            <a:avLst/>
          </a:prstGeom>
          <a:noFill/>
          <a:ln>
            <a:solidFill>
              <a:schemeClr val="tx1"/>
            </a:solidFill>
          </a:ln>
        </p:spPr>
        <p:txBody>
          <a:bodyPr wrap="square" rtlCol="0">
            <a:spAutoFit/>
          </a:bodyPr>
          <a:lstStyle/>
          <a:p>
            <a:r>
              <a:rPr lang="en-GB" sz="2000" dirty="0">
                <a:latin typeface="Consolas" charset="0"/>
                <a:ea typeface="Consolas" charset="0"/>
                <a:cs typeface="Consolas" charset="0"/>
              </a:rPr>
              <a:t>public class Ejercicio2 {</a:t>
            </a:r>
          </a:p>
          <a:p>
            <a:r>
              <a:rPr lang="en-GB" sz="2000" dirty="0">
                <a:latin typeface="Consolas" charset="0"/>
                <a:ea typeface="Consolas" charset="0"/>
                <a:cs typeface="Consolas" charset="0"/>
              </a:rPr>
              <a:t>    public static void main(String[] </a:t>
            </a:r>
            <a:r>
              <a:rPr lang="en-GB" sz="2000" dirty="0" err="1">
                <a:latin typeface="Consolas" charset="0"/>
                <a:ea typeface="Consolas" charset="0"/>
                <a:cs typeface="Consolas" charset="0"/>
              </a:rPr>
              <a:t>args</a:t>
            </a:r>
            <a:r>
              <a:rPr lang="en-GB" sz="2000" dirty="0">
                <a:latin typeface="Consolas" charset="0"/>
                <a:ea typeface="Consolas" charset="0"/>
                <a:cs typeface="Consolas" charset="0"/>
              </a:rPr>
              <a:t>){</a:t>
            </a:r>
          </a:p>
          <a:p>
            <a:r>
              <a:rPr lang="en-GB" sz="2000" dirty="0">
                <a:latin typeface="Consolas" charset="0"/>
                <a:ea typeface="Consolas" charset="0"/>
                <a:cs typeface="Consolas" charset="0"/>
              </a:rPr>
              <a:t>        String a = new String("java");</a:t>
            </a:r>
          </a:p>
          <a:p>
            <a:r>
              <a:rPr lang="en-GB" sz="2000" dirty="0">
                <a:latin typeface="Consolas" charset="0"/>
                <a:ea typeface="Consolas" charset="0"/>
                <a:cs typeface="Consolas" charset="0"/>
              </a:rPr>
              <a:t>        String b = new String("java");</a:t>
            </a:r>
          </a:p>
          <a:p>
            <a:r>
              <a:rPr lang="en-GB" sz="2000" dirty="0">
                <a:latin typeface="Consolas" charset="0"/>
                <a:ea typeface="Consolas" charset="0"/>
                <a:cs typeface="Consolas" charset="0"/>
              </a:rPr>
              <a:t>        String c = a;</a:t>
            </a:r>
          </a:p>
          <a:p>
            <a:r>
              <a:rPr lang="en-GB" sz="2000" dirty="0">
                <a:latin typeface="Consolas" charset="0"/>
                <a:ea typeface="Consolas" charset="0"/>
                <a:cs typeface="Consolas" charset="0"/>
              </a:rPr>
              <a:t>        </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("a==b "+(a==b</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cual</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es</a:t>
            </a:r>
            <a:r>
              <a:rPr lang="en-GB" sz="2000" dirty="0" smtClean="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("a==c "+(a==c</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Tree>
    <p:extLst>
      <p:ext uri="{BB962C8B-B14F-4D97-AF65-F5344CB8AC3E}">
        <p14:creationId xmlns:p14="http://schemas.microsoft.com/office/powerpoint/2010/main" val="1205886703"/>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Diferencia</a:t>
            </a:r>
            <a:r>
              <a:rPr lang="en-US" dirty="0"/>
              <a:t> entre == y el </a:t>
            </a:r>
            <a:r>
              <a:rPr lang="en-US" dirty="0" err="1"/>
              <a:t>método</a:t>
            </a:r>
            <a:r>
              <a:rPr lang="en-US" dirty="0"/>
              <a:t> equals para </a:t>
            </a:r>
            <a:r>
              <a:rPr lang="en-US" dirty="0" err="1"/>
              <a:t>comparar</a:t>
            </a:r>
            <a:r>
              <a:rPr lang="en-US" dirty="0"/>
              <a:t> </a:t>
            </a:r>
            <a:r>
              <a:rPr lang="en-US" dirty="0" err="1"/>
              <a:t>objetos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28527326"/>
              </p:ext>
            </p:extLst>
          </p:nvPr>
        </p:nvGraphicFramePr>
        <p:xfrm>
          <a:off x="2438399" y="2555610"/>
          <a:ext cx="2556935" cy="1371600"/>
        </p:xfrm>
        <a:graphic>
          <a:graphicData uri="http://schemas.openxmlformats.org/drawingml/2006/table">
            <a:tbl>
              <a:tblPr firstRow="1" bandRow="1">
                <a:tableStyleId>{5940675A-B579-460E-94D1-54222C63F5DA}</a:tableStyleId>
              </a:tblPr>
              <a:tblGrid>
                <a:gridCol w="2556935"/>
              </a:tblGrid>
              <a:tr h="370840">
                <a:tc>
                  <a:txBody>
                    <a:bodyPr/>
                    <a:lstStyle/>
                    <a:p>
                      <a:r>
                        <a:rPr lang="en-US" sz="2400" dirty="0" smtClean="0"/>
                        <a:t>a</a:t>
                      </a:r>
                      <a:endParaRPr lang="en-US" sz="2400" dirty="0"/>
                    </a:p>
                  </a:txBody>
                  <a:tcPr/>
                </a:tc>
              </a:tr>
              <a:tr h="370840">
                <a:tc>
                  <a:txBody>
                    <a:bodyPr/>
                    <a:lstStyle/>
                    <a:p>
                      <a:r>
                        <a:rPr lang="en-US" sz="2400" dirty="0" smtClean="0"/>
                        <a:t>b</a:t>
                      </a:r>
                      <a:endParaRPr lang="en-US" sz="2400" dirty="0"/>
                    </a:p>
                  </a:txBody>
                  <a:tcPr/>
                </a:tc>
              </a:tr>
              <a:tr h="370840">
                <a:tc>
                  <a:txBody>
                    <a:bodyPr/>
                    <a:lstStyle/>
                    <a:p>
                      <a:r>
                        <a:rPr lang="en-US" sz="2400" dirty="0" smtClean="0"/>
                        <a:t>c</a:t>
                      </a:r>
                      <a:endParaRPr lang="en-US" sz="2400" dirty="0"/>
                    </a:p>
                  </a:txBody>
                  <a:tcPr/>
                </a:tc>
              </a:tr>
            </a:tbl>
          </a:graphicData>
        </a:graphic>
      </p:graphicFrame>
      <p:graphicFrame>
        <p:nvGraphicFramePr>
          <p:cNvPr id="5" name="Content Placeholder 3"/>
          <p:cNvGraphicFramePr>
            <a:graphicFrameLocks/>
          </p:cNvGraphicFramePr>
          <p:nvPr>
            <p:extLst>
              <p:ext uri="{D42A27DB-BD31-4B8C-83A1-F6EECF244321}">
                <p14:modId xmlns:p14="http://schemas.microsoft.com/office/powerpoint/2010/main" val="1950985824"/>
              </p:ext>
            </p:extLst>
          </p:nvPr>
        </p:nvGraphicFramePr>
        <p:xfrm>
          <a:off x="7179732" y="2555610"/>
          <a:ext cx="2556935" cy="1371600"/>
        </p:xfrm>
        <a:graphic>
          <a:graphicData uri="http://schemas.openxmlformats.org/drawingml/2006/table">
            <a:tbl>
              <a:tblPr firstRow="1" bandRow="1">
                <a:tableStyleId>{5940675A-B579-460E-94D1-54222C63F5DA}</a:tableStyleId>
              </a:tblPr>
              <a:tblGrid>
                <a:gridCol w="2556935"/>
              </a:tblGrid>
              <a:tr h="370840">
                <a:tc>
                  <a:txBody>
                    <a:bodyPr/>
                    <a:lstStyle/>
                    <a:p>
                      <a:r>
                        <a:rPr lang="en-US" sz="2400" dirty="0" smtClean="0"/>
                        <a:t>“Java”</a:t>
                      </a:r>
                      <a:endParaRPr lang="en-US" sz="2400" dirty="0"/>
                    </a:p>
                  </a:txBody>
                  <a:tcPr/>
                </a:tc>
              </a:tr>
              <a:tr h="370840">
                <a:tc>
                  <a:txBody>
                    <a:bodyPr/>
                    <a:lstStyle/>
                    <a:p>
                      <a:r>
                        <a:rPr lang="en-US" sz="2400" dirty="0" smtClean="0"/>
                        <a:t>“Java”</a:t>
                      </a:r>
                      <a:endParaRPr lang="en-US" sz="2400" dirty="0"/>
                    </a:p>
                  </a:txBody>
                  <a:tcPr/>
                </a:tc>
              </a:tr>
              <a:tr h="370840">
                <a:tc>
                  <a:txBody>
                    <a:bodyPr/>
                    <a:lstStyle/>
                    <a:p>
                      <a:endParaRPr lang="en-US" sz="2400" dirty="0"/>
                    </a:p>
                  </a:txBody>
                  <a:tcPr/>
                </a:tc>
              </a:tr>
            </a:tbl>
          </a:graphicData>
        </a:graphic>
      </p:graphicFrame>
      <p:cxnSp>
        <p:nvCxnSpPr>
          <p:cNvPr id="7" name="Straight Arrow Connector 6"/>
          <p:cNvCxnSpPr/>
          <p:nvPr/>
        </p:nvCxnSpPr>
        <p:spPr>
          <a:xfrm>
            <a:off x="4656667" y="2761985"/>
            <a:ext cx="25230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656667" y="3286919"/>
            <a:ext cx="252306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656667" y="2880520"/>
            <a:ext cx="2523065" cy="89746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200" y="4521199"/>
            <a:ext cx="10981268" cy="1938992"/>
          </a:xfrm>
          <a:prstGeom prst="rect">
            <a:avLst/>
          </a:prstGeom>
          <a:noFill/>
          <a:ln>
            <a:solidFill>
              <a:schemeClr val="tx1"/>
            </a:solidFill>
          </a:ln>
        </p:spPr>
        <p:txBody>
          <a:bodyPr wrap="square" rtlCol="0">
            <a:spAutoFit/>
          </a:bodyPr>
          <a:lstStyle/>
          <a:p>
            <a:r>
              <a:rPr lang="mr-IN" sz="2000" dirty="0" smtClean="0">
                <a:latin typeface="Consolas" charset="0"/>
                <a:ea typeface="Consolas" charset="0"/>
                <a:cs typeface="Consolas" charset="0"/>
              </a:rPr>
              <a:t>…</a:t>
            </a:r>
            <a:r>
              <a:rPr lang="en-AU"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System.out.println</a:t>
            </a:r>
            <a:r>
              <a:rPr lang="en-GB" sz="2000" dirty="0">
                <a:latin typeface="Consolas" charset="0"/>
                <a:ea typeface="Consolas" charset="0"/>
                <a:cs typeface="Consolas" charset="0"/>
              </a:rPr>
              <a:t>("a==b "+(a==b</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cual</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es</a:t>
            </a:r>
            <a:r>
              <a:rPr lang="en-GB" sz="2000" dirty="0" smtClean="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("a==c "+(a==c</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a:t>
            </a:r>
            <a:r>
              <a:rPr lang="en-GB" sz="2000" dirty="0" smtClean="0">
                <a:latin typeface="Consolas" charset="0"/>
                <a:ea typeface="Consolas" charset="0"/>
                <a:cs typeface="Consolas" charset="0"/>
              </a:rPr>
              <a:t>))); </a:t>
            </a:r>
            <a:r>
              <a:rPr lang="en-GB" sz="2000" dirty="0">
                <a:latin typeface="Consolas" charset="0"/>
                <a:ea typeface="Consolas" charset="0"/>
                <a:cs typeface="Consolas" charset="0"/>
              </a:rPr>
              <a:t>//</a:t>
            </a:r>
            <a:r>
              <a:rPr lang="en-GB" sz="2000" dirty="0" err="1">
                <a:latin typeface="Consolas" charset="0"/>
                <a:ea typeface="Consolas" charset="0"/>
                <a:cs typeface="Consolas" charset="0"/>
              </a:rPr>
              <a:t>cual</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es</a:t>
            </a:r>
            <a:r>
              <a:rPr lang="en-GB" sz="2000" dirty="0">
                <a:latin typeface="Consolas" charset="0"/>
                <a:ea typeface="Consolas" charset="0"/>
                <a:cs typeface="Consolas" charset="0"/>
              </a:rPr>
              <a:t> la </a:t>
            </a:r>
            <a:r>
              <a:rPr lang="en-GB" sz="2000" dirty="0" err="1" smtClean="0">
                <a:latin typeface="Consolas" charset="0"/>
                <a:ea typeface="Consolas" charset="0"/>
                <a:cs typeface="Consolas" charset="0"/>
              </a:rPr>
              <a:t>salida</a:t>
            </a:r>
            <a:endParaRPr lang="en-GB" sz="2000" dirty="0">
              <a:latin typeface="Consolas" charset="0"/>
              <a:ea typeface="Consolas" charset="0"/>
              <a:cs typeface="Consolas" charset="0"/>
            </a:endParaRPr>
          </a:p>
          <a:p>
            <a:r>
              <a:rPr lang="mr-IN" sz="2000" dirty="0" smtClean="0">
                <a:latin typeface="Consolas" charset="0"/>
                <a:ea typeface="Consolas" charset="0"/>
                <a:cs typeface="Consolas" charset="0"/>
              </a:rPr>
              <a:t>…</a:t>
            </a:r>
            <a:r>
              <a:rPr lang="en-AU"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
        <p:nvSpPr>
          <p:cNvPr id="15" name="TextBox 14"/>
          <p:cNvSpPr txBox="1"/>
          <p:nvPr/>
        </p:nvSpPr>
        <p:spPr>
          <a:xfrm>
            <a:off x="10143067" y="2555610"/>
            <a:ext cx="626533" cy="369332"/>
          </a:xfrm>
          <a:prstGeom prst="rect">
            <a:avLst/>
          </a:prstGeom>
          <a:noFill/>
        </p:spPr>
        <p:txBody>
          <a:bodyPr wrap="square" rtlCol="0">
            <a:spAutoFit/>
          </a:bodyPr>
          <a:lstStyle/>
          <a:p>
            <a:r>
              <a:rPr lang="en-US" dirty="0" smtClean="0"/>
              <a:t>001</a:t>
            </a:r>
            <a:endParaRPr lang="en-US" dirty="0"/>
          </a:p>
        </p:txBody>
      </p:sp>
      <p:sp>
        <p:nvSpPr>
          <p:cNvPr id="16" name="TextBox 15"/>
          <p:cNvSpPr txBox="1"/>
          <p:nvPr/>
        </p:nvSpPr>
        <p:spPr>
          <a:xfrm>
            <a:off x="10176934" y="3007796"/>
            <a:ext cx="626533" cy="369332"/>
          </a:xfrm>
          <a:prstGeom prst="rect">
            <a:avLst/>
          </a:prstGeom>
          <a:noFill/>
        </p:spPr>
        <p:txBody>
          <a:bodyPr wrap="square" rtlCol="0">
            <a:spAutoFit/>
          </a:bodyPr>
          <a:lstStyle/>
          <a:p>
            <a:r>
              <a:rPr lang="en-US" dirty="0" smtClean="0"/>
              <a:t>002</a:t>
            </a:r>
            <a:endParaRPr lang="en-US" dirty="0"/>
          </a:p>
        </p:txBody>
      </p:sp>
      <p:sp>
        <p:nvSpPr>
          <p:cNvPr id="17" name="TextBox 16"/>
          <p:cNvSpPr txBox="1"/>
          <p:nvPr/>
        </p:nvSpPr>
        <p:spPr>
          <a:xfrm>
            <a:off x="10176934" y="3518931"/>
            <a:ext cx="626533" cy="369332"/>
          </a:xfrm>
          <a:prstGeom prst="rect">
            <a:avLst/>
          </a:prstGeom>
          <a:noFill/>
        </p:spPr>
        <p:txBody>
          <a:bodyPr wrap="square" rtlCol="0">
            <a:spAutoFit/>
          </a:bodyPr>
          <a:lstStyle/>
          <a:p>
            <a:r>
              <a:rPr lang="en-US" dirty="0" smtClean="0"/>
              <a:t>003</a:t>
            </a:r>
            <a:endParaRPr lang="en-US" dirty="0"/>
          </a:p>
        </p:txBody>
      </p:sp>
    </p:spTree>
    <p:extLst>
      <p:ext uri="{BB962C8B-B14F-4D97-AF65-F5344CB8AC3E}">
        <p14:creationId xmlns:p14="http://schemas.microsoft.com/office/powerpoint/2010/main" val="187152602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Diferencia</a:t>
            </a:r>
            <a:r>
              <a:rPr lang="en-US" dirty="0"/>
              <a:t> entre == y el </a:t>
            </a:r>
            <a:r>
              <a:rPr lang="en-US" dirty="0" err="1"/>
              <a:t>método</a:t>
            </a:r>
            <a:r>
              <a:rPr lang="en-US" dirty="0"/>
              <a:t> equals para </a:t>
            </a:r>
            <a:r>
              <a:rPr lang="en-US" dirty="0" err="1"/>
              <a:t>comparar</a:t>
            </a:r>
            <a:r>
              <a:rPr lang="en-US" dirty="0"/>
              <a:t> </a:t>
            </a:r>
            <a:r>
              <a:rPr lang="en-US" dirty="0" err="1"/>
              <a:t>objetos</a:t>
            </a:r>
            <a:endParaRPr lang="en-US" dirty="0"/>
          </a:p>
        </p:txBody>
      </p:sp>
      <p:sp>
        <p:nvSpPr>
          <p:cNvPr id="4" name="TextBox 3"/>
          <p:cNvSpPr txBox="1"/>
          <p:nvPr/>
        </p:nvSpPr>
        <p:spPr>
          <a:xfrm>
            <a:off x="838200" y="2065847"/>
            <a:ext cx="10981268" cy="4093428"/>
          </a:xfrm>
          <a:prstGeom prst="rect">
            <a:avLst/>
          </a:prstGeom>
          <a:noFill/>
          <a:ln>
            <a:solidFill>
              <a:schemeClr val="tx1"/>
            </a:solidFill>
          </a:ln>
        </p:spPr>
        <p:txBody>
          <a:bodyPr wrap="square" rtlCol="0">
            <a:spAutoFit/>
          </a:bodyPr>
          <a:lstStyle/>
          <a:p>
            <a:r>
              <a:rPr lang="en-GB" sz="2000" dirty="0">
                <a:latin typeface="Consolas" charset="0"/>
                <a:ea typeface="Consolas" charset="0"/>
                <a:cs typeface="Consolas" charset="0"/>
              </a:rPr>
              <a:t>public class Ejercicio2 {</a:t>
            </a:r>
          </a:p>
          <a:p>
            <a:r>
              <a:rPr lang="en-GB" sz="2000" dirty="0">
                <a:latin typeface="Consolas" charset="0"/>
                <a:ea typeface="Consolas" charset="0"/>
                <a:cs typeface="Consolas" charset="0"/>
              </a:rPr>
              <a:t>    public static void main(String[] </a:t>
            </a:r>
            <a:r>
              <a:rPr lang="en-GB" sz="2000" dirty="0" err="1">
                <a:latin typeface="Consolas" charset="0"/>
                <a:ea typeface="Consolas" charset="0"/>
                <a:cs typeface="Consolas" charset="0"/>
              </a:rPr>
              <a:t>args</a:t>
            </a:r>
            <a:r>
              <a:rPr lang="en-GB" sz="2000" dirty="0">
                <a:latin typeface="Consolas" charset="0"/>
                <a:ea typeface="Consolas" charset="0"/>
                <a:cs typeface="Consolas" charset="0"/>
              </a:rPr>
              <a:t>){</a:t>
            </a:r>
          </a:p>
          <a:p>
            <a:r>
              <a:rPr lang="en-GB" sz="2000" dirty="0">
                <a:latin typeface="Consolas" charset="0"/>
                <a:ea typeface="Consolas" charset="0"/>
                <a:cs typeface="Consolas" charset="0"/>
              </a:rPr>
              <a:t>        String a = new String("java");</a:t>
            </a:r>
          </a:p>
          <a:p>
            <a:r>
              <a:rPr lang="en-GB" sz="2000" dirty="0">
                <a:latin typeface="Consolas" charset="0"/>
                <a:ea typeface="Consolas" charset="0"/>
                <a:cs typeface="Consolas" charset="0"/>
              </a:rPr>
              <a:t>        String b = new String("java");</a:t>
            </a:r>
          </a:p>
          <a:p>
            <a:r>
              <a:rPr lang="en-GB" sz="2000" dirty="0">
                <a:latin typeface="Consolas" charset="0"/>
                <a:ea typeface="Consolas" charset="0"/>
                <a:cs typeface="Consolas" charset="0"/>
              </a:rPr>
              <a:t>        String c = a;</a:t>
            </a:r>
          </a:p>
          <a:p>
            <a:r>
              <a:rPr lang="en-GB" sz="2000" dirty="0">
                <a:latin typeface="Consolas" charset="0"/>
                <a:ea typeface="Consolas" charset="0"/>
                <a:cs typeface="Consolas" charset="0"/>
              </a:rPr>
              <a:t>        </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("a==b "+(a==b</a:t>
            </a:r>
            <a:r>
              <a:rPr lang="en-GB" sz="2000" dirty="0" smtClean="0">
                <a:latin typeface="Consolas" charset="0"/>
                <a:ea typeface="Consolas" charset="0"/>
                <a:cs typeface="Consolas" charset="0"/>
              </a:rPr>
              <a:t>)); //</a:t>
            </a:r>
            <a:r>
              <a:rPr lang="en-GB" sz="2000" dirty="0" smtClean="0">
                <a:solidFill>
                  <a:schemeClr val="accent1"/>
                </a:solidFill>
                <a:latin typeface="Consolas" charset="0"/>
                <a:ea typeface="Consolas" charset="0"/>
                <a:cs typeface="Consolas" charset="0"/>
              </a:rPr>
              <a:t>false</a:t>
            </a:r>
            <a:endParaRPr lang="en-GB" sz="2000" dirty="0">
              <a:solidFill>
                <a:schemeClr val="accent1"/>
              </a:solidFill>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("a==c "+(a==c</a:t>
            </a:r>
            <a:r>
              <a:rPr lang="en-GB" sz="2000" dirty="0" smtClean="0">
                <a:latin typeface="Consolas" charset="0"/>
                <a:ea typeface="Consolas" charset="0"/>
                <a:cs typeface="Consolas" charset="0"/>
              </a:rPr>
              <a:t>)); //</a:t>
            </a:r>
            <a:r>
              <a:rPr lang="en-GB" sz="2000" dirty="0" smtClean="0">
                <a:solidFill>
                  <a:schemeClr val="accent1"/>
                </a:solidFill>
                <a:latin typeface="Consolas" charset="0"/>
                <a:ea typeface="Consolas" charset="0"/>
                <a:cs typeface="Consolas" charset="0"/>
              </a:rPr>
              <a:t>true</a:t>
            </a:r>
            <a:endParaRPr lang="en-GB" sz="2000" dirty="0">
              <a:solidFill>
                <a:schemeClr val="accent1"/>
              </a:solidFill>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(b</a:t>
            </a:r>
            <a:r>
              <a:rPr lang="en-GB" sz="2000" dirty="0" smtClean="0">
                <a:latin typeface="Consolas" charset="0"/>
                <a:ea typeface="Consolas" charset="0"/>
                <a:cs typeface="Consolas" charset="0"/>
              </a:rPr>
              <a:t>))); //</a:t>
            </a:r>
            <a:r>
              <a:rPr lang="en-GB" sz="2000" dirty="0" smtClean="0">
                <a:solidFill>
                  <a:schemeClr val="accent1"/>
                </a:solidFill>
                <a:latin typeface="Consolas" charset="0"/>
                <a:ea typeface="Consolas" charset="0"/>
                <a:cs typeface="Consolas" charset="0"/>
              </a:rPr>
              <a:t>true</a:t>
            </a:r>
            <a:endParaRPr lang="en-GB" sz="2000" dirty="0">
              <a:solidFill>
                <a:schemeClr val="accent1"/>
              </a:solidFill>
              <a:latin typeface="Consolas" charset="0"/>
              <a:ea typeface="Consolas" charset="0"/>
              <a:cs typeface="Consolas" charset="0"/>
            </a:endParaRP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System.out.println</a:t>
            </a:r>
            <a:r>
              <a:rPr lang="en-GB" sz="2000" dirty="0">
                <a:latin typeface="Consolas" charset="0"/>
                <a:ea typeface="Consolas" charset="0"/>
                <a:cs typeface="Consolas" charset="0"/>
              </a:rPr>
              <a:t>("</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 "+(</a:t>
            </a:r>
            <a:r>
              <a:rPr lang="en-GB" sz="2000" dirty="0" err="1">
                <a:latin typeface="Consolas" charset="0"/>
                <a:ea typeface="Consolas" charset="0"/>
                <a:cs typeface="Consolas" charset="0"/>
              </a:rPr>
              <a:t>a.equals</a:t>
            </a:r>
            <a:r>
              <a:rPr lang="en-GB" sz="2000" dirty="0">
                <a:latin typeface="Consolas" charset="0"/>
                <a:ea typeface="Consolas" charset="0"/>
                <a:cs typeface="Consolas" charset="0"/>
              </a:rPr>
              <a:t>(c</a:t>
            </a:r>
            <a:r>
              <a:rPr lang="en-GB" sz="2000" dirty="0" smtClean="0">
                <a:latin typeface="Consolas" charset="0"/>
                <a:ea typeface="Consolas" charset="0"/>
                <a:cs typeface="Consolas" charset="0"/>
              </a:rPr>
              <a:t>))); //</a:t>
            </a:r>
            <a:r>
              <a:rPr lang="en-GB" sz="2000" dirty="0" smtClean="0">
                <a:solidFill>
                  <a:schemeClr val="accent1"/>
                </a:solidFill>
                <a:latin typeface="Consolas" charset="0"/>
                <a:ea typeface="Consolas" charset="0"/>
                <a:cs typeface="Consolas" charset="0"/>
              </a:rPr>
              <a:t>true</a:t>
            </a:r>
            <a:endParaRPr lang="en-GB" sz="2000" dirty="0">
              <a:solidFill>
                <a:schemeClr val="accent1"/>
              </a:solidFill>
              <a:latin typeface="Consolas" charset="0"/>
              <a:ea typeface="Consolas" charset="0"/>
              <a:cs typeface="Consolas" charset="0"/>
            </a:endParaRPr>
          </a:p>
          <a:p>
            <a:endParaRPr lang="en-GB" sz="2000" dirty="0">
              <a:latin typeface="Consolas" charset="0"/>
              <a:ea typeface="Consolas" charset="0"/>
              <a:cs typeface="Consolas" charset="0"/>
            </a:endParaRPr>
          </a:p>
          <a:p>
            <a:r>
              <a:rPr lang="en-GB" sz="2000" dirty="0">
                <a:latin typeface="Consolas" charset="0"/>
                <a:ea typeface="Consolas" charset="0"/>
                <a:cs typeface="Consolas" charset="0"/>
              </a:rPr>
              <a:t>    </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Tree>
    <p:extLst>
      <p:ext uri="{BB962C8B-B14F-4D97-AF65-F5344CB8AC3E}">
        <p14:creationId xmlns:p14="http://schemas.microsoft.com/office/powerpoint/2010/main" val="11192789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2634191"/>
            <a:ext cx="10515600" cy="1325563"/>
          </a:xfrm>
        </p:spPr>
        <p:txBody>
          <a:bodyPr/>
          <a:lstStyle/>
          <a:p>
            <a:pPr algn="ctr"/>
            <a:r>
              <a:rPr lang="en-US" dirty="0" smtClean="0"/>
              <a:t>¿</a:t>
            </a:r>
            <a:r>
              <a:rPr lang="en-US" dirty="0" err="1" smtClean="0"/>
              <a:t>Cuándo</a:t>
            </a:r>
            <a:r>
              <a:rPr lang="en-US" dirty="0" smtClean="0"/>
              <a:t> </a:t>
            </a:r>
            <a:r>
              <a:rPr lang="en-US" dirty="0" err="1" smtClean="0"/>
              <a:t>usaría</a:t>
            </a:r>
            <a:r>
              <a:rPr lang="en-US" dirty="0" smtClean="0"/>
              <a:t> == para </a:t>
            </a:r>
            <a:r>
              <a:rPr lang="en-US" dirty="0" err="1" smtClean="0"/>
              <a:t>comparar</a:t>
            </a:r>
            <a:r>
              <a:rPr lang="en-US" dirty="0" smtClean="0"/>
              <a:t> dos </a:t>
            </a:r>
            <a:r>
              <a:rPr lang="en-US" dirty="0" err="1" smtClean="0"/>
              <a:t>objetos</a:t>
            </a:r>
            <a:r>
              <a:rPr lang="en-US" dirty="0" smtClean="0"/>
              <a:t>?</a:t>
            </a:r>
            <a:endParaRPr lang="en-US" dirty="0"/>
          </a:p>
        </p:txBody>
      </p:sp>
    </p:spTree>
    <p:extLst>
      <p:ext uri="{BB962C8B-B14F-4D97-AF65-F5344CB8AC3E}">
        <p14:creationId xmlns:p14="http://schemas.microsoft.com/office/powerpoint/2010/main" val="22582459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Cuándo</a:t>
            </a:r>
            <a:r>
              <a:rPr lang="en-US" dirty="0" smtClean="0"/>
              <a:t> </a:t>
            </a:r>
            <a:r>
              <a:rPr lang="en-US" dirty="0" err="1" smtClean="0"/>
              <a:t>usaría</a:t>
            </a:r>
            <a:r>
              <a:rPr lang="en-US" dirty="0" smtClean="0"/>
              <a:t> == para </a:t>
            </a:r>
            <a:r>
              <a:rPr lang="en-US" dirty="0" err="1" smtClean="0"/>
              <a:t>comparar</a:t>
            </a:r>
            <a:r>
              <a:rPr lang="en-US" dirty="0" smtClean="0"/>
              <a:t> dos </a:t>
            </a:r>
            <a:r>
              <a:rPr lang="en-US" dirty="0" err="1" smtClean="0"/>
              <a:t>objetos</a:t>
            </a:r>
            <a:r>
              <a:rPr lang="en-US" dirty="0" smtClean="0"/>
              <a:t>?</a:t>
            </a:r>
            <a:endParaRPr lang="en-US" dirty="0"/>
          </a:p>
        </p:txBody>
      </p:sp>
      <p:sp>
        <p:nvSpPr>
          <p:cNvPr id="3" name="Content Placeholder 2"/>
          <p:cNvSpPr>
            <a:spLocks noGrp="1"/>
          </p:cNvSpPr>
          <p:nvPr>
            <p:ph idx="1"/>
          </p:nvPr>
        </p:nvSpPr>
        <p:spPr/>
        <p:txBody>
          <a:bodyPr/>
          <a:lstStyle/>
          <a:p>
            <a:endParaRPr lang="en-US" dirty="0" smtClean="0"/>
          </a:p>
          <a:p>
            <a:r>
              <a:rPr lang="en-US" dirty="0" err="1" smtClean="0"/>
              <a:t>Cuando</a:t>
            </a:r>
            <a:r>
              <a:rPr lang="en-US" dirty="0" smtClean="0"/>
              <a:t> </a:t>
            </a:r>
            <a:r>
              <a:rPr lang="en-US" dirty="0" err="1" smtClean="0"/>
              <a:t>queremos</a:t>
            </a:r>
            <a:r>
              <a:rPr lang="en-US" dirty="0" smtClean="0"/>
              <a:t> saber </a:t>
            </a:r>
            <a:r>
              <a:rPr lang="en-US" dirty="0" err="1" smtClean="0"/>
              <a:t>si</a:t>
            </a:r>
            <a:r>
              <a:rPr lang="en-US" dirty="0" smtClean="0"/>
              <a:t> dos variables </a:t>
            </a:r>
            <a:r>
              <a:rPr lang="en-US" dirty="0" err="1" smtClean="0"/>
              <a:t>hacen</a:t>
            </a:r>
            <a:r>
              <a:rPr lang="en-US" dirty="0" smtClean="0"/>
              <a:t> </a:t>
            </a:r>
            <a:r>
              <a:rPr lang="en-US" dirty="0" err="1" smtClean="0"/>
              <a:t>referencia</a:t>
            </a:r>
            <a:r>
              <a:rPr lang="en-US" dirty="0" smtClean="0"/>
              <a:t> al </a:t>
            </a:r>
            <a:r>
              <a:rPr lang="en-US" dirty="0" err="1" smtClean="0"/>
              <a:t>mismo</a:t>
            </a:r>
            <a:r>
              <a:rPr lang="en-US" dirty="0" smtClean="0"/>
              <a:t> </a:t>
            </a:r>
            <a:r>
              <a:rPr lang="en-US" dirty="0" err="1" smtClean="0"/>
              <a:t>objetos</a:t>
            </a:r>
            <a:endParaRPr lang="en-US" dirty="0"/>
          </a:p>
        </p:txBody>
      </p:sp>
    </p:spTree>
    <p:extLst>
      <p:ext uri="{BB962C8B-B14F-4D97-AF65-F5344CB8AC3E}">
        <p14:creationId xmlns:p14="http://schemas.microsoft.com/office/powerpoint/2010/main" val="7636312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Creando</a:t>
            </a:r>
            <a:r>
              <a:rPr lang="en-US" dirty="0" smtClean="0"/>
              <a:t> </a:t>
            </a:r>
            <a:r>
              <a:rPr lang="en-US" dirty="0" err="1" smtClean="0"/>
              <a:t>clases</a:t>
            </a:r>
            <a:endParaRPr lang="en-US" dirty="0"/>
          </a:p>
        </p:txBody>
      </p:sp>
      <p:sp>
        <p:nvSpPr>
          <p:cNvPr id="3" name="Content Placeholder 2"/>
          <p:cNvSpPr>
            <a:spLocks noGrp="1"/>
          </p:cNvSpPr>
          <p:nvPr>
            <p:ph idx="1"/>
          </p:nvPr>
        </p:nvSpPr>
        <p:spPr>
          <a:xfrm>
            <a:off x="6142008" y="1875492"/>
            <a:ext cx="5211792" cy="4351338"/>
          </a:xfrm>
        </p:spPr>
        <p:txBody>
          <a:bodyPr/>
          <a:lstStyle/>
          <a:p>
            <a:pPr algn="just"/>
            <a:r>
              <a:rPr lang="es-ES_tradnl" dirty="0"/>
              <a:t>El </a:t>
            </a:r>
            <a:r>
              <a:rPr lang="es-ES_tradnl" b="1" dirty="0"/>
              <a:t>nombre de la clase</a:t>
            </a:r>
            <a:r>
              <a:rPr lang="es-ES_tradnl" dirty="0"/>
              <a:t> debe coincidir con el nombre del archivo.</a:t>
            </a:r>
          </a:p>
          <a:p>
            <a:pPr lvl="1" algn="just"/>
            <a:r>
              <a:rPr lang="es-ES" dirty="0"/>
              <a:t>La clase </a:t>
            </a:r>
            <a:r>
              <a:rPr lang="es-ES" dirty="0" err="1" smtClean="0"/>
              <a:t>Pokemon</a:t>
            </a:r>
            <a:r>
              <a:rPr lang="es-ES" dirty="0" smtClean="0"/>
              <a:t> </a:t>
            </a:r>
            <a:r>
              <a:rPr lang="es-ES" dirty="0"/>
              <a:t>va dentro del archivo </a:t>
            </a:r>
            <a:r>
              <a:rPr lang="es-ES" dirty="0" smtClean="0"/>
              <a:t>“</a:t>
            </a:r>
            <a:r>
              <a:rPr lang="es-ES" dirty="0" err="1" smtClean="0"/>
              <a:t>Pokemon.java</a:t>
            </a:r>
            <a:r>
              <a:rPr lang="es-ES" dirty="0" smtClean="0"/>
              <a:t>”</a:t>
            </a:r>
          </a:p>
          <a:p>
            <a:pPr lvl="1" algn="just"/>
            <a:endParaRPr lang="es-ES_tradnl" dirty="0"/>
          </a:p>
          <a:p>
            <a:pPr algn="just"/>
            <a:r>
              <a:rPr lang="es-ES_tradnl" dirty="0"/>
              <a:t>Por </a:t>
            </a:r>
            <a:r>
              <a:rPr lang="es-ES_tradnl" dirty="0" err="1"/>
              <a:t>convenci</a:t>
            </a:r>
            <a:r>
              <a:rPr lang="es-ES" dirty="0" err="1"/>
              <a:t>ón</a:t>
            </a:r>
            <a:r>
              <a:rPr lang="es-ES" dirty="0"/>
              <a:t> el nombre de la clase debe empezar con mayúscula y usar (</a:t>
            </a:r>
            <a:r>
              <a:rPr lang="x-none" dirty="0"/>
              <a:t>PascalCase</a:t>
            </a:r>
            <a:r>
              <a:rPr lang="es-ES" dirty="0"/>
              <a:t>).</a:t>
            </a:r>
            <a:endParaRPr lang="en-US" dirty="0"/>
          </a:p>
        </p:txBody>
      </p:sp>
      <p:sp>
        <p:nvSpPr>
          <p:cNvPr id="4" name="TextBox 3"/>
          <p:cNvSpPr txBox="1"/>
          <p:nvPr/>
        </p:nvSpPr>
        <p:spPr>
          <a:xfrm>
            <a:off x="838200" y="1825625"/>
            <a:ext cx="5303808" cy="4401205"/>
          </a:xfrm>
          <a:prstGeom prst="rect">
            <a:avLst/>
          </a:prstGeom>
          <a:noFill/>
        </p:spPr>
        <p:txBody>
          <a:bodyPr wrap="square" rtlCol="0">
            <a:spAutoFit/>
          </a:bodyPr>
          <a:lstStyle/>
          <a:p>
            <a:r>
              <a:rPr lang="es-ES_tradnl" sz="2000" dirty="0" smtClean="0"/>
              <a:t>&lt;</a:t>
            </a:r>
            <a:r>
              <a:rPr lang="es-ES_tradnl" sz="2000" dirty="0" err="1" smtClean="0"/>
              <a:t>visibility</a:t>
            </a:r>
            <a:r>
              <a:rPr lang="es-ES_tradnl" sz="2000" dirty="0" smtClean="0"/>
              <a:t>&gt; </a:t>
            </a:r>
            <a:r>
              <a:rPr lang="es-ES_tradnl" sz="2000" b="1" dirty="0" err="1" smtClean="0"/>
              <a:t>class</a:t>
            </a:r>
            <a:r>
              <a:rPr lang="es-ES_tradnl" sz="2000" dirty="0" smtClean="0"/>
              <a:t> &lt;</a:t>
            </a:r>
            <a:r>
              <a:rPr lang="es-ES_tradnl" sz="2000" dirty="0" err="1" smtClean="0"/>
              <a:t>Name</a:t>
            </a:r>
            <a:r>
              <a:rPr lang="es-ES_tradnl" sz="2000" dirty="0" smtClean="0"/>
              <a:t>&gt; {</a:t>
            </a:r>
          </a:p>
          <a:p>
            <a:r>
              <a:rPr lang="es-ES_tradnl" sz="2000" dirty="0" smtClean="0"/>
              <a:t>	</a:t>
            </a:r>
          </a:p>
          <a:p>
            <a:r>
              <a:rPr lang="es-ES_tradnl" sz="2000" dirty="0" smtClean="0"/>
              <a:t>	</a:t>
            </a:r>
            <a:r>
              <a:rPr lang="es-ES_tradnl" sz="2000" b="1" dirty="0" err="1"/>
              <a:t>type</a:t>
            </a:r>
            <a:r>
              <a:rPr lang="es-ES_tradnl" sz="2000" dirty="0"/>
              <a:t> instance-variable1</a:t>
            </a:r>
            <a:r>
              <a:rPr lang="es-ES_tradnl" sz="2000" dirty="0" smtClean="0"/>
              <a:t>;</a:t>
            </a:r>
          </a:p>
          <a:p>
            <a:r>
              <a:rPr lang="es-ES_tradnl" sz="2000" dirty="0" smtClean="0"/>
              <a:t>	</a:t>
            </a:r>
            <a:r>
              <a:rPr lang="es-ES_tradnl" sz="2000" b="1" dirty="0" err="1" smtClean="0"/>
              <a:t>type</a:t>
            </a:r>
            <a:r>
              <a:rPr lang="es-ES_tradnl" sz="2000" dirty="0" smtClean="0"/>
              <a:t> instance-variable2;</a:t>
            </a:r>
            <a:endParaRPr lang="es-ES_tradnl" sz="2000" dirty="0"/>
          </a:p>
          <a:p>
            <a:endParaRPr lang="es-ES_tradnl" sz="2000" dirty="0" smtClean="0"/>
          </a:p>
          <a:p>
            <a:r>
              <a:rPr lang="es-ES_tradnl" sz="2000" dirty="0"/>
              <a:t>	</a:t>
            </a:r>
            <a:r>
              <a:rPr lang="es-ES_tradnl" sz="2000" b="1" dirty="0" err="1"/>
              <a:t>type</a:t>
            </a:r>
            <a:r>
              <a:rPr lang="es-ES_tradnl" sz="2000" dirty="0"/>
              <a:t> </a:t>
            </a:r>
            <a:r>
              <a:rPr lang="es-ES_tradnl" sz="2000" b="1" dirty="0"/>
              <a:t>methodname1</a:t>
            </a:r>
            <a:r>
              <a:rPr lang="es-ES_tradnl" sz="2000" dirty="0"/>
              <a:t>(</a:t>
            </a:r>
            <a:r>
              <a:rPr lang="es-ES_tradnl" sz="2000" dirty="0" err="1"/>
              <a:t>parameter-list</a:t>
            </a:r>
            <a:r>
              <a:rPr lang="es-ES_tradnl" sz="2000" dirty="0"/>
              <a:t>) </a:t>
            </a:r>
            <a:r>
              <a:rPr lang="es-ES_tradnl" sz="2000" dirty="0" smtClean="0"/>
              <a:t>{</a:t>
            </a:r>
            <a:endParaRPr lang="es-ES_tradnl" sz="2000" dirty="0"/>
          </a:p>
          <a:p>
            <a:r>
              <a:rPr lang="es-ES_tradnl" sz="2000" dirty="0" smtClean="0"/>
              <a:t>		// </a:t>
            </a:r>
            <a:r>
              <a:rPr lang="es-ES_tradnl" sz="2000" dirty="0" err="1"/>
              <a:t>body</a:t>
            </a:r>
            <a:r>
              <a:rPr lang="es-ES_tradnl" sz="2000" dirty="0"/>
              <a:t> of </a:t>
            </a:r>
            <a:r>
              <a:rPr lang="es-ES_tradnl" sz="2000" dirty="0" err="1"/>
              <a:t>method</a:t>
            </a:r>
            <a:endParaRPr lang="es-ES_tradnl" sz="2000" dirty="0"/>
          </a:p>
          <a:p>
            <a:r>
              <a:rPr lang="es-ES_tradnl" sz="2000" dirty="0" smtClean="0"/>
              <a:t>	}</a:t>
            </a:r>
          </a:p>
          <a:p>
            <a:endParaRPr lang="es-ES_tradnl" sz="2000" dirty="0"/>
          </a:p>
          <a:p>
            <a:r>
              <a:rPr lang="es-ES_tradnl" sz="2000" dirty="0" smtClean="0"/>
              <a:t>	</a:t>
            </a:r>
            <a:r>
              <a:rPr lang="es-ES_tradnl" sz="2000" b="1" dirty="0" err="1" smtClean="0"/>
              <a:t>type</a:t>
            </a:r>
            <a:r>
              <a:rPr lang="es-ES_tradnl" sz="2000" dirty="0" smtClean="0"/>
              <a:t> </a:t>
            </a:r>
            <a:r>
              <a:rPr lang="es-ES_tradnl" sz="2000" b="1" dirty="0"/>
              <a:t>methodname2</a:t>
            </a:r>
            <a:r>
              <a:rPr lang="es-ES_tradnl" sz="2000" dirty="0"/>
              <a:t>(</a:t>
            </a:r>
            <a:r>
              <a:rPr lang="es-ES_tradnl" sz="2000" dirty="0" err="1"/>
              <a:t>parameter-list</a:t>
            </a:r>
            <a:r>
              <a:rPr lang="es-ES_tradnl" sz="2000" dirty="0"/>
              <a:t>) {</a:t>
            </a:r>
          </a:p>
          <a:p>
            <a:r>
              <a:rPr lang="es-ES_tradnl" sz="2000" dirty="0" smtClean="0"/>
              <a:t>		// </a:t>
            </a:r>
            <a:r>
              <a:rPr lang="es-ES_tradnl" sz="2000" dirty="0" err="1"/>
              <a:t>body</a:t>
            </a:r>
            <a:r>
              <a:rPr lang="es-ES_tradnl" sz="2000" dirty="0"/>
              <a:t> of </a:t>
            </a:r>
            <a:r>
              <a:rPr lang="es-ES_tradnl" sz="2000" dirty="0" err="1"/>
              <a:t>method</a:t>
            </a:r>
            <a:endParaRPr lang="es-ES_tradnl" sz="2000" dirty="0"/>
          </a:p>
          <a:p>
            <a:r>
              <a:rPr lang="es-ES_tradnl" sz="2000" dirty="0" smtClean="0"/>
              <a:t>	}</a:t>
            </a:r>
          </a:p>
          <a:p>
            <a:endParaRPr lang="es-ES_tradnl" sz="2000" dirty="0" smtClean="0"/>
          </a:p>
          <a:p>
            <a:r>
              <a:rPr lang="es-ES_tradnl" sz="2000" dirty="0" smtClean="0"/>
              <a:t>}</a:t>
            </a:r>
            <a:endParaRPr lang="es-ES_tradnl" sz="2000" dirty="0"/>
          </a:p>
        </p:txBody>
      </p:sp>
    </p:spTree>
    <p:extLst>
      <p:ext uri="{BB962C8B-B14F-4D97-AF65-F5344CB8AC3E}">
        <p14:creationId xmlns:p14="http://schemas.microsoft.com/office/powerpoint/2010/main" val="30843513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Sobre-escribiendo</a:t>
            </a:r>
            <a:r>
              <a:rPr lang="en-US" dirty="0" smtClean="0"/>
              <a:t> el </a:t>
            </a:r>
            <a:r>
              <a:rPr lang="en-US" dirty="0" err="1" smtClean="0"/>
              <a:t>método</a:t>
            </a:r>
            <a:r>
              <a:rPr lang="en-US" dirty="0" smtClean="0"/>
              <a:t> equals</a:t>
            </a:r>
            <a:endParaRPr lang="en-US" dirty="0"/>
          </a:p>
        </p:txBody>
      </p:sp>
      <p:sp>
        <p:nvSpPr>
          <p:cNvPr id="3" name="Content Placeholder 2"/>
          <p:cNvSpPr>
            <a:spLocks noGrp="1"/>
          </p:cNvSpPr>
          <p:nvPr>
            <p:ph idx="1"/>
          </p:nvPr>
        </p:nvSpPr>
        <p:spPr/>
        <p:txBody>
          <a:bodyPr>
            <a:normAutofit/>
          </a:bodyPr>
          <a:lstStyle/>
          <a:p>
            <a:pPr algn="just"/>
            <a:r>
              <a:rPr lang="en-US" sz="3200" dirty="0" err="1" smtClean="0"/>
              <a:t>Cuando</a:t>
            </a:r>
            <a:r>
              <a:rPr lang="en-US" sz="3200" dirty="0" smtClean="0"/>
              <a:t> </a:t>
            </a:r>
            <a:r>
              <a:rPr lang="en-US" sz="3200" dirty="0" err="1" smtClean="0"/>
              <a:t>definimos</a:t>
            </a:r>
            <a:r>
              <a:rPr lang="en-US" sz="3200" dirty="0" smtClean="0"/>
              <a:t> </a:t>
            </a:r>
            <a:r>
              <a:rPr lang="en-US" sz="3200" dirty="0" err="1" smtClean="0"/>
              <a:t>una</a:t>
            </a:r>
            <a:r>
              <a:rPr lang="en-US" sz="3200" dirty="0" smtClean="0"/>
              <a:t> </a:t>
            </a:r>
            <a:r>
              <a:rPr lang="en-US" sz="3200" dirty="0" err="1" smtClean="0"/>
              <a:t>clase</a:t>
            </a:r>
            <a:r>
              <a:rPr lang="en-US" sz="3200" dirty="0" smtClean="0"/>
              <a:t> </a:t>
            </a:r>
            <a:r>
              <a:rPr lang="en-US" sz="3200" dirty="0" err="1" smtClean="0"/>
              <a:t>debemos</a:t>
            </a:r>
            <a:r>
              <a:rPr lang="en-US" sz="3200" dirty="0" smtClean="0"/>
              <a:t> </a:t>
            </a:r>
            <a:r>
              <a:rPr lang="en-US" sz="3200" dirty="0" err="1" smtClean="0"/>
              <a:t>escribir</a:t>
            </a:r>
            <a:r>
              <a:rPr lang="en-US" sz="3200" dirty="0" smtClean="0"/>
              <a:t> le </a:t>
            </a:r>
            <a:r>
              <a:rPr lang="en-US" sz="3200" dirty="0" err="1" smtClean="0"/>
              <a:t>método</a:t>
            </a:r>
            <a:r>
              <a:rPr lang="en-US" sz="3200" dirty="0" smtClean="0"/>
              <a:t> </a:t>
            </a:r>
            <a:r>
              <a:rPr lang="en-US" sz="3200" b="1" dirty="0" smtClean="0"/>
              <a:t>equals</a:t>
            </a:r>
            <a:r>
              <a:rPr lang="en-US" sz="3200" dirty="0" smtClean="0"/>
              <a:t> de la </a:t>
            </a:r>
            <a:r>
              <a:rPr lang="en-US" sz="3200" dirty="0" err="1" smtClean="0"/>
              <a:t>clase</a:t>
            </a:r>
            <a:r>
              <a:rPr lang="en-US" sz="3200" dirty="0" smtClean="0"/>
              <a:t> para que compare </a:t>
            </a:r>
            <a:r>
              <a:rPr lang="en-US" sz="3200" dirty="0" err="1" smtClean="0"/>
              <a:t>los</a:t>
            </a:r>
            <a:r>
              <a:rPr lang="en-US" sz="3200" dirty="0" smtClean="0"/>
              <a:t> </a:t>
            </a:r>
            <a:r>
              <a:rPr lang="en-US" sz="3200" dirty="0" err="1" smtClean="0"/>
              <a:t>objetos</a:t>
            </a:r>
            <a:r>
              <a:rPr lang="en-US" sz="3200" dirty="0" smtClean="0"/>
              <a:t> de ese </a:t>
            </a:r>
            <a:r>
              <a:rPr lang="en-US" sz="3200" dirty="0" err="1" smtClean="0"/>
              <a:t>tipo</a:t>
            </a:r>
            <a:r>
              <a:rPr lang="en-US" sz="3200" dirty="0" smtClean="0"/>
              <a:t> de </a:t>
            </a:r>
            <a:r>
              <a:rPr lang="en-US" sz="3200" dirty="0" err="1" smtClean="0"/>
              <a:t>acuerdo</a:t>
            </a:r>
            <a:r>
              <a:rPr lang="en-US" sz="3200" dirty="0" smtClean="0"/>
              <a:t> a </a:t>
            </a:r>
            <a:r>
              <a:rPr lang="en-US" sz="3200" dirty="0" err="1" smtClean="0"/>
              <a:t>nuestra</a:t>
            </a:r>
            <a:r>
              <a:rPr lang="en-US" sz="3200" dirty="0" smtClean="0"/>
              <a:t> </a:t>
            </a:r>
            <a:r>
              <a:rPr lang="en-US" sz="3200" dirty="0" err="1" smtClean="0"/>
              <a:t>necesidad</a:t>
            </a:r>
            <a:r>
              <a:rPr lang="en-US" sz="3200" dirty="0" smtClean="0"/>
              <a:t>.</a:t>
            </a:r>
          </a:p>
          <a:p>
            <a:pPr algn="just"/>
            <a:r>
              <a:rPr lang="en-US" sz="3200" dirty="0" smtClean="0"/>
              <a:t>Si la </a:t>
            </a:r>
            <a:r>
              <a:rPr lang="en-US" sz="3200" dirty="0" err="1" smtClean="0"/>
              <a:t>clase</a:t>
            </a:r>
            <a:r>
              <a:rPr lang="en-US" sz="3200" dirty="0" smtClean="0"/>
              <a:t> no define el </a:t>
            </a:r>
            <a:r>
              <a:rPr lang="en-US" sz="3200" dirty="0" err="1" smtClean="0"/>
              <a:t>método</a:t>
            </a:r>
            <a:r>
              <a:rPr lang="en-US" sz="3200" dirty="0" smtClean="0"/>
              <a:t> </a:t>
            </a:r>
            <a:r>
              <a:rPr lang="en-US" sz="3200" b="1" dirty="0" smtClean="0"/>
              <a:t>equals </a:t>
            </a:r>
            <a:r>
              <a:rPr lang="en-US" sz="3200" dirty="0" smtClean="0"/>
              <a:t>al </a:t>
            </a:r>
            <a:r>
              <a:rPr lang="en-US" sz="3200" dirty="0" err="1" smtClean="0"/>
              <a:t>usarlo</a:t>
            </a:r>
            <a:r>
              <a:rPr lang="en-US" sz="3200" dirty="0" smtClean="0"/>
              <a:t> se </a:t>
            </a:r>
            <a:r>
              <a:rPr lang="en-US" sz="3200" dirty="0" err="1" smtClean="0"/>
              <a:t>compararán</a:t>
            </a:r>
            <a:r>
              <a:rPr lang="en-US" sz="3200" dirty="0" smtClean="0"/>
              <a:t> las </a:t>
            </a:r>
            <a:r>
              <a:rPr lang="en-US" sz="3200" dirty="0" err="1" smtClean="0"/>
              <a:t>referencias</a:t>
            </a:r>
            <a:endParaRPr lang="en-US" sz="3200" b="1" dirty="0"/>
          </a:p>
        </p:txBody>
      </p:sp>
    </p:spTree>
    <p:extLst>
      <p:ext uri="{BB962C8B-B14F-4D97-AF65-F5344CB8AC3E}">
        <p14:creationId xmlns:p14="http://schemas.microsoft.com/office/powerpoint/2010/main" val="20138573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994958"/>
            <a:ext cx="4991100" cy="166370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38200" y="4001294"/>
            <a:ext cx="8216900" cy="1993900"/>
          </a:xfrm>
          <a:prstGeom prst="rect">
            <a:avLst/>
          </a:prstGeom>
          <a:ln>
            <a:solidFill>
              <a:schemeClr val="accent1"/>
            </a:solidFill>
          </a:ln>
        </p:spPr>
      </p:pic>
      <p:sp>
        <p:nvSpPr>
          <p:cNvPr id="7" name="TextBox 6"/>
          <p:cNvSpPr txBox="1"/>
          <p:nvPr/>
        </p:nvSpPr>
        <p:spPr>
          <a:xfrm>
            <a:off x="1185333" y="6159696"/>
            <a:ext cx="10498667" cy="523220"/>
          </a:xfrm>
          <a:prstGeom prst="rect">
            <a:avLst/>
          </a:prstGeom>
          <a:solidFill>
            <a:schemeClr val="accent6">
              <a:lumMod val="40000"/>
              <a:lumOff val="60000"/>
            </a:schemeClr>
          </a:solidFill>
        </p:spPr>
        <p:txBody>
          <a:bodyPr wrap="square" rtlCol="0">
            <a:spAutoFit/>
          </a:bodyPr>
          <a:lstStyle/>
          <a:p>
            <a:pPr algn="ctr"/>
            <a:r>
              <a:rPr lang="en-US" sz="2800" dirty="0" smtClean="0"/>
              <a:t>¿</a:t>
            </a:r>
            <a:r>
              <a:rPr lang="en-US" sz="2800" dirty="0" err="1" smtClean="0"/>
              <a:t>Cuál</a:t>
            </a:r>
            <a:r>
              <a:rPr lang="en-US" sz="2800" dirty="0" smtClean="0"/>
              <a:t> </a:t>
            </a:r>
            <a:r>
              <a:rPr lang="en-US" sz="2800" dirty="0" err="1" smtClean="0"/>
              <a:t>es</a:t>
            </a:r>
            <a:r>
              <a:rPr lang="en-US" sz="2800" dirty="0" smtClean="0"/>
              <a:t> la </a:t>
            </a:r>
            <a:r>
              <a:rPr lang="en-US" sz="2800" dirty="0" err="1" smtClean="0"/>
              <a:t>salida</a:t>
            </a:r>
            <a:r>
              <a:rPr lang="en-US" sz="2800" dirty="0" smtClean="0"/>
              <a:t>?</a:t>
            </a:r>
            <a:endParaRPr lang="en-US" sz="2800" b="1" dirty="0"/>
          </a:p>
        </p:txBody>
      </p:sp>
    </p:spTree>
    <p:extLst>
      <p:ext uri="{BB962C8B-B14F-4D97-AF65-F5344CB8AC3E}">
        <p14:creationId xmlns:p14="http://schemas.microsoft.com/office/powerpoint/2010/main" val="7417983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838200" y="1994958"/>
            <a:ext cx="4991100" cy="1663700"/>
          </a:xfrm>
          <a:prstGeom prst="rect">
            <a:avLst/>
          </a:prstGeom>
          <a:ln>
            <a:solidFill>
              <a:schemeClr val="accent1"/>
            </a:solidFill>
          </a:ln>
        </p:spPr>
      </p:pic>
      <p:pic>
        <p:nvPicPr>
          <p:cNvPr id="5" name="Picture 4"/>
          <p:cNvPicPr>
            <a:picLocks noChangeAspect="1"/>
          </p:cNvPicPr>
          <p:nvPr/>
        </p:nvPicPr>
        <p:blipFill>
          <a:blip r:embed="rId3"/>
          <a:stretch>
            <a:fillRect/>
          </a:stretch>
        </p:blipFill>
        <p:spPr>
          <a:xfrm>
            <a:off x="838200" y="4001294"/>
            <a:ext cx="8216900" cy="1993900"/>
          </a:xfrm>
          <a:prstGeom prst="rect">
            <a:avLst/>
          </a:prstGeom>
          <a:ln>
            <a:solidFill>
              <a:schemeClr val="accent1"/>
            </a:solidFill>
          </a:ln>
        </p:spPr>
      </p:pic>
      <p:pic>
        <p:nvPicPr>
          <p:cNvPr id="6" name="Picture 5"/>
          <p:cNvPicPr>
            <a:picLocks noChangeAspect="1"/>
          </p:cNvPicPr>
          <p:nvPr/>
        </p:nvPicPr>
        <p:blipFill>
          <a:blip r:embed="rId4"/>
          <a:stretch>
            <a:fillRect/>
          </a:stretch>
        </p:blipFill>
        <p:spPr>
          <a:xfrm>
            <a:off x="6316133" y="2141008"/>
            <a:ext cx="4851400" cy="1371600"/>
          </a:xfrm>
          <a:prstGeom prst="rect">
            <a:avLst/>
          </a:prstGeom>
          <a:ln>
            <a:solidFill>
              <a:schemeClr val="accent1"/>
            </a:solidFill>
          </a:ln>
        </p:spPr>
      </p:pic>
      <p:sp>
        <p:nvSpPr>
          <p:cNvPr id="7" name="TextBox 6"/>
          <p:cNvSpPr txBox="1"/>
          <p:nvPr/>
        </p:nvSpPr>
        <p:spPr>
          <a:xfrm>
            <a:off x="1185333" y="6159696"/>
            <a:ext cx="10498667" cy="523220"/>
          </a:xfrm>
          <a:prstGeom prst="rect">
            <a:avLst/>
          </a:prstGeom>
          <a:solidFill>
            <a:schemeClr val="accent6">
              <a:lumMod val="40000"/>
              <a:lumOff val="60000"/>
            </a:schemeClr>
          </a:solidFill>
        </p:spPr>
        <p:txBody>
          <a:bodyPr wrap="square" rtlCol="0">
            <a:spAutoFit/>
          </a:bodyPr>
          <a:lstStyle/>
          <a:p>
            <a:pPr algn="ctr"/>
            <a:r>
              <a:rPr lang="en-US" sz="2800" dirty="0" err="1" smtClean="0"/>
              <a:t>Obtenemos</a:t>
            </a:r>
            <a:r>
              <a:rPr lang="en-US" sz="2800" dirty="0" smtClean="0"/>
              <a:t> </a:t>
            </a:r>
            <a:r>
              <a:rPr lang="en-US" sz="2800" b="1" dirty="0" smtClean="0"/>
              <a:t>false </a:t>
            </a:r>
            <a:r>
              <a:rPr lang="en-US" sz="2800" dirty="0" smtClean="0"/>
              <a:t>a </a:t>
            </a:r>
            <a:r>
              <a:rPr lang="en-US" sz="2800" dirty="0" err="1" smtClean="0"/>
              <a:t>pesar</a:t>
            </a:r>
            <a:r>
              <a:rPr lang="en-US" sz="2800" dirty="0" smtClean="0"/>
              <a:t> de que p1 y p2 </a:t>
            </a:r>
            <a:r>
              <a:rPr lang="en-US" sz="2800" dirty="0" err="1" smtClean="0"/>
              <a:t>tienen</a:t>
            </a:r>
            <a:r>
              <a:rPr lang="en-US" sz="2800" dirty="0" smtClean="0"/>
              <a:t> </a:t>
            </a:r>
            <a:r>
              <a:rPr lang="en-US" sz="2800" dirty="0" err="1" smtClean="0"/>
              <a:t>los</a:t>
            </a:r>
            <a:r>
              <a:rPr lang="en-US" sz="2800" dirty="0" smtClean="0"/>
              <a:t> </a:t>
            </a:r>
            <a:r>
              <a:rPr lang="en-US" sz="2800" dirty="0" err="1" smtClean="0"/>
              <a:t>mismo</a:t>
            </a:r>
            <a:r>
              <a:rPr lang="en-US" sz="2800" dirty="0" smtClean="0"/>
              <a:t> </a:t>
            </a:r>
            <a:r>
              <a:rPr lang="en-US" sz="2800" dirty="0" err="1" smtClean="0"/>
              <a:t>valores</a:t>
            </a:r>
            <a:endParaRPr lang="en-US" sz="2800" b="1" dirty="0"/>
          </a:p>
        </p:txBody>
      </p:sp>
    </p:spTree>
    <p:extLst>
      <p:ext uri="{BB962C8B-B14F-4D97-AF65-F5344CB8AC3E}">
        <p14:creationId xmlns:p14="http://schemas.microsoft.com/office/powerpoint/2010/main" val="181799006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Sobre-escribiendo</a:t>
            </a:r>
            <a:r>
              <a:rPr lang="en-US" dirty="0"/>
              <a:t> el </a:t>
            </a:r>
            <a:r>
              <a:rPr lang="en-US" dirty="0" err="1"/>
              <a:t>método</a:t>
            </a:r>
            <a:r>
              <a:rPr lang="en-US" dirty="0"/>
              <a:t> equals</a:t>
            </a:r>
          </a:p>
        </p:txBody>
      </p:sp>
      <p:sp>
        <p:nvSpPr>
          <p:cNvPr id="3" name="Content Placeholder 2"/>
          <p:cNvSpPr>
            <a:spLocks noGrp="1"/>
          </p:cNvSpPr>
          <p:nvPr>
            <p:ph idx="1"/>
          </p:nvPr>
        </p:nvSpPr>
        <p:spPr/>
        <p:txBody>
          <a:bodyPr/>
          <a:lstStyle/>
          <a:p>
            <a:r>
              <a:rPr lang="en-US" dirty="0" smtClean="0"/>
              <a:t>La firma del </a:t>
            </a:r>
            <a:r>
              <a:rPr lang="en-US" dirty="0" err="1" smtClean="0"/>
              <a:t>método</a:t>
            </a:r>
            <a:r>
              <a:rPr lang="en-US" dirty="0" smtClean="0"/>
              <a:t> equals </a:t>
            </a:r>
            <a:r>
              <a:rPr lang="en-US" dirty="0" err="1" smtClean="0"/>
              <a:t>debe</a:t>
            </a:r>
            <a:r>
              <a:rPr lang="en-US" dirty="0" smtClean="0"/>
              <a:t> </a:t>
            </a:r>
            <a:r>
              <a:rPr lang="en-US" dirty="0" err="1" smtClean="0"/>
              <a:t>ser</a:t>
            </a:r>
            <a:r>
              <a:rPr lang="en-US" dirty="0" smtClean="0"/>
              <a:t>:</a:t>
            </a:r>
            <a:endParaRPr lang="en-US" dirty="0"/>
          </a:p>
        </p:txBody>
      </p:sp>
      <p:sp>
        <p:nvSpPr>
          <p:cNvPr id="4" name="TextBox 3"/>
          <p:cNvSpPr txBox="1"/>
          <p:nvPr/>
        </p:nvSpPr>
        <p:spPr>
          <a:xfrm>
            <a:off x="2339919" y="3120148"/>
            <a:ext cx="7142747" cy="1200329"/>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dirty="0" err="1">
                <a:latin typeface="Consolas" charset="0"/>
                <a:ea typeface="Consolas" charset="0"/>
                <a:cs typeface="Consolas" charset="0"/>
              </a:rPr>
              <a:t>boolean</a:t>
            </a:r>
            <a:r>
              <a:rPr lang="en-US" sz="2400" dirty="0">
                <a:latin typeface="Consolas" charset="0"/>
                <a:ea typeface="Consolas" charset="0"/>
                <a:cs typeface="Consolas" charset="0"/>
              </a:rPr>
              <a:t> equals(Object </a:t>
            </a:r>
            <a:r>
              <a:rPr lang="en-US" sz="2400" dirty="0" err="1">
                <a:latin typeface="Consolas" charset="0"/>
                <a:ea typeface="Consolas" charset="0"/>
                <a:cs typeface="Consolas" charset="0"/>
              </a:rPr>
              <a:t>obj</a:t>
            </a:r>
            <a:r>
              <a:rPr lang="en-US" sz="2400" dirty="0">
                <a:latin typeface="Consolas" charset="0"/>
                <a:ea typeface="Consolas" charset="0"/>
                <a:cs typeface="Consolas" charset="0"/>
              </a:rPr>
              <a:t>){</a:t>
            </a:r>
          </a:p>
          <a:p>
            <a:r>
              <a:rPr lang="en-US" sz="2400" dirty="0">
                <a:latin typeface="Consolas" charset="0"/>
                <a:ea typeface="Consolas" charset="0"/>
                <a:cs typeface="Consolas" charset="0"/>
              </a:rPr>
              <a:t>	//</a:t>
            </a:r>
            <a:r>
              <a:rPr lang="en-US" sz="2400" dirty="0" err="1">
                <a:latin typeface="Consolas" charset="0"/>
                <a:ea typeface="Consolas" charset="0"/>
                <a:cs typeface="Consolas" charset="0"/>
              </a:rPr>
              <a:t>contenido</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a:t>
            </a:r>
          </a:p>
        </p:txBody>
      </p:sp>
    </p:spTree>
    <p:extLst>
      <p:ext uri="{BB962C8B-B14F-4D97-AF65-F5344CB8AC3E}">
        <p14:creationId xmlns:p14="http://schemas.microsoft.com/office/powerpoint/2010/main" val="993649861"/>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Sobre-escribiendo</a:t>
            </a:r>
            <a:r>
              <a:rPr lang="en-US" dirty="0"/>
              <a:t> el </a:t>
            </a:r>
            <a:r>
              <a:rPr lang="en-US" dirty="0" err="1"/>
              <a:t>método</a:t>
            </a:r>
            <a:r>
              <a:rPr lang="en-US" dirty="0"/>
              <a:t> </a:t>
            </a:r>
            <a:r>
              <a:rPr lang="en-US" dirty="0" smtClean="0"/>
              <a:t>equals </a:t>
            </a:r>
            <a:r>
              <a:rPr lang="en-US" dirty="0" err="1" smtClean="0"/>
              <a:t>en</a:t>
            </a:r>
            <a:r>
              <a:rPr lang="en-US" dirty="0" smtClean="0"/>
              <a:t> la </a:t>
            </a:r>
            <a:r>
              <a:rPr lang="en-US" dirty="0" err="1" smtClean="0"/>
              <a:t>clase</a:t>
            </a:r>
            <a:r>
              <a:rPr lang="en-US" dirty="0" smtClean="0"/>
              <a:t> Persona</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2647950" y="1905794"/>
            <a:ext cx="6896100" cy="4191000"/>
          </a:xfrm>
          <a:prstGeom prst="rect">
            <a:avLst/>
          </a:prstGeom>
          <a:ln>
            <a:solidFill>
              <a:schemeClr val="tx1"/>
            </a:solidFill>
          </a:ln>
        </p:spPr>
      </p:pic>
      <p:sp>
        <p:nvSpPr>
          <p:cNvPr id="5" name="Rectangle 4"/>
          <p:cNvSpPr/>
          <p:nvPr/>
        </p:nvSpPr>
        <p:spPr>
          <a:xfrm>
            <a:off x="3183467" y="3302000"/>
            <a:ext cx="6146800" cy="25061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545857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38200" y="4162425"/>
            <a:ext cx="7018867" cy="1703187"/>
          </a:xfrm>
          <a:prstGeom prst="rect">
            <a:avLst/>
          </a:prstGeom>
          <a:ln>
            <a:solidFill>
              <a:schemeClr val="accent1"/>
            </a:solidFill>
          </a:ln>
        </p:spPr>
      </p:pic>
      <p:sp>
        <p:nvSpPr>
          <p:cNvPr id="7" name="TextBox 6"/>
          <p:cNvSpPr txBox="1"/>
          <p:nvPr/>
        </p:nvSpPr>
        <p:spPr>
          <a:xfrm>
            <a:off x="1185333" y="6159696"/>
            <a:ext cx="10498667" cy="523220"/>
          </a:xfrm>
          <a:prstGeom prst="rect">
            <a:avLst/>
          </a:prstGeom>
          <a:solidFill>
            <a:schemeClr val="accent6">
              <a:lumMod val="40000"/>
              <a:lumOff val="60000"/>
            </a:schemeClr>
          </a:solidFill>
        </p:spPr>
        <p:txBody>
          <a:bodyPr wrap="square" rtlCol="0">
            <a:spAutoFit/>
          </a:bodyPr>
          <a:lstStyle/>
          <a:p>
            <a:pPr algn="ctr"/>
            <a:r>
              <a:rPr lang="en-US" sz="2800" dirty="0" smtClean="0"/>
              <a:t>Se </a:t>
            </a:r>
            <a:r>
              <a:rPr lang="en-US" sz="2800" dirty="0" err="1" smtClean="0"/>
              <a:t>comparar</a:t>
            </a:r>
            <a:r>
              <a:rPr lang="en-US" sz="2800" dirty="0" smtClean="0"/>
              <a:t> </a:t>
            </a:r>
            <a:r>
              <a:rPr lang="en-US" sz="2800" dirty="0" err="1" smtClean="0"/>
              <a:t>los</a:t>
            </a:r>
            <a:r>
              <a:rPr lang="en-US" sz="2800" dirty="0" smtClean="0"/>
              <a:t> </a:t>
            </a:r>
            <a:r>
              <a:rPr lang="en-US" sz="2800" dirty="0" err="1" smtClean="0"/>
              <a:t>valores</a:t>
            </a:r>
            <a:r>
              <a:rPr lang="en-US" sz="2800" dirty="0" smtClean="0"/>
              <a:t> </a:t>
            </a:r>
            <a:r>
              <a:rPr lang="en-US" sz="2800" dirty="0" err="1" smtClean="0"/>
              <a:t>en</a:t>
            </a:r>
            <a:r>
              <a:rPr lang="en-US" sz="2800" dirty="0" smtClean="0"/>
              <a:t> la variable </a:t>
            </a:r>
            <a:r>
              <a:rPr lang="en-US" sz="2800" b="1" dirty="0" err="1" smtClean="0"/>
              <a:t>nombre</a:t>
            </a:r>
            <a:r>
              <a:rPr lang="en-US" sz="2800" b="1" dirty="0" smtClean="0"/>
              <a:t> </a:t>
            </a:r>
            <a:r>
              <a:rPr lang="en-US" sz="2800" dirty="0" smtClean="0"/>
              <a:t>de </a:t>
            </a:r>
            <a:r>
              <a:rPr lang="en-US" sz="2800" dirty="0" err="1" smtClean="0"/>
              <a:t>los</a:t>
            </a:r>
            <a:r>
              <a:rPr lang="en-US" sz="2800" dirty="0" smtClean="0"/>
              <a:t> </a:t>
            </a:r>
            <a:r>
              <a:rPr lang="en-US" sz="2800" dirty="0" err="1" smtClean="0"/>
              <a:t>objetos</a:t>
            </a:r>
            <a:r>
              <a:rPr lang="en-US" sz="2800" dirty="0" smtClean="0"/>
              <a:t> p1 y p2</a:t>
            </a:r>
            <a:endParaRPr lang="en-US" sz="2800" b="1" dirty="0"/>
          </a:p>
        </p:txBody>
      </p:sp>
      <p:pic>
        <p:nvPicPr>
          <p:cNvPr id="8" name="Picture 7"/>
          <p:cNvPicPr>
            <a:picLocks noChangeAspect="1"/>
          </p:cNvPicPr>
          <p:nvPr/>
        </p:nvPicPr>
        <p:blipFill>
          <a:blip r:embed="rId3"/>
          <a:stretch>
            <a:fillRect/>
          </a:stretch>
        </p:blipFill>
        <p:spPr>
          <a:xfrm>
            <a:off x="838200" y="426010"/>
            <a:ext cx="5664200" cy="3442331"/>
          </a:xfrm>
          <a:prstGeom prst="rect">
            <a:avLst/>
          </a:prstGeom>
          <a:ln>
            <a:solidFill>
              <a:schemeClr val="tx1"/>
            </a:solidFill>
          </a:ln>
        </p:spPr>
      </p:pic>
      <p:pic>
        <p:nvPicPr>
          <p:cNvPr id="10" name="Picture 9"/>
          <p:cNvPicPr>
            <a:picLocks noChangeAspect="1"/>
          </p:cNvPicPr>
          <p:nvPr/>
        </p:nvPicPr>
        <p:blipFill>
          <a:blip r:embed="rId4"/>
          <a:stretch>
            <a:fillRect/>
          </a:stretch>
        </p:blipFill>
        <p:spPr>
          <a:xfrm>
            <a:off x="6731000" y="1594725"/>
            <a:ext cx="4953000" cy="1104900"/>
          </a:xfrm>
          <a:prstGeom prst="rect">
            <a:avLst/>
          </a:prstGeom>
          <a:ln>
            <a:solidFill>
              <a:schemeClr val="accent1"/>
            </a:solidFill>
          </a:ln>
        </p:spPr>
      </p:pic>
    </p:spTree>
    <p:extLst>
      <p:ext uri="{BB962C8B-B14F-4D97-AF65-F5344CB8AC3E}">
        <p14:creationId xmlns:p14="http://schemas.microsoft.com/office/powerpoint/2010/main" val="239541490"/>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5934" y="2905124"/>
            <a:ext cx="10515600" cy="1325563"/>
          </a:xfrm>
        </p:spPr>
        <p:txBody>
          <a:bodyPr/>
          <a:lstStyle/>
          <a:p>
            <a:pPr algn="ctr"/>
            <a:r>
              <a:rPr lang="en-US" dirty="0" err="1" smtClean="0"/>
              <a:t>Modificador</a:t>
            </a:r>
            <a:r>
              <a:rPr lang="en-US" dirty="0" smtClean="0"/>
              <a:t> </a:t>
            </a:r>
            <a:r>
              <a:rPr lang="en-US" dirty="0" smtClean="0">
                <a:solidFill>
                  <a:srgbClr val="FF0000"/>
                </a:solidFill>
              </a:rPr>
              <a:t>final</a:t>
            </a:r>
            <a:endParaRPr lang="en-US" dirty="0">
              <a:solidFill>
                <a:srgbClr val="FF0000"/>
              </a:solidFill>
            </a:endParaRPr>
          </a:p>
        </p:txBody>
      </p:sp>
    </p:spTree>
    <p:extLst>
      <p:ext uri="{BB962C8B-B14F-4D97-AF65-F5344CB8AC3E}">
        <p14:creationId xmlns:p14="http://schemas.microsoft.com/office/powerpoint/2010/main" val="5849749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Modificador </a:t>
            </a:r>
            <a:r>
              <a:rPr lang="es-ES_tradnl" dirty="0" smtClean="0">
                <a:solidFill>
                  <a:srgbClr val="FF0000"/>
                </a:solidFill>
              </a:rPr>
              <a:t>final</a:t>
            </a:r>
            <a:endParaRPr lang="es-ES_tradnl" dirty="0">
              <a:solidFill>
                <a:srgbClr val="FF0000"/>
              </a:solidFill>
            </a:endParaRPr>
          </a:p>
        </p:txBody>
      </p:sp>
      <p:sp>
        <p:nvSpPr>
          <p:cNvPr id="3" name="Content Placeholder 2"/>
          <p:cNvSpPr>
            <a:spLocks noGrp="1"/>
          </p:cNvSpPr>
          <p:nvPr>
            <p:ph idx="1"/>
          </p:nvPr>
        </p:nvSpPr>
        <p:spPr>
          <a:xfrm>
            <a:off x="1115879" y="1514475"/>
            <a:ext cx="10631836" cy="4662488"/>
          </a:xfrm>
        </p:spPr>
        <p:txBody>
          <a:bodyPr>
            <a:normAutofit/>
          </a:bodyPr>
          <a:lstStyle/>
          <a:p>
            <a:pPr algn="just">
              <a:buFont typeface="Arial" charset="0"/>
              <a:buChar char="•"/>
            </a:pPr>
            <a:r>
              <a:rPr lang="es-ES_tradnl" dirty="0" smtClean="0"/>
              <a:t>La </a:t>
            </a:r>
            <a:r>
              <a:rPr lang="es-ES_tradnl" dirty="0"/>
              <a:t>palabra clave </a:t>
            </a:r>
            <a:r>
              <a:rPr lang="es-ES_tradnl" b="1" dirty="0"/>
              <a:t>final </a:t>
            </a:r>
            <a:r>
              <a:rPr lang="es-ES_tradnl" dirty="0"/>
              <a:t>es lo que usamos en Java para decir que el valor de una </a:t>
            </a:r>
            <a:r>
              <a:rPr lang="es-ES_tradnl" dirty="0" smtClean="0"/>
              <a:t>variable no </a:t>
            </a:r>
            <a:r>
              <a:rPr lang="es-ES_tradnl" dirty="0"/>
              <a:t>va a cambiar una vez que esta es </a:t>
            </a:r>
            <a:r>
              <a:rPr lang="es-ES_tradnl" dirty="0" smtClean="0"/>
              <a:t>inicializada</a:t>
            </a:r>
            <a:r>
              <a:rPr lang="es-ES_tradnl" dirty="0"/>
              <a:t>. </a:t>
            </a:r>
            <a:r>
              <a:rPr lang="es-ES_tradnl" b="1" dirty="0" smtClean="0"/>
              <a:t>Sólo </a:t>
            </a:r>
            <a:r>
              <a:rPr lang="es-ES_tradnl" b="1" dirty="0"/>
              <a:t>puede ser asignada una vez.</a:t>
            </a:r>
          </a:p>
          <a:p>
            <a:pPr marL="0" indent="0" algn="just">
              <a:buNone/>
            </a:pPr>
            <a:endParaRPr lang="es-ES_tradnl" dirty="0" smtClean="0"/>
          </a:p>
          <a:p>
            <a:pPr algn="just"/>
            <a:r>
              <a:rPr lang="es-ES_tradnl" dirty="0" smtClean="0"/>
              <a:t>Es </a:t>
            </a:r>
            <a:r>
              <a:rPr lang="es-ES_tradnl" dirty="0"/>
              <a:t>la forma de declarar una </a:t>
            </a:r>
            <a:r>
              <a:rPr lang="es-ES_tradnl" b="1" dirty="0"/>
              <a:t>constante</a:t>
            </a:r>
            <a:r>
              <a:rPr lang="es-ES_tradnl" dirty="0"/>
              <a:t> dentro de Java.</a:t>
            </a:r>
          </a:p>
          <a:p>
            <a:pPr algn="just"/>
            <a:endParaRPr lang="es-ES_tradnl" dirty="0"/>
          </a:p>
          <a:p>
            <a:pPr algn="just"/>
            <a:r>
              <a:rPr lang="es-ES_tradnl" dirty="0" smtClean="0"/>
              <a:t>Si </a:t>
            </a:r>
            <a:r>
              <a:rPr lang="es-ES_tradnl" dirty="0"/>
              <a:t>una </a:t>
            </a:r>
            <a:r>
              <a:rPr lang="es-ES_tradnl" b="1" dirty="0"/>
              <a:t>variable final </a:t>
            </a:r>
            <a:r>
              <a:rPr lang="es-ES_tradnl" dirty="0">
                <a:solidFill>
                  <a:srgbClr val="FF0000"/>
                </a:solidFill>
              </a:rPr>
              <a:t>contiene </a:t>
            </a:r>
            <a:r>
              <a:rPr lang="es-ES_tradnl" dirty="0" smtClean="0">
                <a:solidFill>
                  <a:srgbClr val="FF0000"/>
                </a:solidFill>
              </a:rPr>
              <a:t>la </a:t>
            </a:r>
            <a:r>
              <a:rPr lang="es-ES_tradnl" dirty="0">
                <a:solidFill>
                  <a:srgbClr val="FF0000"/>
                </a:solidFill>
              </a:rPr>
              <a:t>referencia a un </a:t>
            </a:r>
            <a:r>
              <a:rPr lang="es-ES_tradnl" dirty="0" smtClean="0">
                <a:solidFill>
                  <a:srgbClr val="FF0000"/>
                </a:solidFill>
              </a:rPr>
              <a:t>objeto</a:t>
            </a:r>
            <a:r>
              <a:rPr lang="es-ES_tradnl" dirty="0">
                <a:solidFill>
                  <a:srgbClr val="FF0000"/>
                </a:solidFill>
              </a:rPr>
              <a:t>, entonces el estado del el objeto puede ser cambiado por operaciones en el objeto, pero la variable siempre se referencia al mismo objeto</a:t>
            </a:r>
            <a:r>
              <a:rPr lang="es-ES_tradnl" b="1" dirty="0">
                <a:solidFill>
                  <a:srgbClr val="FF0000"/>
                </a:solidFill>
              </a:rPr>
              <a:t>.</a:t>
            </a:r>
            <a:endParaRPr lang="es-ES_tradnl" dirty="0">
              <a:solidFill>
                <a:srgbClr val="FF0000"/>
              </a:solidFill>
            </a:endParaRPr>
          </a:p>
        </p:txBody>
      </p:sp>
    </p:spTree>
    <p:extLst>
      <p:ext uri="{BB962C8B-B14F-4D97-AF65-F5344CB8AC3E}">
        <p14:creationId xmlns:p14="http://schemas.microsoft.com/office/powerpoint/2010/main" val="146213952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Modificador </a:t>
            </a:r>
            <a:r>
              <a:rPr lang="es-ES_tradnl" dirty="0" smtClean="0">
                <a:solidFill>
                  <a:srgbClr val="FF0000"/>
                </a:solidFill>
              </a:rPr>
              <a:t>final</a:t>
            </a:r>
            <a:endParaRPr lang="es-ES_tradnl" dirty="0"/>
          </a:p>
        </p:txBody>
      </p:sp>
      <p:sp>
        <p:nvSpPr>
          <p:cNvPr id="3" name="Content Placeholder 2"/>
          <p:cNvSpPr>
            <a:spLocks noGrp="1"/>
          </p:cNvSpPr>
          <p:nvPr>
            <p:ph idx="1"/>
          </p:nvPr>
        </p:nvSpPr>
        <p:spPr/>
        <p:txBody>
          <a:bodyPr>
            <a:normAutofit fontScale="92500" lnSpcReduction="10000"/>
          </a:bodyPr>
          <a:lstStyle/>
          <a:p>
            <a:endParaRPr lang="es-ES_tradnl" dirty="0" smtClean="0"/>
          </a:p>
          <a:p>
            <a:endParaRPr lang="es-ES_tradnl" dirty="0"/>
          </a:p>
          <a:p>
            <a:endParaRPr lang="es-ES_tradnl" dirty="0" smtClean="0"/>
          </a:p>
          <a:p>
            <a:endParaRPr lang="es-ES_tradnl" dirty="0" smtClean="0"/>
          </a:p>
          <a:p>
            <a:pPr marL="0" indent="0" algn="just">
              <a:buNone/>
            </a:pPr>
            <a:endParaRPr lang="es-ES_tradnl" dirty="0" smtClean="0"/>
          </a:p>
          <a:p>
            <a:pPr algn="just"/>
            <a:r>
              <a:rPr lang="es-ES_tradnl" dirty="0" smtClean="0"/>
              <a:t>El </a:t>
            </a:r>
            <a:r>
              <a:rPr lang="es-ES_tradnl" dirty="0"/>
              <a:t>valor de </a:t>
            </a:r>
            <a:r>
              <a:rPr lang="es-ES_tradnl" b="1" dirty="0"/>
              <a:t>pi </a:t>
            </a:r>
            <a:r>
              <a:rPr lang="es-ES_tradnl" dirty="0"/>
              <a:t>para cualquier objeto de tipo de círculo es 3.1416 y nunca puede </a:t>
            </a:r>
            <a:r>
              <a:rPr lang="es-ES_tradnl" dirty="0" smtClean="0"/>
              <a:t>cambiar.</a:t>
            </a:r>
          </a:p>
          <a:p>
            <a:pPr algn="just"/>
            <a:r>
              <a:rPr lang="es-ES_tradnl" dirty="0" smtClean="0"/>
              <a:t>Este </a:t>
            </a:r>
            <a:r>
              <a:rPr lang="es-ES_tradnl" dirty="0"/>
              <a:t>valor no puede ser cambiado por ninguna instancia del objeto círculo. Esto nos ayuda a prevenir errores de cálculos introducidos por usar un valor de pi incorrecto.</a:t>
            </a:r>
          </a:p>
        </p:txBody>
      </p:sp>
      <p:pic>
        <p:nvPicPr>
          <p:cNvPr id="4" name="Picture 3"/>
          <p:cNvPicPr>
            <a:picLocks noChangeAspect="1"/>
          </p:cNvPicPr>
          <p:nvPr/>
        </p:nvPicPr>
        <p:blipFill>
          <a:blip r:embed="rId2"/>
          <a:stretch>
            <a:fillRect/>
          </a:stretch>
        </p:blipFill>
        <p:spPr>
          <a:xfrm>
            <a:off x="2260194" y="2028824"/>
            <a:ext cx="7671613" cy="1393825"/>
          </a:xfrm>
          <a:prstGeom prst="rect">
            <a:avLst/>
          </a:prstGeom>
        </p:spPr>
      </p:pic>
    </p:spTree>
    <p:extLst>
      <p:ext uri="{BB962C8B-B14F-4D97-AF65-F5344CB8AC3E}">
        <p14:creationId xmlns:p14="http://schemas.microsoft.com/office/powerpoint/2010/main" val="1427050544"/>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50494" y="2643104"/>
            <a:ext cx="10515600" cy="1325563"/>
          </a:xfrm>
        </p:spPr>
        <p:txBody>
          <a:bodyPr/>
          <a:lstStyle/>
          <a:p>
            <a:pPr algn="ctr"/>
            <a:r>
              <a:rPr lang="en-US" dirty="0" smtClean="0"/>
              <a:t>Variables y </a:t>
            </a:r>
            <a:r>
              <a:rPr lang="en-US" dirty="0" err="1" smtClean="0"/>
              <a:t>métodos</a:t>
            </a:r>
            <a:r>
              <a:rPr lang="en-US" dirty="0" smtClean="0"/>
              <a:t> de </a:t>
            </a:r>
            <a:r>
              <a:rPr lang="en-US" dirty="0" err="1" smtClean="0"/>
              <a:t>clases</a:t>
            </a:r>
            <a:endParaRPr lang="en-US" dirty="0"/>
          </a:p>
        </p:txBody>
      </p:sp>
    </p:spTree>
    <p:extLst>
      <p:ext uri="{BB962C8B-B14F-4D97-AF65-F5344CB8AC3E}">
        <p14:creationId xmlns:p14="http://schemas.microsoft.com/office/powerpoint/2010/main" val="441555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Definiendo</a:t>
            </a:r>
            <a:r>
              <a:rPr lang="en-US" dirty="0" smtClean="0"/>
              <a:t> la </a:t>
            </a:r>
            <a:r>
              <a:rPr lang="en-US" dirty="0" err="1" smtClean="0"/>
              <a:t>Clase</a:t>
            </a:r>
            <a:r>
              <a:rPr lang="en-US" dirty="0" smtClean="0"/>
              <a:t> </a:t>
            </a:r>
            <a:r>
              <a:rPr lang="en-US" dirty="0" err="1" smtClean="0"/>
              <a:t>Pokemon</a:t>
            </a:r>
            <a:endParaRPr lang="en-US" dirty="0"/>
          </a:p>
        </p:txBody>
      </p:sp>
      <p:sp>
        <p:nvSpPr>
          <p:cNvPr id="4" name="TextBox 3"/>
          <p:cNvSpPr txBox="1"/>
          <p:nvPr/>
        </p:nvSpPr>
        <p:spPr>
          <a:xfrm>
            <a:off x="1096992" y="1825625"/>
            <a:ext cx="5438907" cy="4431983"/>
          </a:xfrm>
          <a:prstGeom prst="rect">
            <a:avLst/>
          </a:prstGeom>
          <a:noFill/>
          <a:ln>
            <a:solidFill>
              <a:schemeClr val="accent1">
                <a:shade val="50000"/>
              </a:schemeClr>
            </a:solidFill>
          </a:ln>
        </p:spPr>
        <p:txBody>
          <a:bodyPr wrap="square" rtlCol="0">
            <a:spAutoFit/>
          </a:bodyPr>
          <a:lstStyle/>
          <a:p>
            <a:endParaRPr lang="es-ES_tradnl" sz="2400" b="1" dirty="0" smtClean="0">
              <a:solidFill>
                <a:schemeClr val="accent6"/>
              </a:solidFill>
            </a:endParaRPr>
          </a:p>
          <a:p>
            <a:r>
              <a:rPr lang="es-ES_tradnl" sz="2400" b="1" dirty="0" smtClean="0">
                <a:solidFill>
                  <a:schemeClr val="accent6"/>
                </a:solidFill>
              </a:rPr>
              <a:t>   </a:t>
            </a:r>
            <a:r>
              <a:rPr lang="es-ES_tradnl" sz="2400" b="1" dirty="0" err="1" smtClean="0">
                <a:solidFill>
                  <a:schemeClr val="accent6"/>
                </a:solidFill>
              </a:rPr>
              <a:t>public</a:t>
            </a:r>
            <a:r>
              <a:rPr lang="es-ES_tradnl" sz="2400" b="1" dirty="0" smtClean="0">
                <a:solidFill>
                  <a:schemeClr val="accent6"/>
                </a:solidFill>
              </a:rPr>
              <a:t> </a:t>
            </a:r>
            <a:r>
              <a:rPr lang="es-ES_tradnl" sz="2400" b="1" dirty="0" err="1" smtClean="0">
                <a:solidFill>
                  <a:srgbClr val="0432FF"/>
                </a:solidFill>
              </a:rPr>
              <a:t>class</a:t>
            </a:r>
            <a:r>
              <a:rPr lang="es-ES_tradnl" sz="2400" b="1" dirty="0" smtClean="0">
                <a:solidFill>
                  <a:srgbClr val="0432FF"/>
                </a:solidFill>
              </a:rPr>
              <a:t> </a:t>
            </a:r>
            <a:r>
              <a:rPr lang="es-ES_tradnl" sz="2400" b="1" dirty="0" err="1" smtClean="0">
                <a:solidFill>
                  <a:srgbClr val="FF0000"/>
                </a:solidFill>
              </a:rPr>
              <a:t>Pokemon</a:t>
            </a:r>
            <a:r>
              <a:rPr lang="es-ES_tradnl" sz="2400" b="1" dirty="0" smtClean="0">
                <a:solidFill>
                  <a:srgbClr val="0070C0"/>
                </a:solidFill>
              </a:rPr>
              <a:t>{</a:t>
            </a:r>
          </a:p>
          <a:p>
            <a:r>
              <a:rPr lang="es-ES_tradnl" sz="2400" dirty="0"/>
              <a:t>	</a:t>
            </a:r>
            <a:r>
              <a:rPr lang="es-ES_tradnl" sz="2400" dirty="0" smtClean="0"/>
              <a:t>//elementos de la clase</a:t>
            </a:r>
          </a:p>
          <a:p>
            <a:endParaRPr lang="es-ES_tradnl" sz="2400" b="1" dirty="0">
              <a:solidFill>
                <a:srgbClr val="0070C0"/>
              </a:solidFill>
            </a:endParaRPr>
          </a:p>
          <a:p>
            <a:endParaRPr lang="es-ES_tradnl" sz="2400" b="1" dirty="0" smtClean="0">
              <a:solidFill>
                <a:srgbClr val="0070C0"/>
              </a:solidFill>
            </a:endParaRPr>
          </a:p>
          <a:p>
            <a:endParaRPr lang="es-ES_tradnl" sz="2400" b="1" dirty="0">
              <a:solidFill>
                <a:srgbClr val="0070C0"/>
              </a:solidFill>
            </a:endParaRPr>
          </a:p>
          <a:p>
            <a:endParaRPr lang="es-ES_tradnl" sz="2400" b="1" dirty="0" smtClean="0">
              <a:solidFill>
                <a:srgbClr val="0070C0"/>
              </a:solidFill>
            </a:endParaRPr>
          </a:p>
          <a:p>
            <a:endParaRPr lang="es-ES_tradnl" sz="2400" b="1" dirty="0" smtClean="0">
              <a:solidFill>
                <a:srgbClr val="0070C0"/>
              </a:solidFill>
            </a:endParaRPr>
          </a:p>
          <a:p>
            <a:endParaRPr lang="es-ES_tradnl" sz="2400" b="1" dirty="0">
              <a:solidFill>
                <a:srgbClr val="0070C0"/>
              </a:solidFill>
            </a:endParaRPr>
          </a:p>
          <a:p>
            <a:endParaRPr lang="es-ES_tradnl" sz="2400" b="1" dirty="0" smtClean="0">
              <a:solidFill>
                <a:srgbClr val="0070C0"/>
              </a:solidFill>
            </a:endParaRPr>
          </a:p>
          <a:p>
            <a:r>
              <a:rPr lang="es-ES_tradnl" sz="2400" b="1" dirty="0" smtClean="0">
                <a:solidFill>
                  <a:srgbClr val="0070C0"/>
                </a:solidFill>
              </a:rPr>
              <a:t>  }</a:t>
            </a:r>
          </a:p>
          <a:p>
            <a:endParaRPr lang="es-ES_tradnl" b="1" dirty="0">
              <a:solidFill>
                <a:srgbClr val="0070C0"/>
              </a:solidFill>
            </a:endParaRPr>
          </a:p>
        </p:txBody>
      </p:sp>
      <p:sp>
        <p:nvSpPr>
          <p:cNvPr id="5" name="TextBox 4"/>
          <p:cNvSpPr txBox="1"/>
          <p:nvPr/>
        </p:nvSpPr>
        <p:spPr>
          <a:xfrm>
            <a:off x="7020912" y="2185223"/>
            <a:ext cx="4332888" cy="3416320"/>
          </a:xfrm>
          <a:prstGeom prst="rect">
            <a:avLst/>
          </a:prstGeom>
          <a:noFill/>
        </p:spPr>
        <p:txBody>
          <a:bodyPr wrap="square" rtlCol="0">
            <a:spAutoFit/>
          </a:bodyPr>
          <a:lstStyle/>
          <a:p>
            <a:pPr algn="just"/>
            <a:r>
              <a:rPr lang="es-ES_tradnl" sz="2400" b="1" dirty="0" err="1" smtClean="0"/>
              <a:t>public</a:t>
            </a:r>
            <a:r>
              <a:rPr lang="es-ES_tradnl" sz="2400" b="1" dirty="0" smtClean="0"/>
              <a:t>: </a:t>
            </a:r>
            <a:r>
              <a:rPr lang="es-ES_tradnl" sz="2400" dirty="0" smtClean="0"/>
              <a:t>modificador de acceso. (cualquiera puede crear una instancia de esta clase)</a:t>
            </a:r>
          </a:p>
          <a:p>
            <a:pPr algn="just"/>
            <a:endParaRPr lang="es-ES_tradnl" sz="2400" b="1" dirty="0"/>
          </a:p>
          <a:p>
            <a:pPr algn="just"/>
            <a:r>
              <a:rPr lang="es-ES_tradnl" sz="2400" b="1" dirty="0" err="1"/>
              <a:t>c</a:t>
            </a:r>
            <a:r>
              <a:rPr lang="es-ES_tradnl" sz="2400" b="1" dirty="0" err="1" smtClean="0"/>
              <a:t>lass</a:t>
            </a:r>
            <a:r>
              <a:rPr lang="es-ES_tradnl" sz="2400" b="1" dirty="0" smtClean="0"/>
              <a:t>: </a:t>
            </a:r>
            <a:r>
              <a:rPr lang="es-ES_tradnl" sz="2400" dirty="0" smtClean="0"/>
              <a:t>palabra reservada de Java que indica que declaran una clase</a:t>
            </a:r>
          </a:p>
          <a:p>
            <a:pPr algn="just"/>
            <a:endParaRPr lang="es-ES_tradnl" sz="2400" b="1" dirty="0"/>
          </a:p>
          <a:p>
            <a:pPr algn="just"/>
            <a:r>
              <a:rPr lang="es-ES_tradnl" sz="2400" b="1" dirty="0" err="1" smtClean="0"/>
              <a:t>Pokemon</a:t>
            </a:r>
            <a:r>
              <a:rPr lang="es-ES_tradnl" sz="2400" b="1" dirty="0" smtClean="0"/>
              <a:t>: </a:t>
            </a:r>
            <a:r>
              <a:rPr lang="es-ES_tradnl" sz="2400" dirty="0" smtClean="0"/>
              <a:t>nombre de la clase</a:t>
            </a:r>
            <a:r>
              <a:rPr lang="es-ES_tradnl" sz="2400" b="1" dirty="0" smtClean="0"/>
              <a:t> </a:t>
            </a:r>
            <a:endParaRPr lang="es-ES_tradnl" sz="2400" b="1" dirty="0"/>
          </a:p>
        </p:txBody>
      </p:sp>
    </p:spTree>
    <p:extLst>
      <p:ext uri="{BB962C8B-B14F-4D97-AF65-F5344CB8AC3E}">
        <p14:creationId xmlns:p14="http://schemas.microsoft.com/office/powerpoint/2010/main" val="181672512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Modificador</a:t>
            </a:r>
            <a:r>
              <a:rPr lang="en-US" dirty="0" smtClean="0"/>
              <a:t> </a:t>
            </a:r>
            <a:r>
              <a:rPr lang="en-US" dirty="0" smtClean="0">
                <a:solidFill>
                  <a:srgbClr val="FF0000"/>
                </a:solidFill>
              </a:rPr>
              <a:t>Static</a:t>
            </a:r>
            <a:endParaRPr lang="en-US" dirty="0">
              <a:solidFill>
                <a:srgbClr val="FF0000"/>
              </a:solidFill>
            </a:endParaRPr>
          </a:p>
        </p:txBody>
      </p:sp>
      <p:sp>
        <p:nvSpPr>
          <p:cNvPr id="3" name="Content Placeholder 2"/>
          <p:cNvSpPr>
            <a:spLocks noGrp="1"/>
          </p:cNvSpPr>
          <p:nvPr>
            <p:ph idx="1"/>
          </p:nvPr>
        </p:nvSpPr>
        <p:spPr/>
        <p:txBody>
          <a:bodyPr/>
          <a:lstStyle/>
          <a:p>
            <a:endParaRPr lang="en-US" dirty="0"/>
          </a:p>
          <a:p>
            <a:pPr algn="just"/>
            <a:r>
              <a:rPr lang="en-US" sz="3200" dirty="0" smtClean="0"/>
              <a:t>El </a:t>
            </a:r>
            <a:r>
              <a:rPr lang="en-US" sz="3200" dirty="0" err="1"/>
              <a:t>modificador</a:t>
            </a:r>
            <a:r>
              <a:rPr lang="en-US" sz="3200" dirty="0"/>
              <a:t> </a:t>
            </a:r>
            <a:r>
              <a:rPr lang="en-US" sz="3200" b="1" dirty="0"/>
              <a:t>static</a:t>
            </a:r>
            <a:r>
              <a:rPr lang="en-US" sz="3200" dirty="0"/>
              <a:t>, </a:t>
            </a:r>
            <a:r>
              <a:rPr lang="en-US" sz="3200" dirty="0" err="1"/>
              <a:t>es</a:t>
            </a:r>
            <a:r>
              <a:rPr lang="en-US" sz="3200" dirty="0"/>
              <a:t> </a:t>
            </a:r>
            <a:r>
              <a:rPr lang="en-US" sz="3200" dirty="0" err="1"/>
              <a:t>usado</a:t>
            </a:r>
            <a:r>
              <a:rPr lang="en-US" sz="3200" dirty="0"/>
              <a:t> para </a:t>
            </a:r>
            <a:r>
              <a:rPr lang="en-US" sz="3200" dirty="0" err="1"/>
              <a:t>crear</a:t>
            </a:r>
            <a:r>
              <a:rPr lang="en-US" sz="3200" dirty="0"/>
              <a:t> variables y </a:t>
            </a:r>
            <a:r>
              <a:rPr lang="en-US" sz="3200" dirty="0" err="1"/>
              <a:t>métodos</a:t>
            </a:r>
            <a:r>
              <a:rPr lang="en-US" sz="3200" dirty="0"/>
              <a:t> que </a:t>
            </a:r>
            <a:r>
              <a:rPr lang="en-US" sz="3200" dirty="0" err="1"/>
              <a:t>existirán</a:t>
            </a:r>
            <a:r>
              <a:rPr lang="en-US" sz="3200" dirty="0"/>
              <a:t> </a:t>
            </a:r>
            <a:r>
              <a:rPr lang="en-US" sz="3200" dirty="0" err="1"/>
              <a:t>independientemente</a:t>
            </a:r>
            <a:r>
              <a:rPr lang="en-US" sz="3200" dirty="0"/>
              <a:t> de </a:t>
            </a:r>
            <a:r>
              <a:rPr lang="en-US" sz="3200" dirty="0" err="1"/>
              <a:t>todas</a:t>
            </a:r>
            <a:r>
              <a:rPr lang="en-US" sz="3200" dirty="0"/>
              <a:t> las </a:t>
            </a:r>
            <a:r>
              <a:rPr lang="en-US" sz="3200" dirty="0" err="1"/>
              <a:t>instancias</a:t>
            </a:r>
            <a:r>
              <a:rPr lang="en-US" sz="3200" dirty="0"/>
              <a:t> de la </a:t>
            </a:r>
            <a:r>
              <a:rPr lang="en-US" sz="3200" dirty="0" err="1"/>
              <a:t>clase</a:t>
            </a:r>
            <a:r>
              <a:rPr lang="en-US" sz="3200" dirty="0"/>
              <a:t>.</a:t>
            </a:r>
          </a:p>
          <a:p>
            <a:endParaRPr lang="en-US" dirty="0"/>
          </a:p>
        </p:txBody>
      </p:sp>
    </p:spTree>
    <p:extLst>
      <p:ext uri="{BB962C8B-B14F-4D97-AF65-F5344CB8AC3E}">
        <p14:creationId xmlns:p14="http://schemas.microsoft.com/office/powerpoint/2010/main" val="147635645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t>
            </a:r>
            <a:r>
              <a:rPr lang="en-US" dirty="0" err="1" smtClean="0"/>
              <a:t>Estáticas</a:t>
            </a:r>
            <a:endParaRPr lang="en-US" dirty="0"/>
          </a:p>
        </p:txBody>
      </p:sp>
      <p:sp>
        <p:nvSpPr>
          <p:cNvPr id="3" name="Content Placeholder 2"/>
          <p:cNvSpPr>
            <a:spLocks noGrp="1"/>
          </p:cNvSpPr>
          <p:nvPr>
            <p:ph idx="1"/>
          </p:nvPr>
        </p:nvSpPr>
        <p:spPr/>
        <p:txBody>
          <a:bodyPr>
            <a:normAutofit/>
          </a:bodyPr>
          <a:lstStyle/>
          <a:p>
            <a:pPr algn="just"/>
            <a:r>
              <a:rPr lang="en-US" sz="3200" dirty="0"/>
              <a:t>Una variable </a:t>
            </a:r>
            <a:r>
              <a:rPr lang="en-US" sz="3200" dirty="0" err="1"/>
              <a:t>estática</a:t>
            </a:r>
            <a:r>
              <a:rPr lang="en-US" sz="3200" dirty="0"/>
              <a:t> </a:t>
            </a:r>
            <a:r>
              <a:rPr lang="en-US" sz="3200" dirty="0" err="1"/>
              <a:t>es</a:t>
            </a:r>
            <a:r>
              <a:rPr lang="en-US" sz="3200" dirty="0"/>
              <a:t> </a:t>
            </a:r>
            <a:r>
              <a:rPr lang="en-US" sz="3200" dirty="0" err="1"/>
              <a:t>una</a:t>
            </a:r>
            <a:r>
              <a:rPr lang="en-US" sz="3200" dirty="0"/>
              <a:t> variable que le </a:t>
            </a:r>
            <a:r>
              <a:rPr lang="en-US" sz="3200" dirty="0" err="1"/>
              <a:t>pertenece</a:t>
            </a:r>
            <a:r>
              <a:rPr lang="en-US" sz="3200" dirty="0"/>
              <a:t> </a:t>
            </a:r>
            <a:r>
              <a:rPr lang="en-US" sz="3200" b="1" dirty="0"/>
              <a:t>a la </a:t>
            </a:r>
            <a:r>
              <a:rPr lang="en-US" sz="3200" b="1" dirty="0" err="1"/>
              <a:t>clase</a:t>
            </a:r>
            <a:r>
              <a:rPr lang="en-US" sz="3200" dirty="0"/>
              <a:t> </a:t>
            </a:r>
            <a:r>
              <a:rPr lang="en-US" sz="3200" dirty="0" err="1"/>
              <a:t>como</a:t>
            </a:r>
            <a:r>
              <a:rPr lang="en-US" sz="3200" dirty="0"/>
              <a:t> un </a:t>
            </a:r>
            <a:r>
              <a:rPr lang="en-US" sz="3200" dirty="0" err="1"/>
              <a:t>todo</a:t>
            </a:r>
            <a:r>
              <a:rPr lang="en-US" sz="3200" dirty="0"/>
              <a:t> y </a:t>
            </a:r>
            <a:r>
              <a:rPr lang="en-US" sz="3200" b="1" dirty="0"/>
              <a:t>no solo a un </a:t>
            </a:r>
            <a:r>
              <a:rPr lang="en-US" sz="3200" b="1" dirty="0" err="1"/>
              <a:t>objeto</a:t>
            </a:r>
            <a:r>
              <a:rPr lang="en-US" sz="3200" dirty="0" smtClean="0"/>
              <a:t>.</a:t>
            </a:r>
          </a:p>
          <a:p>
            <a:pPr algn="just"/>
            <a:endParaRPr lang="en-US" sz="3200" dirty="0"/>
          </a:p>
          <a:p>
            <a:pPr algn="just"/>
            <a:r>
              <a:rPr lang="en-US" sz="3200" dirty="0" err="1"/>
              <a:t>Cada</a:t>
            </a:r>
            <a:r>
              <a:rPr lang="en-US" sz="3200" dirty="0"/>
              <a:t> </a:t>
            </a:r>
            <a:r>
              <a:rPr lang="en-US" sz="3200" dirty="0" err="1"/>
              <a:t>objeto</a:t>
            </a:r>
            <a:r>
              <a:rPr lang="en-US" sz="3200" dirty="0"/>
              <a:t> de </a:t>
            </a:r>
            <a:r>
              <a:rPr lang="en-US" sz="3200" dirty="0" err="1"/>
              <a:t>una</a:t>
            </a:r>
            <a:r>
              <a:rPr lang="en-US" sz="3200" dirty="0"/>
              <a:t> </a:t>
            </a:r>
            <a:r>
              <a:rPr lang="en-US" sz="3200" dirty="0" err="1"/>
              <a:t>clase</a:t>
            </a:r>
            <a:r>
              <a:rPr lang="en-US" sz="3200" dirty="0"/>
              <a:t> </a:t>
            </a:r>
            <a:r>
              <a:rPr lang="en-US" sz="3200" dirty="0" err="1"/>
              <a:t>tiene</a:t>
            </a:r>
            <a:r>
              <a:rPr lang="en-US" sz="3200" dirty="0"/>
              <a:t> </a:t>
            </a:r>
            <a:r>
              <a:rPr lang="en-US" sz="3200" dirty="0" err="1"/>
              <a:t>sus</a:t>
            </a:r>
            <a:r>
              <a:rPr lang="en-US" sz="3200" dirty="0"/>
              <a:t> </a:t>
            </a:r>
            <a:r>
              <a:rPr lang="en-US" sz="3200" dirty="0" err="1"/>
              <a:t>copias</a:t>
            </a:r>
            <a:r>
              <a:rPr lang="en-US" sz="3200" dirty="0"/>
              <a:t> </a:t>
            </a:r>
            <a:r>
              <a:rPr lang="en-US" sz="3200" dirty="0" err="1"/>
              <a:t>propias</a:t>
            </a:r>
            <a:r>
              <a:rPr lang="en-US" sz="3200" dirty="0"/>
              <a:t> de la variables de </a:t>
            </a:r>
            <a:r>
              <a:rPr lang="en-US" sz="3200" dirty="0" err="1"/>
              <a:t>instancia</a:t>
            </a:r>
            <a:r>
              <a:rPr lang="en-US" sz="3200" dirty="0"/>
              <a:t>. Sin </a:t>
            </a:r>
            <a:r>
              <a:rPr lang="en-US" sz="3200" dirty="0" err="1"/>
              <a:t>embrago</a:t>
            </a:r>
            <a:r>
              <a:rPr lang="en-US" sz="3200" dirty="0"/>
              <a:t>, hay </a:t>
            </a:r>
            <a:r>
              <a:rPr lang="en-US" sz="3200" dirty="0" err="1"/>
              <a:t>una</a:t>
            </a:r>
            <a:r>
              <a:rPr lang="en-US" sz="3200" dirty="0"/>
              <a:t> </a:t>
            </a:r>
            <a:r>
              <a:rPr lang="en-US" sz="3200" dirty="0" err="1"/>
              <a:t>única</a:t>
            </a:r>
            <a:r>
              <a:rPr lang="en-US" sz="3200" dirty="0"/>
              <a:t> </a:t>
            </a:r>
            <a:r>
              <a:rPr lang="en-US" sz="3200" dirty="0" err="1"/>
              <a:t>copia</a:t>
            </a:r>
            <a:r>
              <a:rPr lang="en-US" sz="3200" dirty="0"/>
              <a:t> de las variables </a:t>
            </a:r>
            <a:r>
              <a:rPr lang="en-US" sz="3200" dirty="0" err="1"/>
              <a:t>estáticas</a:t>
            </a:r>
            <a:r>
              <a:rPr lang="en-US" sz="3200" dirty="0"/>
              <a:t> que </a:t>
            </a:r>
            <a:r>
              <a:rPr lang="en-US" sz="3200" dirty="0" err="1"/>
              <a:t>es</a:t>
            </a:r>
            <a:r>
              <a:rPr lang="en-US" sz="3200" dirty="0"/>
              <a:t> </a:t>
            </a:r>
            <a:r>
              <a:rPr lang="en-US" sz="3200" dirty="0" err="1"/>
              <a:t>compartida</a:t>
            </a:r>
            <a:r>
              <a:rPr lang="en-US" sz="3200" dirty="0"/>
              <a:t> </a:t>
            </a:r>
            <a:r>
              <a:rPr lang="en-US" sz="3200" dirty="0" err="1"/>
              <a:t>por</a:t>
            </a:r>
            <a:r>
              <a:rPr lang="en-US" sz="3200" dirty="0"/>
              <a:t> </a:t>
            </a:r>
            <a:r>
              <a:rPr lang="en-US" sz="3200" dirty="0" err="1"/>
              <a:t>todos</a:t>
            </a:r>
            <a:r>
              <a:rPr lang="en-US" sz="3200" dirty="0"/>
              <a:t> </a:t>
            </a:r>
            <a:r>
              <a:rPr lang="en-US" sz="3200" dirty="0" err="1"/>
              <a:t>los</a:t>
            </a:r>
            <a:r>
              <a:rPr lang="en-US" sz="3200" dirty="0"/>
              <a:t> </a:t>
            </a:r>
            <a:r>
              <a:rPr lang="en-US" sz="3200" dirty="0" err="1"/>
              <a:t>objetos</a:t>
            </a:r>
            <a:r>
              <a:rPr lang="en-US" sz="3200" dirty="0"/>
              <a:t> de la </a:t>
            </a:r>
            <a:r>
              <a:rPr lang="en-US" sz="3200" dirty="0" err="1"/>
              <a:t>clase</a:t>
            </a:r>
            <a:r>
              <a:rPr lang="en-US" sz="3200" dirty="0"/>
              <a:t>. </a:t>
            </a:r>
          </a:p>
          <a:p>
            <a:pPr algn="just"/>
            <a:endParaRPr lang="en-US" sz="3200" dirty="0"/>
          </a:p>
        </p:txBody>
      </p:sp>
    </p:spTree>
    <p:extLst>
      <p:ext uri="{BB962C8B-B14F-4D97-AF65-F5344CB8AC3E}">
        <p14:creationId xmlns:p14="http://schemas.microsoft.com/office/powerpoint/2010/main" val="193367813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Variables </a:t>
            </a:r>
            <a:r>
              <a:rPr lang="en-US" dirty="0" err="1"/>
              <a:t>Estáticas</a:t>
            </a:r>
            <a:endParaRPr lang="en-US" dirty="0"/>
          </a:p>
        </p:txBody>
      </p:sp>
      <p:sp>
        <p:nvSpPr>
          <p:cNvPr id="3" name="Content Placeholder 2"/>
          <p:cNvSpPr>
            <a:spLocks noGrp="1"/>
          </p:cNvSpPr>
          <p:nvPr>
            <p:ph idx="1"/>
          </p:nvPr>
        </p:nvSpPr>
        <p:spPr/>
        <p:txBody>
          <a:bodyPr>
            <a:normAutofit/>
          </a:bodyPr>
          <a:lstStyle/>
          <a:p>
            <a:r>
              <a:rPr lang="en-US" sz="3200" dirty="0"/>
              <a:t>Para </a:t>
            </a:r>
            <a:r>
              <a:rPr lang="en-US" sz="3200" dirty="0" err="1"/>
              <a:t>declarar</a:t>
            </a:r>
            <a:r>
              <a:rPr lang="en-US" sz="3200" dirty="0"/>
              <a:t> </a:t>
            </a:r>
            <a:r>
              <a:rPr lang="en-US" sz="3200" dirty="0" err="1"/>
              <a:t>una</a:t>
            </a:r>
            <a:r>
              <a:rPr lang="en-US" sz="3200" dirty="0"/>
              <a:t> variable </a:t>
            </a:r>
            <a:r>
              <a:rPr lang="en-US" sz="3200" dirty="0" err="1"/>
              <a:t>estática</a:t>
            </a:r>
            <a:r>
              <a:rPr lang="en-US" sz="3200" dirty="0"/>
              <a:t> </a:t>
            </a:r>
            <a:r>
              <a:rPr lang="en-US" sz="3200" dirty="0" err="1"/>
              <a:t>usamos</a:t>
            </a:r>
            <a:r>
              <a:rPr lang="en-US" sz="3200" dirty="0"/>
              <a:t> el </a:t>
            </a:r>
            <a:r>
              <a:rPr lang="en-US" sz="3200" dirty="0" err="1"/>
              <a:t>modificador</a:t>
            </a:r>
            <a:r>
              <a:rPr lang="en-US" sz="3200" dirty="0"/>
              <a:t> </a:t>
            </a:r>
            <a:r>
              <a:rPr lang="en-US" sz="3200" b="1" dirty="0"/>
              <a:t>static </a:t>
            </a:r>
            <a:r>
              <a:rPr lang="en-US" sz="3200" dirty="0" err="1"/>
              <a:t>en</a:t>
            </a:r>
            <a:r>
              <a:rPr lang="en-US" sz="3200" dirty="0"/>
              <a:t> la </a:t>
            </a:r>
            <a:r>
              <a:rPr lang="en-US" sz="3200" dirty="0" err="1"/>
              <a:t>declaración</a:t>
            </a:r>
            <a:r>
              <a:rPr lang="en-US" sz="3200" dirty="0"/>
              <a:t> de la variable.</a:t>
            </a:r>
          </a:p>
          <a:p>
            <a:endParaRPr lang="en-US" sz="3200" dirty="0"/>
          </a:p>
        </p:txBody>
      </p:sp>
      <p:sp>
        <p:nvSpPr>
          <p:cNvPr id="4" name="TextBox 3"/>
          <p:cNvSpPr txBox="1"/>
          <p:nvPr/>
        </p:nvSpPr>
        <p:spPr>
          <a:xfrm>
            <a:off x="1941095" y="3278828"/>
            <a:ext cx="8678779" cy="2092881"/>
          </a:xfrm>
          <a:prstGeom prst="rect">
            <a:avLst/>
          </a:prstGeom>
          <a:noFill/>
          <a:ln>
            <a:solidFill>
              <a:schemeClr val="accent1"/>
            </a:solidFill>
          </a:ln>
        </p:spPr>
        <p:txBody>
          <a:bodyPr wrap="square" rtlCol="0">
            <a:spAutoFit/>
          </a:bodyPr>
          <a:lstStyle/>
          <a:p>
            <a:r>
              <a:rPr lang="en-US" sz="2800" dirty="0">
                <a:latin typeface="Consolas" charset="0"/>
                <a:ea typeface="Consolas" charset="0"/>
                <a:cs typeface="Consolas" charset="0"/>
              </a:rPr>
              <a:t>public class A{</a:t>
            </a:r>
          </a:p>
          <a:p>
            <a:r>
              <a:rPr lang="en-US" sz="2800" dirty="0" smtClean="0">
                <a:latin typeface="Consolas" charset="0"/>
                <a:ea typeface="Consolas" charset="0"/>
                <a:cs typeface="Consolas" charset="0"/>
              </a:rPr>
              <a:t>	</a:t>
            </a:r>
            <a:r>
              <a:rPr lang="en-US" sz="2800" dirty="0" err="1" smtClean="0">
                <a:latin typeface="Consolas" charset="0"/>
                <a:ea typeface="Consolas" charset="0"/>
                <a:cs typeface="Consolas" charset="0"/>
              </a:rPr>
              <a:t>modificador-acceso</a:t>
            </a:r>
            <a:r>
              <a:rPr lang="en-US" sz="2800" dirty="0" smtClean="0">
                <a:latin typeface="Consolas" charset="0"/>
                <a:ea typeface="Consolas" charset="0"/>
                <a:cs typeface="Consolas" charset="0"/>
              </a:rPr>
              <a:t> </a:t>
            </a:r>
            <a:r>
              <a:rPr lang="en-US" sz="2800" b="1" i="1" dirty="0">
                <a:latin typeface="Consolas" charset="0"/>
                <a:ea typeface="Consolas" charset="0"/>
                <a:cs typeface="Consolas" charset="0"/>
              </a:rPr>
              <a:t>static</a:t>
            </a:r>
            <a:r>
              <a:rPr lang="en-US" sz="2800" dirty="0">
                <a:latin typeface="Consolas" charset="0"/>
                <a:ea typeface="Consolas" charset="0"/>
                <a:cs typeface="Consolas" charset="0"/>
              </a:rPr>
              <a:t> Type name;</a:t>
            </a:r>
          </a:p>
          <a:p>
            <a:r>
              <a:rPr lang="en-US" sz="2800" dirty="0" smtClean="0">
                <a:latin typeface="Consolas" charset="0"/>
                <a:ea typeface="Consolas" charset="0"/>
                <a:cs typeface="Consolas" charset="0"/>
              </a:rPr>
              <a:t>	private </a:t>
            </a:r>
            <a:r>
              <a:rPr lang="en-US" sz="2800" b="1" i="1" dirty="0">
                <a:latin typeface="Consolas" charset="0"/>
                <a:ea typeface="Consolas" charset="0"/>
                <a:cs typeface="Consolas" charset="0"/>
              </a:rPr>
              <a:t>static</a:t>
            </a:r>
            <a:r>
              <a:rPr lang="en-US" sz="2800" dirty="0">
                <a:latin typeface="Consolas" charset="0"/>
                <a:ea typeface="Consolas" charset="0"/>
                <a:cs typeface="Consolas" charset="0"/>
              </a:rPr>
              <a:t> </a:t>
            </a:r>
            <a:r>
              <a:rPr lang="en-US" sz="2800" dirty="0" err="1">
                <a:latin typeface="Consolas" charset="0"/>
                <a:ea typeface="Consolas" charset="0"/>
                <a:cs typeface="Consolas" charset="0"/>
              </a:rPr>
              <a:t>int</a:t>
            </a:r>
            <a:r>
              <a:rPr lang="en-US" sz="2800" dirty="0">
                <a:latin typeface="Consolas" charset="0"/>
                <a:ea typeface="Consolas" charset="0"/>
                <a:cs typeface="Consolas" charset="0"/>
              </a:rPr>
              <a:t> </a:t>
            </a:r>
            <a:r>
              <a:rPr lang="en-US" sz="2800" dirty="0" err="1" smtClean="0">
                <a:latin typeface="Consolas" charset="0"/>
                <a:ea typeface="Consolas" charset="0"/>
                <a:cs typeface="Consolas" charset="0"/>
              </a:rPr>
              <a:t>ultimoTurno</a:t>
            </a:r>
            <a:r>
              <a:rPr lang="en-US" sz="2800" dirty="0" smtClean="0">
                <a:latin typeface="Consolas" charset="0"/>
                <a:ea typeface="Consolas" charset="0"/>
                <a:cs typeface="Consolas" charset="0"/>
              </a:rPr>
              <a:t>;</a:t>
            </a:r>
            <a:endParaRPr lang="en-US" sz="2800" dirty="0">
              <a:latin typeface="Consolas" charset="0"/>
              <a:ea typeface="Consolas" charset="0"/>
              <a:cs typeface="Consolas" charset="0"/>
            </a:endParaRPr>
          </a:p>
          <a:p>
            <a:r>
              <a:rPr lang="en-US" sz="2800" dirty="0">
                <a:latin typeface="Consolas" charset="0"/>
                <a:ea typeface="Consolas" charset="0"/>
                <a:cs typeface="Consolas" charset="0"/>
              </a:rPr>
              <a:t>} </a:t>
            </a:r>
          </a:p>
          <a:p>
            <a:endParaRPr lang="en-US" dirty="0"/>
          </a:p>
        </p:txBody>
      </p:sp>
    </p:spTree>
    <p:extLst>
      <p:ext uri="{BB962C8B-B14F-4D97-AF65-F5344CB8AC3E}">
        <p14:creationId xmlns:p14="http://schemas.microsoft.com/office/powerpoint/2010/main" val="2045197526"/>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t>
            </a:r>
            <a:r>
              <a:rPr lang="en-US" dirty="0" err="1"/>
              <a:t>E</a:t>
            </a:r>
            <a:r>
              <a:rPr lang="en-US" dirty="0" err="1" smtClean="0"/>
              <a:t>státicas</a:t>
            </a:r>
            <a:endParaRPr lang="en-US" dirty="0"/>
          </a:p>
        </p:txBody>
      </p:sp>
      <p:sp>
        <p:nvSpPr>
          <p:cNvPr id="3" name="Content Placeholder 2"/>
          <p:cNvSpPr>
            <a:spLocks noGrp="1"/>
          </p:cNvSpPr>
          <p:nvPr>
            <p:ph idx="1"/>
          </p:nvPr>
        </p:nvSpPr>
        <p:spPr/>
        <p:txBody>
          <a:bodyPr/>
          <a:lstStyle/>
          <a:p>
            <a:r>
              <a:rPr lang="en-US" sz="3200" dirty="0"/>
              <a:t>Para </a:t>
            </a:r>
            <a:r>
              <a:rPr lang="en-US" sz="3200" dirty="0" err="1"/>
              <a:t>invocar</a:t>
            </a:r>
            <a:r>
              <a:rPr lang="en-US" sz="3200" dirty="0"/>
              <a:t> </a:t>
            </a:r>
            <a:r>
              <a:rPr lang="en-US" sz="3200" b="1" dirty="0"/>
              <a:t>a </a:t>
            </a:r>
            <a:r>
              <a:rPr lang="en-US" sz="3200" b="1" dirty="0" err="1"/>
              <a:t>una</a:t>
            </a:r>
            <a:r>
              <a:rPr lang="en-US" sz="3200" b="1" dirty="0"/>
              <a:t> variable </a:t>
            </a:r>
            <a:r>
              <a:rPr lang="en-US" sz="3200" b="1" dirty="0" err="1"/>
              <a:t>estática</a:t>
            </a:r>
            <a:r>
              <a:rPr lang="en-US" sz="3200" b="1" dirty="0"/>
              <a:t> no se </a:t>
            </a:r>
            <a:r>
              <a:rPr lang="en-US" sz="3200" b="1" dirty="0" err="1"/>
              <a:t>necesita</a:t>
            </a:r>
            <a:r>
              <a:rPr lang="en-US" sz="3200" b="1" dirty="0"/>
              <a:t> </a:t>
            </a:r>
            <a:r>
              <a:rPr lang="en-US" sz="3200" b="1" dirty="0" err="1"/>
              <a:t>crear</a:t>
            </a:r>
            <a:r>
              <a:rPr lang="en-US" sz="3200" b="1" dirty="0"/>
              <a:t> un </a:t>
            </a:r>
            <a:r>
              <a:rPr lang="en-US" sz="3200" b="1" dirty="0" err="1"/>
              <a:t>objeto</a:t>
            </a:r>
            <a:r>
              <a:rPr lang="en-US" sz="3200" b="1" dirty="0"/>
              <a:t> de la </a:t>
            </a:r>
            <a:r>
              <a:rPr lang="en-US" sz="3200" b="1" dirty="0" err="1"/>
              <a:t>clase</a:t>
            </a:r>
            <a:r>
              <a:rPr lang="en-US" sz="3200" b="1" dirty="0"/>
              <a:t> </a:t>
            </a:r>
            <a:r>
              <a:rPr lang="en-US" sz="3200" b="1" dirty="0" err="1"/>
              <a:t>en</a:t>
            </a:r>
            <a:r>
              <a:rPr lang="en-US" sz="3200" b="1" dirty="0"/>
              <a:t> la que se define</a:t>
            </a:r>
            <a:r>
              <a:rPr lang="en-US" sz="3200" dirty="0"/>
              <a:t>:</a:t>
            </a:r>
          </a:p>
          <a:p>
            <a:pPr lvl="1"/>
            <a:r>
              <a:rPr lang="en-US" sz="3200" dirty="0"/>
              <a:t>Si se </a:t>
            </a:r>
            <a:r>
              <a:rPr lang="en-US" sz="3200" dirty="0" err="1"/>
              <a:t>invoca</a:t>
            </a:r>
            <a:r>
              <a:rPr lang="en-US" sz="3200" dirty="0"/>
              <a:t> </a:t>
            </a:r>
            <a:r>
              <a:rPr lang="en-US" sz="3200" dirty="0" err="1"/>
              <a:t>desde</a:t>
            </a:r>
            <a:r>
              <a:rPr lang="en-US" sz="3200" dirty="0"/>
              <a:t> la </a:t>
            </a:r>
            <a:r>
              <a:rPr lang="en-US" sz="3200" dirty="0" err="1"/>
              <a:t>clase</a:t>
            </a:r>
            <a:r>
              <a:rPr lang="en-US" sz="3200" dirty="0"/>
              <a:t> </a:t>
            </a:r>
            <a:r>
              <a:rPr lang="en-US" sz="3200" dirty="0" err="1"/>
              <a:t>en</a:t>
            </a:r>
            <a:r>
              <a:rPr lang="en-US" sz="3200" dirty="0"/>
              <a:t> la que se </a:t>
            </a:r>
            <a:r>
              <a:rPr lang="en-US" sz="3200" dirty="0" err="1"/>
              <a:t>encuentra</a:t>
            </a:r>
            <a:r>
              <a:rPr lang="en-US" sz="3200" dirty="0"/>
              <a:t> </a:t>
            </a:r>
            <a:r>
              <a:rPr lang="en-US" sz="3200" dirty="0" err="1"/>
              <a:t>definido</a:t>
            </a:r>
            <a:r>
              <a:rPr lang="en-US" sz="3200" dirty="0"/>
              <a:t>, </a:t>
            </a:r>
            <a:r>
              <a:rPr lang="en-US" sz="3200" dirty="0" err="1"/>
              <a:t>basta</a:t>
            </a:r>
            <a:r>
              <a:rPr lang="en-US" sz="3200" dirty="0"/>
              <a:t> con </a:t>
            </a:r>
            <a:r>
              <a:rPr lang="en-US" sz="3200" dirty="0" err="1"/>
              <a:t>escribir</a:t>
            </a:r>
            <a:r>
              <a:rPr lang="en-US" sz="3200" dirty="0"/>
              <a:t> </a:t>
            </a:r>
            <a:r>
              <a:rPr lang="en-US" sz="3200" dirty="0" err="1"/>
              <a:t>su</a:t>
            </a:r>
            <a:r>
              <a:rPr lang="en-US" sz="3200" dirty="0"/>
              <a:t> </a:t>
            </a:r>
            <a:r>
              <a:rPr lang="en-US" sz="3200" dirty="0" err="1"/>
              <a:t>nombre</a:t>
            </a:r>
            <a:r>
              <a:rPr lang="en-US" sz="3200" dirty="0"/>
              <a:t>.</a:t>
            </a:r>
          </a:p>
          <a:p>
            <a:pPr lvl="1"/>
            <a:r>
              <a:rPr lang="en-US" sz="3200" dirty="0"/>
              <a:t>Si se le </a:t>
            </a:r>
            <a:r>
              <a:rPr lang="en-US" sz="3200" dirty="0" err="1"/>
              <a:t>invoca</a:t>
            </a:r>
            <a:r>
              <a:rPr lang="en-US" sz="3200" dirty="0"/>
              <a:t> </a:t>
            </a:r>
            <a:r>
              <a:rPr lang="en-US" sz="3200" dirty="0" err="1"/>
              <a:t>desde</a:t>
            </a:r>
            <a:r>
              <a:rPr lang="en-US" sz="3200" dirty="0"/>
              <a:t> </a:t>
            </a:r>
            <a:r>
              <a:rPr lang="en-US" sz="3200" dirty="0" err="1"/>
              <a:t>una</a:t>
            </a:r>
            <a:r>
              <a:rPr lang="en-US" sz="3200" dirty="0"/>
              <a:t> </a:t>
            </a:r>
            <a:r>
              <a:rPr lang="en-US" sz="3200" dirty="0" err="1"/>
              <a:t>clase</a:t>
            </a:r>
            <a:r>
              <a:rPr lang="en-US" sz="3200" dirty="0"/>
              <a:t> </a:t>
            </a:r>
            <a:r>
              <a:rPr lang="en-US" sz="3200" dirty="0" err="1"/>
              <a:t>distinta</a:t>
            </a:r>
            <a:r>
              <a:rPr lang="en-US" sz="3200" dirty="0"/>
              <a:t>, </a:t>
            </a:r>
            <a:r>
              <a:rPr lang="en-US" sz="3200" dirty="0" err="1"/>
              <a:t>debe</a:t>
            </a:r>
            <a:r>
              <a:rPr lang="en-US" sz="3200" dirty="0"/>
              <a:t> </a:t>
            </a:r>
            <a:r>
              <a:rPr lang="en-US" sz="3200" dirty="0" err="1"/>
              <a:t>anteponerse</a:t>
            </a:r>
            <a:r>
              <a:rPr lang="en-US" sz="3200" dirty="0"/>
              <a:t> a </a:t>
            </a:r>
            <a:r>
              <a:rPr lang="en-US" sz="3200" dirty="0" err="1"/>
              <a:t>su</a:t>
            </a:r>
            <a:r>
              <a:rPr lang="en-US" sz="3200" dirty="0"/>
              <a:t> </a:t>
            </a:r>
            <a:r>
              <a:rPr lang="en-US" sz="3200" dirty="0" err="1"/>
              <a:t>nombre</a:t>
            </a:r>
            <a:r>
              <a:rPr lang="en-US" sz="3200" dirty="0"/>
              <a:t>, el de la </a:t>
            </a:r>
            <a:r>
              <a:rPr lang="en-US" sz="3200" dirty="0" err="1"/>
              <a:t>clase</a:t>
            </a:r>
            <a:r>
              <a:rPr lang="en-US" sz="3200" dirty="0"/>
              <a:t> </a:t>
            </a:r>
            <a:r>
              <a:rPr lang="en-US" sz="3200" dirty="0" err="1"/>
              <a:t>en</a:t>
            </a:r>
            <a:r>
              <a:rPr lang="en-US" sz="3200" dirty="0"/>
              <a:t> la que se </a:t>
            </a:r>
            <a:r>
              <a:rPr lang="en-US" sz="3200" dirty="0" err="1"/>
              <a:t>encuentra</a:t>
            </a:r>
            <a:r>
              <a:rPr lang="en-US" sz="3200" dirty="0"/>
              <a:t> </a:t>
            </a:r>
            <a:r>
              <a:rPr lang="en-US" sz="3200" dirty="0" err="1"/>
              <a:t>seguido</a:t>
            </a:r>
            <a:r>
              <a:rPr lang="en-US" sz="3200" dirty="0"/>
              <a:t> </a:t>
            </a:r>
            <a:r>
              <a:rPr lang="en-US" sz="3200" dirty="0" smtClean="0"/>
              <a:t>del </a:t>
            </a:r>
            <a:r>
              <a:rPr lang="en-US" sz="3200" dirty="0" err="1" smtClean="0"/>
              <a:t>operador</a:t>
            </a:r>
            <a:r>
              <a:rPr lang="en-US" sz="3200" dirty="0" smtClean="0"/>
              <a:t> </a:t>
            </a:r>
            <a:r>
              <a:rPr lang="en-US" sz="3200" dirty="0" err="1"/>
              <a:t>punto</a:t>
            </a:r>
            <a:r>
              <a:rPr lang="en-US" sz="3200" dirty="0"/>
              <a:t> (.) </a:t>
            </a:r>
            <a:r>
              <a:rPr lang="en-US" sz="3200" b="1" dirty="0"/>
              <a:t>&lt;</a:t>
            </a:r>
            <a:r>
              <a:rPr lang="en-US" sz="3200" b="1" dirty="0" err="1"/>
              <a:t>NombreClase</a:t>
            </a:r>
            <a:r>
              <a:rPr lang="en-US" sz="3200" b="1" dirty="0"/>
              <a:t>&gt;.</a:t>
            </a:r>
            <a:r>
              <a:rPr lang="en-US" sz="3200" dirty="0" err="1"/>
              <a:t>nombreVariableEstatica</a:t>
            </a:r>
            <a:endParaRPr lang="en-US" sz="3200" dirty="0"/>
          </a:p>
          <a:p>
            <a:endParaRPr lang="en-US" dirty="0"/>
          </a:p>
        </p:txBody>
      </p:sp>
    </p:spTree>
    <p:extLst>
      <p:ext uri="{BB962C8B-B14F-4D97-AF65-F5344CB8AC3E}">
        <p14:creationId xmlns:p14="http://schemas.microsoft.com/office/powerpoint/2010/main" val="9186427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a:t>
            </a:r>
            <a:r>
              <a:rPr lang="en-US" dirty="0" err="1" smtClean="0"/>
              <a:t>Estáticas</a:t>
            </a:r>
            <a:r>
              <a:rPr lang="en-US" dirty="0" smtClean="0"/>
              <a:t> – </a:t>
            </a:r>
            <a:r>
              <a:rPr lang="en-US" dirty="0" err="1" smtClean="0"/>
              <a:t>compartir</a:t>
            </a:r>
            <a:r>
              <a:rPr lang="en-US" dirty="0" smtClean="0"/>
              <a:t> </a:t>
            </a:r>
            <a:r>
              <a:rPr lang="en-US" dirty="0" err="1" smtClean="0"/>
              <a:t>información</a:t>
            </a:r>
            <a:endParaRPr lang="en-US" dirty="0"/>
          </a:p>
        </p:txBody>
      </p:sp>
      <p:sp>
        <p:nvSpPr>
          <p:cNvPr id="3" name="Content Placeholder 2"/>
          <p:cNvSpPr>
            <a:spLocks noGrp="1"/>
          </p:cNvSpPr>
          <p:nvPr>
            <p:ph idx="1"/>
          </p:nvPr>
        </p:nvSpPr>
        <p:spPr>
          <a:xfrm>
            <a:off x="838200" y="2099733"/>
            <a:ext cx="10515600" cy="4077230"/>
          </a:xfrm>
        </p:spPr>
        <p:txBody>
          <a:bodyPr>
            <a:normAutofit/>
          </a:bodyPr>
          <a:lstStyle/>
          <a:p>
            <a:endParaRPr lang="en-US" sz="3200" b="1" smtClean="0"/>
          </a:p>
          <a:p>
            <a:r>
              <a:rPr lang="en-US" sz="3200" b="1" dirty="0" smtClean="0"/>
              <a:t>Una </a:t>
            </a:r>
            <a:r>
              <a:rPr lang="en-US" sz="3200" b="1" dirty="0"/>
              <a:t>variable </a:t>
            </a:r>
            <a:r>
              <a:rPr lang="en-US" sz="3200" b="1" dirty="0" err="1"/>
              <a:t>estática</a:t>
            </a:r>
            <a:r>
              <a:rPr lang="en-US" sz="3200" b="1" dirty="0"/>
              <a:t> </a:t>
            </a:r>
            <a:r>
              <a:rPr lang="en-US" sz="3200" b="1" dirty="0" err="1"/>
              <a:t>puede</a:t>
            </a:r>
            <a:r>
              <a:rPr lang="en-US" sz="3200" b="1" dirty="0"/>
              <a:t> </a:t>
            </a:r>
            <a:r>
              <a:rPr lang="en-US" sz="3200" b="1" dirty="0" err="1"/>
              <a:t>ser</a:t>
            </a:r>
            <a:r>
              <a:rPr lang="en-US" sz="3200" b="1" dirty="0"/>
              <a:t> </a:t>
            </a:r>
            <a:r>
              <a:rPr lang="en-US" sz="3200" b="1" dirty="0" err="1"/>
              <a:t>usada</a:t>
            </a:r>
            <a:r>
              <a:rPr lang="en-US" sz="3200" b="1" dirty="0"/>
              <a:t> entre </a:t>
            </a:r>
            <a:r>
              <a:rPr lang="en-US" sz="3200" b="1" dirty="0" err="1"/>
              <a:t>los</a:t>
            </a:r>
            <a:r>
              <a:rPr lang="en-US" sz="3200" b="1" dirty="0"/>
              <a:t> </a:t>
            </a:r>
            <a:r>
              <a:rPr lang="en-US" sz="3200" b="1" dirty="0" err="1"/>
              <a:t>objetos</a:t>
            </a:r>
            <a:r>
              <a:rPr lang="en-US" sz="3200" b="1" dirty="0"/>
              <a:t> de la </a:t>
            </a:r>
            <a:r>
              <a:rPr lang="en-US" sz="3200" b="1" dirty="0" err="1"/>
              <a:t>misma</a:t>
            </a:r>
            <a:r>
              <a:rPr lang="en-US" sz="3200" b="1" dirty="0"/>
              <a:t> </a:t>
            </a:r>
            <a:r>
              <a:rPr lang="en-US" sz="3200" b="1" dirty="0" err="1"/>
              <a:t>clases</a:t>
            </a:r>
            <a:r>
              <a:rPr lang="en-US" sz="3200" b="1" dirty="0"/>
              <a:t> para </a:t>
            </a:r>
            <a:r>
              <a:rPr lang="en-US" sz="3200" b="1" dirty="0" err="1"/>
              <a:t>compartir</a:t>
            </a:r>
            <a:r>
              <a:rPr lang="en-US" sz="3200" b="1" dirty="0"/>
              <a:t> </a:t>
            </a:r>
            <a:r>
              <a:rPr lang="en-US" sz="3200" b="1" dirty="0" err="1"/>
              <a:t>información</a:t>
            </a:r>
            <a:r>
              <a:rPr lang="en-US" sz="3200" b="1" dirty="0"/>
              <a:t> entre </a:t>
            </a:r>
            <a:r>
              <a:rPr lang="en-US" sz="3200" b="1" dirty="0" err="1"/>
              <a:t>ellos</a:t>
            </a:r>
            <a:r>
              <a:rPr lang="en-US" sz="3200" b="1" dirty="0"/>
              <a:t>.</a:t>
            </a:r>
            <a:endParaRPr lang="en-US" sz="3200" dirty="0"/>
          </a:p>
          <a:p>
            <a:r>
              <a:rPr lang="en-US" sz="3200" dirty="0"/>
              <a:t>Un </a:t>
            </a:r>
            <a:r>
              <a:rPr lang="en-US" sz="3200" dirty="0" err="1"/>
              <a:t>objeto</a:t>
            </a:r>
            <a:r>
              <a:rPr lang="en-US" sz="3200" dirty="0"/>
              <a:t> </a:t>
            </a:r>
            <a:r>
              <a:rPr lang="en-US" sz="3200" dirty="0" err="1"/>
              <a:t>puede</a:t>
            </a:r>
            <a:r>
              <a:rPr lang="en-US" sz="3200" dirty="0"/>
              <a:t> </a:t>
            </a:r>
            <a:r>
              <a:rPr lang="en-US" sz="3200" dirty="0" err="1"/>
              <a:t>cambiar</a:t>
            </a:r>
            <a:r>
              <a:rPr lang="en-US" sz="3200" dirty="0"/>
              <a:t> el valor de </a:t>
            </a:r>
            <a:r>
              <a:rPr lang="en-US" sz="3200" dirty="0" err="1"/>
              <a:t>una</a:t>
            </a:r>
            <a:r>
              <a:rPr lang="en-US" sz="3200" dirty="0"/>
              <a:t> variable </a:t>
            </a:r>
            <a:r>
              <a:rPr lang="en-US" sz="3200" dirty="0" err="1"/>
              <a:t>estática</a:t>
            </a:r>
            <a:r>
              <a:rPr lang="en-US" sz="3200" dirty="0"/>
              <a:t> y </a:t>
            </a:r>
            <a:r>
              <a:rPr lang="en-US" sz="3200" dirty="0" err="1"/>
              <a:t>otro</a:t>
            </a:r>
            <a:r>
              <a:rPr lang="en-US" sz="3200" dirty="0"/>
              <a:t> </a:t>
            </a:r>
            <a:r>
              <a:rPr lang="en-US" sz="3200" dirty="0" err="1"/>
              <a:t>objeto</a:t>
            </a:r>
            <a:r>
              <a:rPr lang="en-US" sz="3200" dirty="0"/>
              <a:t> de la </a:t>
            </a:r>
            <a:r>
              <a:rPr lang="en-US" sz="3200" dirty="0" err="1"/>
              <a:t>misma</a:t>
            </a:r>
            <a:r>
              <a:rPr lang="en-US" sz="3200" dirty="0"/>
              <a:t> </a:t>
            </a:r>
            <a:r>
              <a:rPr lang="en-US" sz="3200" dirty="0" err="1"/>
              <a:t>clase</a:t>
            </a:r>
            <a:r>
              <a:rPr lang="en-US" sz="3200" dirty="0"/>
              <a:t> </a:t>
            </a:r>
            <a:r>
              <a:rPr lang="en-US" sz="3200" dirty="0" err="1"/>
              <a:t>puede</a:t>
            </a:r>
            <a:r>
              <a:rPr lang="en-US" sz="3200" dirty="0"/>
              <a:t> leer ese </a:t>
            </a:r>
            <a:r>
              <a:rPr lang="en-US" sz="3200" dirty="0" err="1"/>
              <a:t>cambio</a:t>
            </a:r>
            <a:r>
              <a:rPr lang="en-US" sz="3200" dirty="0" smtClean="0"/>
              <a:t>.</a:t>
            </a:r>
            <a:endParaRPr lang="en-US" sz="3200" dirty="0"/>
          </a:p>
        </p:txBody>
      </p:sp>
    </p:spTree>
    <p:extLst>
      <p:ext uri="{BB962C8B-B14F-4D97-AF65-F5344CB8AC3E}">
        <p14:creationId xmlns:p14="http://schemas.microsoft.com/office/powerpoint/2010/main" val="42182496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5" name="TextBox 4"/>
          <p:cNvSpPr txBox="1"/>
          <p:nvPr/>
        </p:nvSpPr>
        <p:spPr>
          <a:xfrm>
            <a:off x="1138766" y="1755776"/>
            <a:ext cx="9914467" cy="4154984"/>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US" sz="2400" dirty="0">
                <a:latin typeface="Consolas" charset="0"/>
                <a:ea typeface="Consolas" charset="0"/>
                <a:cs typeface="Consolas" charset="0"/>
              </a:rPr>
              <a:t> </a:t>
            </a:r>
            <a:r>
              <a:rPr lang="en-US" sz="2400" dirty="0" smtClean="0">
                <a:latin typeface="Consolas" charset="0"/>
                <a:ea typeface="Consolas" charset="0"/>
                <a:cs typeface="Consolas" charset="0"/>
              </a:rPr>
              <a:t>   </a:t>
            </a:r>
            <a:r>
              <a:rPr lang="en-AU" sz="2400" dirty="0" smtClean="0"/>
              <a:t>private </a:t>
            </a:r>
            <a:r>
              <a:rPr lang="en-AU" sz="2400" b="1" dirty="0"/>
              <a:t>static</a:t>
            </a:r>
            <a:r>
              <a:rPr lang="en-AU" sz="2400" dirty="0"/>
              <a:t> </a:t>
            </a:r>
            <a:r>
              <a:rPr lang="en-AU" sz="2400" dirty="0" err="1"/>
              <a:t>int</a:t>
            </a:r>
            <a:r>
              <a:rPr lang="en-AU" sz="2400" dirty="0"/>
              <a:t> </a:t>
            </a:r>
            <a:r>
              <a:rPr lang="en-AU" sz="2400" dirty="0" err="1" smtClean="0"/>
              <a:t>ultimoTurno</a:t>
            </a:r>
            <a:r>
              <a:rPr lang="en-AU" sz="2400" dirty="0" smtClean="0"/>
              <a:t>=0;</a:t>
            </a:r>
            <a:endParaRPr lang="en-GB" sz="2400" dirty="0"/>
          </a:p>
          <a:p>
            <a:r>
              <a:rPr lang="en-GB" sz="2400" dirty="0"/>
              <a:t> </a:t>
            </a:r>
            <a:r>
              <a:rPr lang="en-GB" sz="2400" dirty="0" smtClean="0"/>
              <a:t>          </a:t>
            </a:r>
            <a:r>
              <a:rPr lang="en-AU" sz="2400" dirty="0" smtClean="0"/>
              <a:t>private </a:t>
            </a:r>
            <a:r>
              <a:rPr lang="en-AU" sz="2400" dirty="0" err="1"/>
              <a:t>int</a:t>
            </a:r>
            <a:r>
              <a:rPr lang="en-AU" sz="2400" dirty="0"/>
              <a:t> </a:t>
            </a:r>
            <a:r>
              <a:rPr lang="en-AU" sz="2400" dirty="0" err="1" smtClean="0"/>
              <a:t>turno</a:t>
            </a:r>
            <a:r>
              <a:rPr lang="en-AU" sz="2400" dirty="0" smtClean="0"/>
              <a:t>;</a:t>
            </a:r>
            <a:endParaRPr lang="en-GB" sz="2400" dirty="0"/>
          </a:p>
          <a:p>
            <a:r>
              <a:rPr lang="en-GB" sz="2400" dirty="0"/>
              <a:t> </a:t>
            </a:r>
            <a:r>
              <a:rPr lang="en-GB" sz="2400" dirty="0" smtClean="0"/>
              <a:t>          </a:t>
            </a:r>
            <a:r>
              <a:rPr lang="en-AU" sz="2400" dirty="0" smtClean="0"/>
              <a:t>public </a:t>
            </a:r>
            <a:r>
              <a:rPr lang="en-AU" sz="2400" dirty="0" err="1"/>
              <a:t>Turno</a:t>
            </a:r>
            <a:r>
              <a:rPr lang="en-AU" sz="2400" dirty="0"/>
              <a:t>(){</a:t>
            </a:r>
            <a:endParaRPr lang="en-GB" sz="2400" dirty="0"/>
          </a:p>
          <a:p>
            <a:r>
              <a:rPr lang="en-AU" sz="2400" dirty="0"/>
              <a:t>        </a:t>
            </a:r>
            <a:r>
              <a:rPr lang="en-AU" sz="2400" dirty="0" smtClean="0"/>
              <a:t>          </a:t>
            </a:r>
            <a:r>
              <a:rPr lang="en-AU" sz="2400" dirty="0" err="1" smtClean="0"/>
              <a:t>turno</a:t>
            </a:r>
            <a:r>
              <a:rPr lang="en-AU" sz="2400" dirty="0" smtClean="0"/>
              <a:t>=ultimoTurno+1</a:t>
            </a:r>
            <a:r>
              <a:rPr lang="en-AU" sz="2400" dirty="0"/>
              <a:t>;</a:t>
            </a:r>
            <a:endParaRPr lang="en-GB" sz="2400" dirty="0"/>
          </a:p>
          <a:p>
            <a:r>
              <a:rPr lang="en-AU" sz="2400" dirty="0"/>
              <a:t>        </a:t>
            </a:r>
            <a:r>
              <a:rPr lang="en-AU" sz="2400" dirty="0" smtClean="0"/>
              <a:t>          </a:t>
            </a:r>
            <a:r>
              <a:rPr lang="en-AU" sz="2400" dirty="0" err="1" smtClean="0"/>
              <a:t>ultimoTurno</a:t>
            </a:r>
            <a:r>
              <a:rPr lang="en-AU" sz="2400" dirty="0" smtClean="0"/>
              <a:t> </a:t>
            </a:r>
            <a:r>
              <a:rPr lang="en-AU" sz="2400" dirty="0"/>
              <a:t>= </a:t>
            </a:r>
            <a:r>
              <a:rPr lang="en-AU" sz="2400" dirty="0" err="1"/>
              <a:t>turno</a:t>
            </a:r>
            <a:r>
              <a:rPr lang="en-AU" sz="2400" dirty="0"/>
              <a:t>;</a:t>
            </a:r>
            <a:endParaRPr lang="en-GB" sz="2400" dirty="0"/>
          </a:p>
          <a:p>
            <a:r>
              <a:rPr lang="en-AU" sz="2400" dirty="0"/>
              <a:t>    </a:t>
            </a:r>
            <a:r>
              <a:rPr lang="en-AU" sz="2400" dirty="0" smtClean="0"/>
              <a:t>       }</a:t>
            </a:r>
            <a:endParaRPr lang="en-GB" sz="2400" dirty="0"/>
          </a:p>
          <a:p>
            <a:r>
              <a:rPr lang="en-AU" sz="2400" dirty="0"/>
              <a:t>    </a:t>
            </a:r>
            <a:r>
              <a:rPr lang="en-AU" sz="2400" dirty="0" smtClean="0"/>
              <a:t>       public </a:t>
            </a:r>
            <a:r>
              <a:rPr lang="en-AU" sz="2400" dirty="0"/>
              <a:t>String </a:t>
            </a:r>
            <a:r>
              <a:rPr lang="en-AU" sz="2400" dirty="0" err="1"/>
              <a:t>toString</a:t>
            </a:r>
            <a:r>
              <a:rPr lang="en-AU" sz="2400" dirty="0"/>
              <a:t>(){</a:t>
            </a:r>
            <a:endParaRPr lang="en-GB" sz="2400" dirty="0"/>
          </a:p>
          <a:p>
            <a:r>
              <a:rPr lang="es-ES" sz="2400" dirty="0"/>
              <a:t>        </a:t>
            </a:r>
            <a:r>
              <a:rPr lang="es-ES" sz="2400" dirty="0" smtClean="0"/>
              <a:t>          </a:t>
            </a:r>
            <a:r>
              <a:rPr lang="es-ES" sz="2400" dirty="0" err="1" smtClean="0"/>
              <a:t>return</a:t>
            </a:r>
            <a:r>
              <a:rPr lang="es-ES" sz="2400" dirty="0" smtClean="0"/>
              <a:t> </a:t>
            </a:r>
            <a:r>
              <a:rPr lang="es-ES" sz="2400" dirty="0"/>
              <a:t>"{</a:t>
            </a:r>
            <a:r>
              <a:rPr lang="es-ES" sz="2400" dirty="0" err="1"/>
              <a:t>ultimoTurno</a:t>
            </a:r>
            <a:r>
              <a:rPr lang="es-ES" sz="2400" dirty="0"/>
              <a:t>:"+</a:t>
            </a:r>
            <a:r>
              <a:rPr lang="es-ES" sz="2400" dirty="0" err="1"/>
              <a:t>ultimoTurno</a:t>
            </a:r>
            <a:r>
              <a:rPr lang="es-ES" sz="2400" dirty="0"/>
              <a:t>+","+"tu </a:t>
            </a:r>
            <a:r>
              <a:rPr lang="es-ES" sz="2400" dirty="0" err="1"/>
              <a:t>turno"+turno</a:t>
            </a:r>
            <a:r>
              <a:rPr lang="es-ES" sz="2400" dirty="0"/>
              <a:t>+"}";</a:t>
            </a:r>
            <a:endParaRPr lang="en-GB" sz="2400" dirty="0"/>
          </a:p>
          <a:p>
            <a:r>
              <a:rPr lang="es-ES" sz="2400" dirty="0"/>
              <a:t>    </a:t>
            </a:r>
            <a:r>
              <a:rPr lang="es-ES" sz="2400" dirty="0" smtClean="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Tree>
    <p:extLst>
      <p:ext uri="{BB962C8B-B14F-4D97-AF65-F5344CB8AC3E}">
        <p14:creationId xmlns:p14="http://schemas.microsoft.com/office/powerpoint/2010/main" val="35216974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992"/>
            <a:ext cx="10515600" cy="1325563"/>
          </a:xfrm>
        </p:spPr>
        <p:txBody>
          <a:bodyPr/>
          <a:lstStyle/>
          <a:p>
            <a:r>
              <a:rPr lang="en-US" dirty="0" err="1"/>
              <a:t>Ejemplo</a:t>
            </a:r>
            <a:endParaRPr lang="en-US" dirty="0"/>
          </a:p>
        </p:txBody>
      </p:sp>
      <p:sp>
        <p:nvSpPr>
          <p:cNvPr id="4" name="TextBox 3"/>
          <p:cNvSpPr txBox="1"/>
          <p:nvPr/>
        </p:nvSpPr>
        <p:spPr>
          <a:xfrm>
            <a:off x="838199" y="1307155"/>
            <a:ext cx="5257800" cy="5262979"/>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TestTurno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AU" sz="2400" b="1" dirty="0" smtClean="0"/>
              <a:t>     </a:t>
            </a:r>
            <a:r>
              <a:rPr lang="en-AU" sz="2400" dirty="0" smtClean="0"/>
              <a:t>public </a:t>
            </a:r>
            <a:r>
              <a:rPr lang="en-AU" sz="2400" dirty="0"/>
              <a:t>static void main(String[] </a:t>
            </a:r>
            <a:r>
              <a:rPr lang="en-AU" sz="2400" dirty="0" err="1"/>
              <a:t>args</a:t>
            </a:r>
            <a:r>
              <a:rPr lang="en-AU" sz="2400" dirty="0"/>
              <a:t>){</a:t>
            </a:r>
            <a:endParaRPr lang="en-GB" sz="2400" dirty="0"/>
          </a:p>
          <a:p>
            <a:r>
              <a:rPr lang="en-AU" sz="2400" dirty="0">
                <a:solidFill>
                  <a:schemeClr val="bg2"/>
                </a:solidFill>
              </a:rPr>
              <a:t>        </a:t>
            </a:r>
            <a:r>
              <a:rPr lang="es-ES" sz="2400" dirty="0">
                <a:solidFill>
                  <a:schemeClr val="bg2"/>
                </a:solidFill>
              </a:rPr>
              <a:t>//obtener un turno</a:t>
            </a:r>
            <a:endParaRPr lang="en-GB" sz="2400" dirty="0">
              <a:solidFill>
                <a:schemeClr val="bg2"/>
              </a:solidFill>
            </a:endParaRPr>
          </a:p>
          <a:p>
            <a:r>
              <a:rPr lang="es-ES" sz="2400" dirty="0">
                <a:solidFill>
                  <a:schemeClr val="bg2"/>
                </a:solidFill>
              </a:rPr>
              <a:t>        Turno t1 = new Turno();</a:t>
            </a:r>
            <a:endParaRPr lang="en-GB" sz="2400" dirty="0">
              <a:solidFill>
                <a:schemeClr val="bg2"/>
              </a:solidFill>
            </a:endParaRPr>
          </a:p>
          <a:p>
            <a:r>
              <a:rPr lang="es-ES" sz="2400" dirty="0"/>
              <a:t>        </a:t>
            </a:r>
            <a:r>
              <a:rPr lang="es-ES" sz="2400" dirty="0">
                <a:solidFill>
                  <a:schemeClr val="bg2"/>
                </a:solidFill>
              </a:rPr>
              <a:t>//obtener otro turno</a:t>
            </a:r>
            <a:endParaRPr lang="en-GB" sz="2400" dirty="0">
              <a:solidFill>
                <a:schemeClr val="bg2"/>
              </a:solidFill>
            </a:endParaRPr>
          </a:p>
          <a:p>
            <a:r>
              <a:rPr lang="es-ES" sz="2400" dirty="0">
                <a:solidFill>
                  <a:schemeClr val="bg2"/>
                </a:solidFill>
              </a:rPr>
              <a:t>        Turno t2 = new Turno();</a:t>
            </a:r>
            <a:endParaRPr lang="en-GB" sz="2400" dirty="0">
              <a:solidFill>
                <a:schemeClr val="bg2"/>
              </a:solidFill>
            </a:endParaRPr>
          </a:p>
          <a:p>
            <a:r>
              <a:rPr lang="es-ES" sz="2400" dirty="0">
                <a:solidFill>
                  <a:schemeClr val="bg2"/>
                </a:solidFill>
              </a:rPr>
              <a:t>        //obtener otro turno</a:t>
            </a:r>
            <a:endParaRPr lang="en-GB" sz="2400" dirty="0">
              <a:solidFill>
                <a:schemeClr val="bg2"/>
              </a:solidFill>
            </a:endParaRPr>
          </a:p>
          <a:p>
            <a:r>
              <a:rPr lang="es-ES" sz="2400" dirty="0">
                <a:solidFill>
                  <a:schemeClr val="bg2"/>
                </a:solidFill>
              </a:rPr>
              <a:t>        Turno t3 = new Turno();</a:t>
            </a:r>
            <a:endParaRPr lang="en-GB" sz="2400" dirty="0">
              <a:solidFill>
                <a:schemeClr val="bg2"/>
              </a:solidFill>
            </a:endParaRPr>
          </a:p>
          <a:p>
            <a:r>
              <a:rPr lang="es-ES" sz="2400" dirty="0">
                <a:solidFill>
                  <a:schemeClr val="bg2"/>
                </a:solidFill>
              </a:rPr>
              <a:t>        </a:t>
            </a:r>
            <a:endParaRPr lang="en-GB" sz="2400" dirty="0">
              <a:solidFill>
                <a:schemeClr val="bg2"/>
              </a:solidFill>
            </a:endParaRPr>
          </a:p>
          <a:p>
            <a:r>
              <a:rPr lang="es-ES" sz="2400" dirty="0">
                <a:solidFill>
                  <a:schemeClr val="bg2"/>
                </a:solidFill>
              </a:rPr>
              <a:t>        </a:t>
            </a:r>
            <a:r>
              <a:rPr lang="en-AU" sz="2400" dirty="0" err="1">
                <a:solidFill>
                  <a:schemeClr val="bg2"/>
                </a:solidFill>
              </a:rPr>
              <a:t>System.out.println</a:t>
            </a:r>
            <a:r>
              <a:rPr lang="en-AU" sz="2400" dirty="0">
                <a:solidFill>
                  <a:schemeClr val="bg2"/>
                </a:solidFill>
              </a:rPr>
              <a:t>("t1: "+t1);</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("t2: "+t2);</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("t3: "+t3);</a:t>
            </a:r>
            <a:endParaRPr lang="en-GB" sz="2400" dirty="0">
              <a:solidFill>
                <a:schemeClr val="bg2"/>
              </a:solidFill>
            </a:endParaRPr>
          </a:p>
          <a:p>
            <a:r>
              <a:rPr lang="en-AU" sz="2400" dirty="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
        <p:nvSpPr>
          <p:cNvPr id="3" name="Rectangle 11"/>
          <p:cNvSpPr>
            <a:spLocks noChangeArrowheads="1"/>
          </p:cNvSpPr>
          <p:nvPr/>
        </p:nvSpPr>
        <p:spPr bwMode="auto">
          <a:xfrm>
            <a:off x="5372099" y="-23073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3"/>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t>
            </a:r>
          </a:p>
        </p:txBody>
      </p:sp>
      <p:sp>
        <p:nvSpPr>
          <p:cNvPr id="17" name="Rectangle 17"/>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18" name="Rectangle 19"/>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1"/>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0" name="Rectangle 24"/>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1" name="Rectangle 26"/>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108865224"/>
              </p:ext>
            </p:extLst>
          </p:nvPr>
        </p:nvGraphicFramePr>
        <p:xfrm>
          <a:off x="6832601" y="2757117"/>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endParaRPr lang="en-US" dirty="0"/>
                    </a:p>
                  </a:txBody>
                  <a:tcPr>
                    <a:solidFill>
                      <a:schemeClr val="accent6"/>
                    </a:solidFill>
                  </a:tcPr>
                </a:tc>
              </a:tr>
              <a:tr h="370840">
                <a:tc>
                  <a:txBody>
                    <a:bodyPr/>
                    <a:lstStyle/>
                    <a:p>
                      <a:endParaRPr lang="en-US"/>
                    </a:p>
                  </a:txBody>
                  <a:tcPr>
                    <a:solidFill>
                      <a:schemeClr val="accent6"/>
                    </a:solidFill>
                  </a:tcPr>
                </a:tc>
              </a:tr>
              <a:tr h="370840">
                <a:tc>
                  <a:txBody>
                    <a:bodyPr/>
                    <a:lstStyle/>
                    <a:p>
                      <a:endParaRPr lang="en-US" dirty="0"/>
                    </a:p>
                  </a:txBody>
                  <a:tcPr>
                    <a:solidFill>
                      <a:schemeClr val="accent6"/>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537350013"/>
              </p:ext>
            </p:extLst>
          </p:nvPr>
        </p:nvGraphicFramePr>
        <p:xfrm>
          <a:off x="9601201" y="2673297"/>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endParaRPr lang="en-US" dirty="0"/>
                    </a:p>
                  </a:txBody>
                  <a:tcPr>
                    <a:solidFill>
                      <a:schemeClr val="accent5"/>
                    </a:solidFill>
                  </a:tcPr>
                </a:tc>
              </a:tr>
              <a:tr h="370840">
                <a:tc>
                  <a:txBody>
                    <a:bodyPr/>
                    <a:lstStyle/>
                    <a:p>
                      <a:endParaRPr lang="en-US" dirty="0"/>
                    </a:p>
                  </a:txBody>
                  <a:tcPr>
                    <a:solidFill>
                      <a:schemeClr val="accent5"/>
                    </a:solidFill>
                  </a:tcPr>
                </a:tc>
              </a:tr>
              <a:tr h="370840">
                <a:tc>
                  <a:txBody>
                    <a:bodyPr/>
                    <a:lstStyle/>
                    <a:p>
                      <a:endParaRPr lang="en-US" dirty="0"/>
                    </a:p>
                  </a:txBody>
                  <a:tcPr>
                    <a:solidFill>
                      <a:schemeClr val="accent5"/>
                    </a:solidFill>
                  </a:tcPr>
                </a:tc>
              </a:tr>
            </a:tbl>
          </a:graphicData>
        </a:graphic>
      </p:graphicFrame>
      <p:sp>
        <p:nvSpPr>
          <p:cNvPr id="24" name="TextBox 23"/>
          <p:cNvSpPr txBox="1"/>
          <p:nvPr/>
        </p:nvSpPr>
        <p:spPr>
          <a:xfrm>
            <a:off x="7281333" y="3938644"/>
            <a:ext cx="1710269" cy="369332"/>
          </a:xfrm>
          <a:prstGeom prst="rect">
            <a:avLst/>
          </a:prstGeom>
          <a:noFill/>
        </p:spPr>
        <p:txBody>
          <a:bodyPr wrap="square" rtlCol="0">
            <a:spAutoFit/>
          </a:bodyPr>
          <a:lstStyle/>
          <a:p>
            <a:r>
              <a:rPr lang="en-US" smtClean="0"/>
              <a:t>Stack</a:t>
            </a:r>
            <a:endParaRPr lang="en-US"/>
          </a:p>
        </p:txBody>
      </p:sp>
      <p:sp>
        <p:nvSpPr>
          <p:cNvPr id="25" name="TextBox 24"/>
          <p:cNvSpPr txBox="1"/>
          <p:nvPr/>
        </p:nvSpPr>
        <p:spPr>
          <a:xfrm>
            <a:off x="9956798" y="3881021"/>
            <a:ext cx="1710269" cy="369332"/>
          </a:xfrm>
          <a:prstGeom prst="rect">
            <a:avLst/>
          </a:prstGeom>
          <a:noFill/>
        </p:spPr>
        <p:txBody>
          <a:bodyPr wrap="square" rtlCol="0">
            <a:spAutoFit/>
          </a:bodyPr>
          <a:lstStyle/>
          <a:p>
            <a:r>
              <a:rPr lang="en-US" dirty="0" smtClean="0"/>
              <a:t>Heap</a:t>
            </a:r>
            <a:endParaRPr lang="en-US" dirty="0"/>
          </a:p>
        </p:txBody>
      </p:sp>
      <p:cxnSp>
        <p:nvCxnSpPr>
          <p:cNvPr id="28" name="Straight Connector 27"/>
          <p:cNvCxnSpPr/>
          <p:nvPr/>
        </p:nvCxnSpPr>
        <p:spPr>
          <a:xfrm>
            <a:off x="8991602" y="2757117"/>
            <a:ext cx="2675465" cy="0"/>
          </a:xfrm>
          <a:prstGeom prst="line">
            <a:avLst/>
          </a:prstGeom>
        </p:spPr>
        <p:style>
          <a:lnRef idx="1">
            <a:schemeClr val="accent1"/>
          </a:lnRef>
          <a:fillRef idx="0">
            <a:schemeClr val="accent1"/>
          </a:fillRef>
          <a:effectRef idx="0">
            <a:schemeClr val="accent1"/>
          </a:effectRef>
          <a:fontRef idx="minor">
            <a:schemeClr val="tx1"/>
          </a:fontRef>
        </p:style>
      </p:cxnSp>
      <p:graphicFrame>
        <p:nvGraphicFramePr>
          <p:cNvPr id="30" name="Table 29"/>
          <p:cNvGraphicFramePr>
            <a:graphicFrameLocks noGrp="1"/>
          </p:cNvGraphicFramePr>
          <p:nvPr>
            <p:extLst>
              <p:ext uri="{D42A27DB-BD31-4B8C-83A1-F6EECF244321}">
                <p14:modId xmlns:p14="http://schemas.microsoft.com/office/powerpoint/2010/main" val="76703896"/>
              </p:ext>
            </p:extLst>
          </p:nvPr>
        </p:nvGraphicFramePr>
        <p:xfrm>
          <a:off x="9601201" y="1560778"/>
          <a:ext cx="1676401" cy="1196339"/>
        </p:xfrm>
        <a:graphic>
          <a:graphicData uri="http://schemas.openxmlformats.org/drawingml/2006/table">
            <a:tbl>
              <a:tblPr firstRow="1" bandRow="1">
                <a:tableStyleId>{5940675A-B579-460E-94D1-54222C63F5DA}</a:tableStyleId>
              </a:tblPr>
              <a:tblGrid>
                <a:gridCol w="1676401"/>
              </a:tblGrid>
              <a:tr h="556259">
                <a:tc>
                  <a:txBody>
                    <a:bodyPr/>
                    <a:lstStyle/>
                    <a:p>
                      <a:r>
                        <a:rPr lang="en-US" dirty="0" smtClean="0"/>
                        <a:t>&lt;TURNO&gt;</a:t>
                      </a:r>
                    </a:p>
                    <a:p>
                      <a:r>
                        <a:rPr lang="en-US" dirty="0" err="1" smtClean="0"/>
                        <a:t>ultimoTurno</a:t>
                      </a:r>
                      <a:r>
                        <a:rPr lang="en-US" baseline="0" dirty="0" smtClean="0"/>
                        <a:t> = 0</a:t>
                      </a:r>
                      <a:endParaRPr lang="en-US" dirty="0"/>
                    </a:p>
                  </a:txBody>
                  <a:tcPr>
                    <a:solidFill>
                      <a:schemeClr val="accent5"/>
                    </a:solidFill>
                  </a:tcPr>
                </a:tc>
              </a:tr>
              <a:tr h="556259">
                <a:tc>
                  <a:txBody>
                    <a:bodyPr/>
                    <a:lstStyle/>
                    <a:p>
                      <a:endParaRPr lang="en-US" dirty="0"/>
                    </a:p>
                  </a:txBody>
                  <a:tcPr>
                    <a:solidFill>
                      <a:schemeClr val="accent5"/>
                    </a:solidFill>
                  </a:tcPr>
                </a:tc>
              </a:tr>
            </a:tbl>
          </a:graphicData>
        </a:graphic>
      </p:graphicFrame>
      <p:pic>
        <p:nvPicPr>
          <p:cNvPr id="33" name="Picture 32"/>
          <p:cNvPicPr>
            <a:picLocks noChangeAspect="1"/>
          </p:cNvPicPr>
          <p:nvPr/>
        </p:nvPicPr>
        <p:blipFill>
          <a:blip r:embed="rId2"/>
          <a:stretch>
            <a:fillRect/>
          </a:stretch>
        </p:blipFill>
        <p:spPr>
          <a:xfrm>
            <a:off x="6815666" y="4702838"/>
            <a:ext cx="4165600" cy="1494602"/>
          </a:xfrm>
          <a:prstGeom prst="rect">
            <a:avLst/>
          </a:prstGeom>
          <a:ln>
            <a:solidFill>
              <a:schemeClr val="dk1"/>
            </a:solidFill>
          </a:ln>
        </p:spPr>
      </p:pic>
    </p:spTree>
    <p:extLst>
      <p:ext uri="{BB962C8B-B14F-4D97-AF65-F5344CB8AC3E}">
        <p14:creationId xmlns:p14="http://schemas.microsoft.com/office/powerpoint/2010/main" val="1323875907"/>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992"/>
            <a:ext cx="10515600" cy="1325563"/>
          </a:xfrm>
        </p:spPr>
        <p:txBody>
          <a:bodyPr/>
          <a:lstStyle/>
          <a:p>
            <a:r>
              <a:rPr lang="en-US" dirty="0" err="1"/>
              <a:t>Ejemplo</a:t>
            </a:r>
            <a:endParaRPr lang="en-US" dirty="0"/>
          </a:p>
        </p:txBody>
      </p:sp>
      <p:sp>
        <p:nvSpPr>
          <p:cNvPr id="4" name="TextBox 3"/>
          <p:cNvSpPr txBox="1"/>
          <p:nvPr/>
        </p:nvSpPr>
        <p:spPr>
          <a:xfrm>
            <a:off x="838199" y="1307155"/>
            <a:ext cx="5257800" cy="5262979"/>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TestTurno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AU" sz="2400" b="1" dirty="0" smtClean="0"/>
              <a:t>     </a:t>
            </a:r>
            <a:r>
              <a:rPr lang="en-AU" sz="2400" dirty="0" smtClean="0"/>
              <a:t>public </a:t>
            </a:r>
            <a:r>
              <a:rPr lang="en-AU" sz="2400" dirty="0"/>
              <a:t>static void main(String[] </a:t>
            </a:r>
            <a:r>
              <a:rPr lang="en-AU" sz="2400" dirty="0" err="1"/>
              <a:t>args</a:t>
            </a:r>
            <a:r>
              <a:rPr lang="en-AU" sz="2400" dirty="0"/>
              <a:t>){</a:t>
            </a:r>
            <a:endParaRPr lang="en-GB" sz="2400" dirty="0"/>
          </a:p>
          <a:p>
            <a:r>
              <a:rPr lang="en-AU" sz="2400" dirty="0">
                <a:solidFill>
                  <a:schemeClr val="bg2"/>
                </a:solidFill>
              </a:rPr>
              <a:t>        </a:t>
            </a:r>
            <a:r>
              <a:rPr lang="es-ES" sz="2400" dirty="0"/>
              <a:t>//obtener un turno</a:t>
            </a:r>
            <a:endParaRPr lang="en-GB" sz="2400" dirty="0"/>
          </a:p>
          <a:p>
            <a:r>
              <a:rPr lang="es-ES" sz="2400" dirty="0"/>
              <a:t>        Turno t1 = new Turno();</a:t>
            </a:r>
            <a:endParaRPr lang="en-GB" sz="2400" dirty="0"/>
          </a:p>
          <a:p>
            <a:r>
              <a:rPr lang="es-ES" sz="2400" dirty="0"/>
              <a:t>        </a:t>
            </a:r>
            <a:r>
              <a:rPr lang="es-ES" sz="2400" dirty="0">
                <a:solidFill>
                  <a:schemeClr val="bg2"/>
                </a:solidFill>
              </a:rPr>
              <a:t>//obtener otro turno</a:t>
            </a:r>
            <a:endParaRPr lang="en-GB" sz="2400" dirty="0">
              <a:solidFill>
                <a:schemeClr val="bg2"/>
              </a:solidFill>
            </a:endParaRPr>
          </a:p>
          <a:p>
            <a:r>
              <a:rPr lang="es-ES" sz="2400" dirty="0">
                <a:solidFill>
                  <a:schemeClr val="bg2"/>
                </a:solidFill>
              </a:rPr>
              <a:t>        Turno t2 = new Turno();</a:t>
            </a:r>
            <a:endParaRPr lang="en-GB" sz="2400" dirty="0">
              <a:solidFill>
                <a:schemeClr val="bg2"/>
              </a:solidFill>
            </a:endParaRPr>
          </a:p>
          <a:p>
            <a:r>
              <a:rPr lang="es-ES" sz="2400" dirty="0">
                <a:solidFill>
                  <a:schemeClr val="bg2"/>
                </a:solidFill>
              </a:rPr>
              <a:t>        //obtener otro turno</a:t>
            </a:r>
            <a:endParaRPr lang="en-GB" sz="2400" dirty="0">
              <a:solidFill>
                <a:schemeClr val="bg2"/>
              </a:solidFill>
            </a:endParaRPr>
          </a:p>
          <a:p>
            <a:r>
              <a:rPr lang="es-ES" sz="2400" dirty="0">
                <a:solidFill>
                  <a:schemeClr val="bg2"/>
                </a:solidFill>
              </a:rPr>
              <a:t>        Turno t3 = new Turno();</a:t>
            </a:r>
            <a:endParaRPr lang="en-GB" sz="2400" dirty="0">
              <a:solidFill>
                <a:schemeClr val="bg2"/>
              </a:solidFill>
            </a:endParaRPr>
          </a:p>
          <a:p>
            <a:r>
              <a:rPr lang="es-ES" sz="2400" dirty="0">
                <a:solidFill>
                  <a:schemeClr val="bg2"/>
                </a:solidFill>
              </a:rPr>
              <a:t>        </a:t>
            </a:r>
            <a:endParaRPr lang="en-GB" sz="2400" dirty="0">
              <a:solidFill>
                <a:schemeClr val="bg2"/>
              </a:solidFill>
            </a:endParaRPr>
          </a:p>
          <a:p>
            <a:r>
              <a:rPr lang="es-ES" sz="2400" dirty="0">
                <a:solidFill>
                  <a:schemeClr val="bg2"/>
                </a:solidFill>
              </a:rPr>
              <a:t>        </a:t>
            </a:r>
            <a:r>
              <a:rPr lang="en-AU" sz="2400" dirty="0" err="1">
                <a:solidFill>
                  <a:schemeClr val="bg2"/>
                </a:solidFill>
              </a:rPr>
              <a:t>System.out.println</a:t>
            </a:r>
            <a:r>
              <a:rPr lang="en-AU" sz="2400" dirty="0">
                <a:solidFill>
                  <a:schemeClr val="bg2"/>
                </a:solidFill>
              </a:rPr>
              <a:t>("t1: "+t1);</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("t2: "+t2);</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("t3: "+t3);</a:t>
            </a:r>
            <a:endParaRPr lang="en-GB" sz="2400" dirty="0">
              <a:solidFill>
                <a:schemeClr val="bg2"/>
              </a:solidFill>
            </a:endParaRPr>
          </a:p>
          <a:p>
            <a:r>
              <a:rPr lang="en-AU" sz="2400" dirty="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
        <p:nvSpPr>
          <p:cNvPr id="3" name="Rectangle 11"/>
          <p:cNvSpPr>
            <a:spLocks noChangeArrowheads="1"/>
          </p:cNvSpPr>
          <p:nvPr/>
        </p:nvSpPr>
        <p:spPr bwMode="auto">
          <a:xfrm>
            <a:off x="5372099" y="-23073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3"/>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t>
            </a:r>
          </a:p>
        </p:txBody>
      </p:sp>
      <p:sp>
        <p:nvSpPr>
          <p:cNvPr id="17" name="Rectangle 17"/>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18" name="Rectangle 19"/>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1"/>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0" name="Rectangle 24"/>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1" name="Rectangle 26"/>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2097982636"/>
              </p:ext>
            </p:extLst>
          </p:nvPr>
        </p:nvGraphicFramePr>
        <p:xfrm>
          <a:off x="6832601" y="2774050"/>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smtClean="0"/>
                        <a:t>t1</a:t>
                      </a:r>
                      <a:endParaRPr lang="en-US" dirty="0"/>
                    </a:p>
                  </a:txBody>
                  <a:tcPr>
                    <a:solidFill>
                      <a:schemeClr val="accent6"/>
                    </a:solidFill>
                  </a:tcPr>
                </a:tc>
              </a:tr>
              <a:tr h="370840">
                <a:tc>
                  <a:txBody>
                    <a:bodyPr/>
                    <a:lstStyle/>
                    <a:p>
                      <a:endParaRPr lang="en-US"/>
                    </a:p>
                  </a:txBody>
                  <a:tcPr>
                    <a:solidFill>
                      <a:schemeClr val="accent6"/>
                    </a:solidFill>
                  </a:tcPr>
                </a:tc>
              </a:tr>
              <a:tr h="370840">
                <a:tc>
                  <a:txBody>
                    <a:bodyPr/>
                    <a:lstStyle/>
                    <a:p>
                      <a:endParaRPr lang="en-US" dirty="0"/>
                    </a:p>
                  </a:txBody>
                  <a:tcPr>
                    <a:solidFill>
                      <a:schemeClr val="accent6"/>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660234712"/>
              </p:ext>
            </p:extLst>
          </p:nvPr>
        </p:nvGraphicFramePr>
        <p:xfrm>
          <a:off x="9601201" y="2791828"/>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err="1" smtClean="0"/>
                        <a:t>tuno</a:t>
                      </a:r>
                      <a:r>
                        <a:rPr lang="en-US" dirty="0" smtClean="0"/>
                        <a:t> = 1</a:t>
                      </a:r>
                      <a:endParaRPr lang="en-US" dirty="0"/>
                    </a:p>
                  </a:txBody>
                  <a:tcPr>
                    <a:solidFill>
                      <a:schemeClr val="accent5"/>
                    </a:solidFill>
                  </a:tcPr>
                </a:tc>
              </a:tr>
              <a:tr h="370840">
                <a:tc>
                  <a:txBody>
                    <a:bodyPr/>
                    <a:lstStyle/>
                    <a:p>
                      <a:endParaRPr lang="en-US" dirty="0"/>
                    </a:p>
                  </a:txBody>
                  <a:tcPr>
                    <a:solidFill>
                      <a:schemeClr val="accent5"/>
                    </a:solidFill>
                  </a:tcPr>
                </a:tc>
              </a:tr>
              <a:tr h="370840">
                <a:tc>
                  <a:txBody>
                    <a:bodyPr/>
                    <a:lstStyle/>
                    <a:p>
                      <a:endParaRPr lang="en-US" dirty="0"/>
                    </a:p>
                  </a:txBody>
                  <a:tcPr>
                    <a:solidFill>
                      <a:schemeClr val="accent5"/>
                    </a:solidFill>
                  </a:tcPr>
                </a:tc>
              </a:tr>
            </a:tbl>
          </a:graphicData>
        </a:graphic>
      </p:graphicFrame>
      <p:sp>
        <p:nvSpPr>
          <p:cNvPr id="24" name="TextBox 23"/>
          <p:cNvSpPr txBox="1"/>
          <p:nvPr/>
        </p:nvSpPr>
        <p:spPr>
          <a:xfrm>
            <a:off x="7281333" y="3938644"/>
            <a:ext cx="1710269" cy="369332"/>
          </a:xfrm>
          <a:prstGeom prst="rect">
            <a:avLst/>
          </a:prstGeom>
          <a:noFill/>
        </p:spPr>
        <p:txBody>
          <a:bodyPr wrap="square" rtlCol="0">
            <a:spAutoFit/>
          </a:bodyPr>
          <a:lstStyle/>
          <a:p>
            <a:r>
              <a:rPr lang="en-US" smtClean="0"/>
              <a:t>Stack</a:t>
            </a:r>
            <a:endParaRPr lang="en-US"/>
          </a:p>
        </p:txBody>
      </p:sp>
      <p:sp>
        <p:nvSpPr>
          <p:cNvPr id="25" name="TextBox 24"/>
          <p:cNvSpPr txBox="1"/>
          <p:nvPr/>
        </p:nvSpPr>
        <p:spPr>
          <a:xfrm>
            <a:off x="9956798" y="3881021"/>
            <a:ext cx="1710269" cy="369332"/>
          </a:xfrm>
          <a:prstGeom prst="rect">
            <a:avLst/>
          </a:prstGeom>
          <a:noFill/>
        </p:spPr>
        <p:txBody>
          <a:bodyPr wrap="square" rtlCol="0">
            <a:spAutoFit/>
          </a:bodyPr>
          <a:lstStyle/>
          <a:p>
            <a:r>
              <a:rPr lang="en-US" dirty="0" smtClean="0"/>
              <a:t>Heap</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1868677474"/>
              </p:ext>
            </p:extLst>
          </p:nvPr>
        </p:nvGraphicFramePr>
        <p:xfrm>
          <a:off x="9601201" y="1560778"/>
          <a:ext cx="1676401" cy="1196339"/>
        </p:xfrm>
        <a:graphic>
          <a:graphicData uri="http://schemas.openxmlformats.org/drawingml/2006/table">
            <a:tbl>
              <a:tblPr firstRow="1" bandRow="1">
                <a:tableStyleId>{5940675A-B579-460E-94D1-54222C63F5DA}</a:tableStyleId>
              </a:tblPr>
              <a:tblGrid>
                <a:gridCol w="1676401"/>
              </a:tblGrid>
              <a:tr h="556259">
                <a:tc>
                  <a:txBody>
                    <a:bodyPr/>
                    <a:lstStyle/>
                    <a:p>
                      <a:r>
                        <a:rPr lang="en-US" dirty="0" smtClean="0"/>
                        <a:t>&lt;TURNO&gt;</a:t>
                      </a:r>
                    </a:p>
                    <a:p>
                      <a:r>
                        <a:rPr lang="en-US" dirty="0" err="1" smtClean="0"/>
                        <a:t>ultimoTurno</a:t>
                      </a:r>
                      <a:r>
                        <a:rPr lang="en-US" baseline="0" dirty="0" smtClean="0"/>
                        <a:t> = 1</a:t>
                      </a:r>
                      <a:endParaRPr lang="en-US" dirty="0"/>
                    </a:p>
                  </a:txBody>
                  <a:tcPr>
                    <a:solidFill>
                      <a:schemeClr val="accent5"/>
                    </a:solidFill>
                  </a:tcPr>
                </a:tc>
              </a:tr>
              <a:tr h="556259">
                <a:tc>
                  <a:txBody>
                    <a:bodyPr/>
                    <a:lstStyle/>
                    <a:p>
                      <a:endParaRPr lang="en-US" dirty="0"/>
                    </a:p>
                  </a:txBody>
                  <a:tcPr>
                    <a:solidFill>
                      <a:schemeClr val="accent5"/>
                    </a:solidFill>
                  </a:tcPr>
                </a:tc>
              </a:tr>
            </a:tbl>
          </a:graphicData>
        </a:graphic>
      </p:graphicFrame>
      <p:sp>
        <p:nvSpPr>
          <p:cNvPr id="5" name="TextBox 4"/>
          <p:cNvSpPr txBox="1"/>
          <p:nvPr/>
        </p:nvSpPr>
        <p:spPr>
          <a:xfrm>
            <a:off x="7979837" y="1929169"/>
            <a:ext cx="1371600" cy="369332"/>
          </a:xfrm>
          <a:prstGeom prst="rect">
            <a:avLst/>
          </a:prstGeom>
          <a:noFill/>
        </p:spPr>
        <p:txBody>
          <a:bodyPr wrap="square" rtlCol="0">
            <a:spAutoFit/>
          </a:bodyPr>
          <a:lstStyle/>
          <a:p>
            <a:r>
              <a:rPr lang="en-US" smtClean="0"/>
              <a:t>MetaSpace</a:t>
            </a:r>
            <a:endParaRPr lang="en-US" dirty="0"/>
          </a:p>
        </p:txBody>
      </p:sp>
      <p:sp>
        <p:nvSpPr>
          <p:cNvPr id="6" name="Left Brace 5"/>
          <p:cNvSpPr/>
          <p:nvPr/>
        </p:nvSpPr>
        <p:spPr>
          <a:xfrm>
            <a:off x="9211736" y="1470555"/>
            <a:ext cx="237064" cy="128656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6" name="Straight Connector 25"/>
          <p:cNvCxnSpPr/>
          <p:nvPr/>
        </p:nvCxnSpPr>
        <p:spPr>
          <a:xfrm>
            <a:off x="8991602" y="2754100"/>
            <a:ext cx="2675465" cy="0"/>
          </a:xfrm>
          <a:prstGeom prst="line">
            <a:avLst/>
          </a:prstGeom>
          <a:ln w="25400"/>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8280400" y="2912533"/>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p:cNvPicPr>
            <a:picLocks noChangeAspect="1"/>
          </p:cNvPicPr>
          <p:nvPr/>
        </p:nvPicPr>
        <p:blipFill>
          <a:blip r:embed="rId2"/>
          <a:stretch>
            <a:fillRect/>
          </a:stretch>
        </p:blipFill>
        <p:spPr>
          <a:xfrm>
            <a:off x="6815666" y="4702838"/>
            <a:ext cx="4165600" cy="1494602"/>
          </a:xfrm>
          <a:prstGeom prst="rect">
            <a:avLst/>
          </a:prstGeom>
          <a:ln>
            <a:solidFill>
              <a:schemeClr val="dk1"/>
            </a:solidFill>
          </a:ln>
        </p:spPr>
      </p:pic>
    </p:spTree>
    <p:extLst>
      <p:ext uri="{BB962C8B-B14F-4D97-AF65-F5344CB8AC3E}">
        <p14:creationId xmlns:p14="http://schemas.microsoft.com/office/powerpoint/2010/main" val="165500194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992"/>
            <a:ext cx="10515600" cy="1325563"/>
          </a:xfrm>
        </p:spPr>
        <p:txBody>
          <a:bodyPr/>
          <a:lstStyle/>
          <a:p>
            <a:r>
              <a:rPr lang="en-US" dirty="0" err="1"/>
              <a:t>Ejemplo</a:t>
            </a:r>
            <a:endParaRPr lang="en-US" dirty="0"/>
          </a:p>
        </p:txBody>
      </p:sp>
      <p:sp>
        <p:nvSpPr>
          <p:cNvPr id="4" name="TextBox 3"/>
          <p:cNvSpPr txBox="1"/>
          <p:nvPr/>
        </p:nvSpPr>
        <p:spPr>
          <a:xfrm>
            <a:off x="838199" y="1307155"/>
            <a:ext cx="5257800" cy="5262979"/>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TestTurno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AU" sz="2400" b="1" dirty="0" smtClean="0"/>
              <a:t>     </a:t>
            </a:r>
            <a:r>
              <a:rPr lang="en-AU" sz="2400" dirty="0" smtClean="0"/>
              <a:t>public </a:t>
            </a:r>
            <a:r>
              <a:rPr lang="en-AU" sz="2400" dirty="0"/>
              <a:t>static void main(String[] </a:t>
            </a:r>
            <a:r>
              <a:rPr lang="en-AU" sz="2400" dirty="0" err="1"/>
              <a:t>args</a:t>
            </a:r>
            <a:r>
              <a:rPr lang="en-AU" sz="2400" dirty="0"/>
              <a:t>){</a:t>
            </a:r>
            <a:endParaRPr lang="en-GB" sz="2400" dirty="0"/>
          </a:p>
          <a:p>
            <a:r>
              <a:rPr lang="en-AU" sz="2400" dirty="0">
                <a:solidFill>
                  <a:schemeClr val="bg2"/>
                </a:solidFill>
              </a:rPr>
              <a:t>        </a:t>
            </a:r>
            <a:r>
              <a:rPr lang="es-ES" sz="2400" dirty="0"/>
              <a:t>//obtener un turno</a:t>
            </a:r>
            <a:endParaRPr lang="en-GB" sz="2400" dirty="0"/>
          </a:p>
          <a:p>
            <a:r>
              <a:rPr lang="es-ES" sz="2400" dirty="0"/>
              <a:t>        Turno t1 = new Turno();</a:t>
            </a:r>
            <a:endParaRPr lang="en-GB" sz="2400" dirty="0"/>
          </a:p>
          <a:p>
            <a:r>
              <a:rPr lang="es-ES" sz="2400" dirty="0"/>
              <a:t>        //obtener otro turno</a:t>
            </a:r>
            <a:endParaRPr lang="en-GB" sz="2400" dirty="0"/>
          </a:p>
          <a:p>
            <a:r>
              <a:rPr lang="es-ES" sz="2400" dirty="0"/>
              <a:t>        Turno t2 = new Turno();</a:t>
            </a:r>
            <a:endParaRPr lang="en-GB" sz="2400" dirty="0"/>
          </a:p>
          <a:p>
            <a:r>
              <a:rPr lang="es-ES" sz="2400" dirty="0">
                <a:solidFill>
                  <a:schemeClr val="bg2"/>
                </a:solidFill>
              </a:rPr>
              <a:t>        //obtener otro turno</a:t>
            </a:r>
            <a:endParaRPr lang="en-GB" sz="2400" dirty="0">
              <a:solidFill>
                <a:schemeClr val="bg2"/>
              </a:solidFill>
            </a:endParaRPr>
          </a:p>
          <a:p>
            <a:r>
              <a:rPr lang="es-ES" sz="2400" dirty="0">
                <a:solidFill>
                  <a:schemeClr val="bg2"/>
                </a:solidFill>
              </a:rPr>
              <a:t>        Turno t3 = new Turno();</a:t>
            </a:r>
            <a:endParaRPr lang="en-GB" sz="2400" dirty="0">
              <a:solidFill>
                <a:schemeClr val="bg2"/>
              </a:solidFill>
            </a:endParaRPr>
          </a:p>
          <a:p>
            <a:r>
              <a:rPr lang="es-ES" sz="2400" dirty="0">
                <a:solidFill>
                  <a:schemeClr val="bg2"/>
                </a:solidFill>
              </a:rPr>
              <a:t>        </a:t>
            </a:r>
            <a:endParaRPr lang="en-GB" sz="2400" dirty="0">
              <a:solidFill>
                <a:schemeClr val="bg2"/>
              </a:solidFill>
            </a:endParaRPr>
          </a:p>
          <a:p>
            <a:r>
              <a:rPr lang="es-ES" sz="2400" dirty="0">
                <a:solidFill>
                  <a:schemeClr val="bg2"/>
                </a:solidFill>
              </a:rPr>
              <a:t>        </a:t>
            </a:r>
            <a:r>
              <a:rPr lang="en-AU" sz="2400" dirty="0" err="1">
                <a:solidFill>
                  <a:schemeClr val="bg2"/>
                </a:solidFill>
              </a:rPr>
              <a:t>System.out.println</a:t>
            </a:r>
            <a:r>
              <a:rPr lang="en-AU" sz="2400" dirty="0">
                <a:solidFill>
                  <a:schemeClr val="bg2"/>
                </a:solidFill>
              </a:rPr>
              <a:t>("t1: "+t1);</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("t2: "+t2);</a:t>
            </a:r>
            <a:endParaRPr lang="en-GB" sz="2400" dirty="0">
              <a:solidFill>
                <a:schemeClr val="bg2"/>
              </a:solidFill>
            </a:endParaRPr>
          </a:p>
          <a:p>
            <a:r>
              <a:rPr lang="en-AU" sz="2400" dirty="0">
                <a:solidFill>
                  <a:schemeClr val="bg2"/>
                </a:solidFill>
              </a:rPr>
              <a:t>        </a:t>
            </a:r>
            <a:r>
              <a:rPr lang="en-AU" sz="2400" dirty="0" err="1">
                <a:solidFill>
                  <a:schemeClr val="bg2"/>
                </a:solidFill>
              </a:rPr>
              <a:t>System.out.println</a:t>
            </a:r>
            <a:r>
              <a:rPr lang="en-AU" sz="2400" dirty="0">
                <a:solidFill>
                  <a:schemeClr val="bg2"/>
                </a:solidFill>
              </a:rPr>
              <a:t>("t3: "+t3);</a:t>
            </a:r>
            <a:endParaRPr lang="en-GB" sz="2400" dirty="0">
              <a:solidFill>
                <a:schemeClr val="bg2"/>
              </a:solidFill>
            </a:endParaRPr>
          </a:p>
          <a:p>
            <a:r>
              <a:rPr lang="en-AU" sz="2400" dirty="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
        <p:nvSpPr>
          <p:cNvPr id="3" name="Rectangle 11"/>
          <p:cNvSpPr>
            <a:spLocks noChangeArrowheads="1"/>
          </p:cNvSpPr>
          <p:nvPr/>
        </p:nvSpPr>
        <p:spPr bwMode="auto">
          <a:xfrm>
            <a:off x="5372099" y="-23073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3"/>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t>
            </a:r>
          </a:p>
        </p:txBody>
      </p:sp>
      <p:sp>
        <p:nvSpPr>
          <p:cNvPr id="17" name="Rectangle 17"/>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18" name="Rectangle 19"/>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1"/>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0" name="Rectangle 24"/>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1" name="Rectangle 26"/>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367875680"/>
              </p:ext>
            </p:extLst>
          </p:nvPr>
        </p:nvGraphicFramePr>
        <p:xfrm>
          <a:off x="6832601" y="2774050"/>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smtClean="0"/>
                        <a:t>t1</a:t>
                      </a:r>
                      <a:endParaRPr lang="en-US" dirty="0"/>
                    </a:p>
                  </a:txBody>
                  <a:tcPr>
                    <a:solidFill>
                      <a:schemeClr val="accent6"/>
                    </a:solidFill>
                  </a:tcPr>
                </a:tc>
              </a:tr>
              <a:tr h="370840">
                <a:tc>
                  <a:txBody>
                    <a:bodyPr/>
                    <a:lstStyle/>
                    <a:p>
                      <a:r>
                        <a:rPr lang="en-US" dirty="0" smtClean="0"/>
                        <a:t>t2</a:t>
                      </a:r>
                      <a:endParaRPr lang="en-US" dirty="0"/>
                    </a:p>
                  </a:txBody>
                  <a:tcPr>
                    <a:solidFill>
                      <a:schemeClr val="accent6"/>
                    </a:solidFill>
                  </a:tcPr>
                </a:tc>
              </a:tr>
              <a:tr h="370840">
                <a:tc>
                  <a:txBody>
                    <a:bodyPr/>
                    <a:lstStyle/>
                    <a:p>
                      <a:endParaRPr lang="en-US" dirty="0"/>
                    </a:p>
                  </a:txBody>
                  <a:tcPr>
                    <a:solidFill>
                      <a:schemeClr val="accent6"/>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128552188"/>
              </p:ext>
            </p:extLst>
          </p:nvPr>
        </p:nvGraphicFramePr>
        <p:xfrm>
          <a:off x="9601201" y="2791828"/>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err="1" smtClean="0"/>
                        <a:t>turno</a:t>
                      </a:r>
                      <a:r>
                        <a:rPr lang="en-US" dirty="0" smtClean="0"/>
                        <a:t> = 1</a:t>
                      </a:r>
                      <a:endParaRPr lang="en-US" dirty="0"/>
                    </a:p>
                  </a:txBody>
                  <a:tcPr>
                    <a:solidFill>
                      <a:schemeClr val="accent5"/>
                    </a:solidFill>
                  </a:tcPr>
                </a:tc>
              </a:tr>
              <a:tr h="370840">
                <a:tc>
                  <a:txBody>
                    <a:bodyPr/>
                    <a:lstStyle/>
                    <a:p>
                      <a:r>
                        <a:rPr lang="en-US" dirty="0" err="1" smtClean="0"/>
                        <a:t>turno</a:t>
                      </a:r>
                      <a:r>
                        <a:rPr lang="en-US" dirty="0" smtClean="0"/>
                        <a:t> = 2</a:t>
                      </a:r>
                      <a:endParaRPr lang="en-US" dirty="0"/>
                    </a:p>
                  </a:txBody>
                  <a:tcPr>
                    <a:solidFill>
                      <a:schemeClr val="accent5"/>
                    </a:solidFill>
                  </a:tcPr>
                </a:tc>
              </a:tr>
              <a:tr h="370840">
                <a:tc>
                  <a:txBody>
                    <a:bodyPr/>
                    <a:lstStyle/>
                    <a:p>
                      <a:endParaRPr lang="en-US" dirty="0"/>
                    </a:p>
                  </a:txBody>
                  <a:tcPr>
                    <a:solidFill>
                      <a:schemeClr val="accent5"/>
                    </a:solidFill>
                  </a:tcPr>
                </a:tc>
              </a:tr>
            </a:tbl>
          </a:graphicData>
        </a:graphic>
      </p:graphicFrame>
      <p:sp>
        <p:nvSpPr>
          <p:cNvPr id="24" name="TextBox 23"/>
          <p:cNvSpPr txBox="1"/>
          <p:nvPr/>
        </p:nvSpPr>
        <p:spPr>
          <a:xfrm>
            <a:off x="7281333" y="3938644"/>
            <a:ext cx="1710269" cy="369332"/>
          </a:xfrm>
          <a:prstGeom prst="rect">
            <a:avLst/>
          </a:prstGeom>
          <a:noFill/>
        </p:spPr>
        <p:txBody>
          <a:bodyPr wrap="square" rtlCol="0">
            <a:spAutoFit/>
          </a:bodyPr>
          <a:lstStyle/>
          <a:p>
            <a:r>
              <a:rPr lang="en-US" smtClean="0"/>
              <a:t>Stack</a:t>
            </a:r>
            <a:endParaRPr lang="en-US"/>
          </a:p>
        </p:txBody>
      </p:sp>
      <p:sp>
        <p:nvSpPr>
          <p:cNvPr id="25" name="TextBox 24"/>
          <p:cNvSpPr txBox="1"/>
          <p:nvPr/>
        </p:nvSpPr>
        <p:spPr>
          <a:xfrm>
            <a:off x="9956798" y="3881021"/>
            <a:ext cx="1710269" cy="369332"/>
          </a:xfrm>
          <a:prstGeom prst="rect">
            <a:avLst/>
          </a:prstGeom>
          <a:noFill/>
        </p:spPr>
        <p:txBody>
          <a:bodyPr wrap="square" rtlCol="0">
            <a:spAutoFit/>
          </a:bodyPr>
          <a:lstStyle/>
          <a:p>
            <a:r>
              <a:rPr lang="en-US" dirty="0" smtClean="0"/>
              <a:t>Heap</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1240691197"/>
              </p:ext>
            </p:extLst>
          </p:nvPr>
        </p:nvGraphicFramePr>
        <p:xfrm>
          <a:off x="9601201" y="1560778"/>
          <a:ext cx="1676401" cy="1196339"/>
        </p:xfrm>
        <a:graphic>
          <a:graphicData uri="http://schemas.openxmlformats.org/drawingml/2006/table">
            <a:tbl>
              <a:tblPr firstRow="1" bandRow="1">
                <a:tableStyleId>{5940675A-B579-460E-94D1-54222C63F5DA}</a:tableStyleId>
              </a:tblPr>
              <a:tblGrid>
                <a:gridCol w="1676401"/>
              </a:tblGrid>
              <a:tr h="556259">
                <a:tc>
                  <a:txBody>
                    <a:bodyPr/>
                    <a:lstStyle/>
                    <a:p>
                      <a:r>
                        <a:rPr lang="en-US" dirty="0" smtClean="0"/>
                        <a:t>&lt;TURNO&gt;</a:t>
                      </a:r>
                    </a:p>
                    <a:p>
                      <a:r>
                        <a:rPr lang="en-US" dirty="0" err="1" smtClean="0"/>
                        <a:t>ultimoTurno</a:t>
                      </a:r>
                      <a:r>
                        <a:rPr lang="en-US" baseline="0" dirty="0" smtClean="0"/>
                        <a:t> = 2</a:t>
                      </a:r>
                      <a:endParaRPr lang="en-US" dirty="0"/>
                    </a:p>
                  </a:txBody>
                  <a:tcPr>
                    <a:solidFill>
                      <a:schemeClr val="accent5"/>
                    </a:solidFill>
                  </a:tcPr>
                </a:tc>
              </a:tr>
              <a:tr h="556259">
                <a:tc>
                  <a:txBody>
                    <a:bodyPr/>
                    <a:lstStyle/>
                    <a:p>
                      <a:endParaRPr lang="en-US" dirty="0"/>
                    </a:p>
                  </a:txBody>
                  <a:tcPr>
                    <a:solidFill>
                      <a:schemeClr val="accent5"/>
                    </a:solidFill>
                  </a:tcPr>
                </a:tc>
              </a:tr>
            </a:tbl>
          </a:graphicData>
        </a:graphic>
      </p:graphicFrame>
      <p:sp>
        <p:nvSpPr>
          <p:cNvPr id="5" name="TextBox 4"/>
          <p:cNvSpPr txBox="1"/>
          <p:nvPr/>
        </p:nvSpPr>
        <p:spPr>
          <a:xfrm>
            <a:off x="7979837" y="1929169"/>
            <a:ext cx="1371600" cy="369332"/>
          </a:xfrm>
          <a:prstGeom prst="rect">
            <a:avLst/>
          </a:prstGeom>
          <a:noFill/>
        </p:spPr>
        <p:txBody>
          <a:bodyPr wrap="square" rtlCol="0">
            <a:spAutoFit/>
          </a:bodyPr>
          <a:lstStyle/>
          <a:p>
            <a:r>
              <a:rPr lang="en-US" smtClean="0"/>
              <a:t>MetaSpace</a:t>
            </a:r>
            <a:endParaRPr lang="en-US" dirty="0"/>
          </a:p>
        </p:txBody>
      </p:sp>
      <p:sp>
        <p:nvSpPr>
          <p:cNvPr id="6" name="Left Brace 5"/>
          <p:cNvSpPr/>
          <p:nvPr/>
        </p:nvSpPr>
        <p:spPr>
          <a:xfrm>
            <a:off x="9211736" y="1470555"/>
            <a:ext cx="237064" cy="128656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6" name="Straight Connector 25"/>
          <p:cNvCxnSpPr/>
          <p:nvPr/>
        </p:nvCxnSpPr>
        <p:spPr>
          <a:xfrm>
            <a:off x="8991602" y="2771033"/>
            <a:ext cx="3014131" cy="3016"/>
          </a:xfrm>
          <a:prstGeom prst="line">
            <a:avLst/>
          </a:prstGeom>
          <a:ln w="25400"/>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8280400" y="2921404"/>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280400" y="3354513"/>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1" name="Picture 30"/>
          <p:cNvPicPr>
            <a:picLocks noChangeAspect="1"/>
          </p:cNvPicPr>
          <p:nvPr/>
        </p:nvPicPr>
        <p:blipFill>
          <a:blip r:embed="rId2"/>
          <a:stretch>
            <a:fillRect/>
          </a:stretch>
        </p:blipFill>
        <p:spPr>
          <a:xfrm>
            <a:off x="6815666" y="4702838"/>
            <a:ext cx="4165600" cy="1494602"/>
          </a:xfrm>
          <a:prstGeom prst="rect">
            <a:avLst/>
          </a:prstGeom>
          <a:ln>
            <a:solidFill>
              <a:schemeClr val="dk1"/>
            </a:solidFill>
          </a:ln>
        </p:spPr>
      </p:pic>
    </p:spTree>
    <p:extLst>
      <p:ext uri="{BB962C8B-B14F-4D97-AF65-F5344CB8AC3E}">
        <p14:creationId xmlns:p14="http://schemas.microsoft.com/office/powerpoint/2010/main" val="176173293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992"/>
            <a:ext cx="10515600" cy="1325563"/>
          </a:xfrm>
        </p:spPr>
        <p:txBody>
          <a:bodyPr/>
          <a:lstStyle/>
          <a:p>
            <a:r>
              <a:rPr lang="en-US" dirty="0" err="1"/>
              <a:t>Ejemplo</a:t>
            </a:r>
            <a:endParaRPr lang="en-US" dirty="0"/>
          </a:p>
        </p:txBody>
      </p:sp>
      <p:sp>
        <p:nvSpPr>
          <p:cNvPr id="4" name="TextBox 3"/>
          <p:cNvSpPr txBox="1"/>
          <p:nvPr/>
        </p:nvSpPr>
        <p:spPr>
          <a:xfrm>
            <a:off x="838199" y="1122488"/>
            <a:ext cx="5731935" cy="5632311"/>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TestTurno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AU" sz="2400" b="1" dirty="0" smtClean="0"/>
              <a:t>     </a:t>
            </a:r>
            <a:r>
              <a:rPr lang="en-AU" sz="2400" dirty="0" smtClean="0"/>
              <a:t>public </a:t>
            </a:r>
            <a:r>
              <a:rPr lang="en-AU" sz="2400" dirty="0"/>
              <a:t>static void main(String[] </a:t>
            </a:r>
            <a:r>
              <a:rPr lang="en-AU" sz="2400" dirty="0" err="1"/>
              <a:t>args</a:t>
            </a:r>
            <a:r>
              <a:rPr lang="en-AU" sz="2400" dirty="0"/>
              <a:t>){</a:t>
            </a:r>
            <a:endParaRPr lang="en-GB" sz="2400" dirty="0"/>
          </a:p>
          <a:p>
            <a:r>
              <a:rPr lang="en-AU" sz="2400" dirty="0">
                <a:solidFill>
                  <a:schemeClr val="bg2"/>
                </a:solidFill>
              </a:rPr>
              <a:t>        </a:t>
            </a:r>
            <a:r>
              <a:rPr lang="es-ES" sz="2400" dirty="0"/>
              <a:t>//obtener un turno</a:t>
            </a:r>
            <a:endParaRPr lang="en-GB" sz="2400" dirty="0"/>
          </a:p>
          <a:p>
            <a:r>
              <a:rPr lang="es-ES" sz="2400" dirty="0"/>
              <a:t>        Turno t1 = new Turno();</a:t>
            </a:r>
            <a:endParaRPr lang="en-GB" sz="2400" dirty="0"/>
          </a:p>
          <a:p>
            <a:r>
              <a:rPr lang="es-ES" sz="2400" dirty="0"/>
              <a:t>        //obtener otro turno</a:t>
            </a:r>
            <a:endParaRPr lang="en-GB" sz="2400" dirty="0"/>
          </a:p>
          <a:p>
            <a:r>
              <a:rPr lang="es-ES" sz="2400" dirty="0"/>
              <a:t>        Turno t2 = new Turno();</a:t>
            </a:r>
            <a:endParaRPr lang="en-GB" sz="2400" dirty="0"/>
          </a:p>
          <a:p>
            <a:r>
              <a:rPr lang="es-ES" sz="2400" dirty="0">
                <a:solidFill>
                  <a:schemeClr val="bg2"/>
                </a:solidFill>
              </a:rPr>
              <a:t>        </a:t>
            </a:r>
            <a:r>
              <a:rPr lang="es-ES" sz="2400" dirty="0"/>
              <a:t>//obtener otro turno</a:t>
            </a:r>
            <a:endParaRPr lang="en-GB" sz="2400" dirty="0"/>
          </a:p>
          <a:p>
            <a:r>
              <a:rPr lang="es-ES" sz="2400" dirty="0"/>
              <a:t>        Turno t3 = new Turno();</a:t>
            </a:r>
            <a:endParaRPr lang="en-GB" sz="2400" dirty="0"/>
          </a:p>
          <a:p>
            <a:r>
              <a:rPr lang="es-ES" sz="2400" dirty="0"/>
              <a:t>        </a:t>
            </a:r>
            <a:endParaRPr lang="es-ES" sz="2400" dirty="0" smtClean="0"/>
          </a:p>
          <a:p>
            <a:r>
              <a:rPr lang="es-ES" sz="2400" dirty="0" smtClean="0"/>
              <a:t>        </a:t>
            </a:r>
            <a:r>
              <a:rPr lang="en-AU" sz="2400" dirty="0" err="1" smtClean="0"/>
              <a:t>System.out.println</a:t>
            </a:r>
            <a:r>
              <a:rPr lang="en-AU" sz="2400" dirty="0" smtClean="0"/>
              <a:t>(</a:t>
            </a:r>
            <a:r>
              <a:rPr lang="es-ES" sz="2400" dirty="0" err="1" smtClean="0"/>
              <a:t>Turno.ultimoTurno</a:t>
            </a:r>
            <a:r>
              <a:rPr lang="en-AU" sz="2400" dirty="0" smtClean="0"/>
              <a:t>);</a:t>
            </a:r>
            <a:endParaRPr lang="en-GB" sz="2400" dirty="0"/>
          </a:p>
          <a:p>
            <a:r>
              <a:rPr lang="es-ES" sz="2400" dirty="0"/>
              <a:t>        </a:t>
            </a:r>
            <a:r>
              <a:rPr lang="en-AU" sz="2400" dirty="0" err="1"/>
              <a:t>System.out.println</a:t>
            </a:r>
            <a:r>
              <a:rPr lang="en-AU" sz="2400" dirty="0"/>
              <a:t>("t1: "+t1);</a:t>
            </a:r>
            <a:endParaRPr lang="en-GB" sz="2400" dirty="0"/>
          </a:p>
          <a:p>
            <a:r>
              <a:rPr lang="en-AU" sz="2400" dirty="0"/>
              <a:t>        </a:t>
            </a:r>
            <a:r>
              <a:rPr lang="en-AU" sz="2400" dirty="0" err="1"/>
              <a:t>System.out.println</a:t>
            </a:r>
            <a:r>
              <a:rPr lang="en-AU" sz="2400" dirty="0"/>
              <a:t>("t2: "+t2);</a:t>
            </a:r>
            <a:endParaRPr lang="en-GB" sz="2400" dirty="0"/>
          </a:p>
          <a:p>
            <a:r>
              <a:rPr lang="en-AU" sz="2400" dirty="0"/>
              <a:t>        </a:t>
            </a:r>
            <a:r>
              <a:rPr lang="en-AU" sz="2400" dirty="0" err="1"/>
              <a:t>System.out.println</a:t>
            </a:r>
            <a:r>
              <a:rPr lang="en-AU" sz="2400" dirty="0"/>
              <a:t>("t3: "+t3);</a:t>
            </a:r>
            <a:endParaRPr lang="en-GB" sz="2400" dirty="0"/>
          </a:p>
          <a:p>
            <a:r>
              <a:rPr lang="en-AU" sz="2400" dirty="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
        <p:nvSpPr>
          <p:cNvPr id="3" name="Rectangle 11"/>
          <p:cNvSpPr>
            <a:spLocks noChangeArrowheads="1"/>
          </p:cNvSpPr>
          <p:nvPr/>
        </p:nvSpPr>
        <p:spPr bwMode="auto">
          <a:xfrm>
            <a:off x="5372099" y="-230732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5" name="Rectangle 13"/>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6" name="Rectangle 15"/>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t>
            </a:r>
          </a:p>
        </p:txBody>
      </p:sp>
      <p:sp>
        <p:nvSpPr>
          <p:cNvPr id="17" name="Rectangle 17"/>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18" name="Rectangle 19"/>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9" name="Rectangle 21"/>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x-none" altLang="x-none" sz="1800" b="0" i="0" u="none" strike="noStrike" cap="none" normalizeH="0" baseline="0">
                <a:ln>
                  <a:noFill/>
                </a:ln>
                <a:solidFill>
                  <a:schemeClr val="tx1"/>
                </a:solidFill>
                <a:effectLst/>
                <a:latin typeface="Arial" charset="0"/>
              </a:rPr>
              <a:t/>
            </a:r>
            <a:br>
              <a:rPr kumimoji="0" lang="x-none" altLang="x-none" sz="1800" b="0" i="0" u="none" strike="noStrike" cap="none" normalizeH="0" baseline="0">
                <a:ln>
                  <a:noFill/>
                </a:ln>
                <a:solidFill>
                  <a:schemeClr val="tx1"/>
                </a:solidFill>
                <a:effectLst/>
                <a:latin typeface="Arial" charset="0"/>
              </a:rPr>
            </a:b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0" name="Rectangle 24"/>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x-none" altLang="x-none" sz="1800" b="0" i="0" u="none" strike="noStrike" cap="none" normalizeH="0" baseline="0">
              <a:ln>
                <a:noFill/>
              </a:ln>
              <a:solidFill>
                <a:schemeClr val="tx1"/>
              </a:solidFill>
              <a:effectLst/>
              <a:latin typeface="Arial" charset="0"/>
            </a:endParaRPr>
          </a:p>
        </p:txBody>
      </p:sp>
      <p:sp>
        <p:nvSpPr>
          <p:cNvPr id="21" name="Rectangle 26"/>
          <p:cNvSpPr>
            <a:spLocks noChangeArrowheads="1"/>
          </p:cNvSpPr>
          <p:nvPr/>
        </p:nvSpPr>
        <p:spPr bwMode="auto">
          <a:xfrm>
            <a:off x="5372099" y="-1850121"/>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22" name="Table 21"/>
          <p:cNvGraphicFramePr>
            <a:graphicFrameLocks noGrp="1"/>
          </p:cNvGraphicFramePr>
          <p:nvPr>
            <p:extLst>
              <p:ext uri="{D42A27DB-BD31-4B8C-83A1-F6EECF244321}">
                <p14:modId xmlns:p14="http://schemas.microsoft.com/office/powerpoint/2010/main" val="1402051161"/>
              </p:ext>
            </p:extLst>
          </p:nvPr>
        </p:nvGraphicFramePr>
        <p:xfrm>
          <a:off x="6832601" y="2774050"/>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smtClean="0"/>
                        <a:t>t1</a:t>
                      </a:r>
                      <a:endParaRPr lang="en-US" dirty="0"/>
                    </a:p>
                  </a:txBody>
                  <a:tcPr>
                    <a:solidFill>
                      <a:schemeClr val="accent6"/>
                    </a:solidFill>
                  </a:tcPr>
                </a:tc>
              </a:tr>
              <a:tr h="370840">
                <a:tc>
                  <a:txBody>
                    <a:bodyPr/>
                    <a:lstStyle/>
                    <a:p>
                      <a:r>
                        <a:rPr lang="en-US" dirty="0" smtClean="0"/>
                        <a:t>t2</a:t>
                      </a:r>
                      <a:endParaRPr lang="en-US" dirty="0"/>
                    </a:p>
                  </a:txBody>
                  <a:tcPr>
                    <a:solidFill>
                      <a:schemeClr val="accent6"/>
                    </a:solidFill>
                  </a:tcPr>
                </a:tc>
              </a:tr>
              <a:tr h="370840">
                <a:tc>
                  <a:txBody>
                    <a:bodyPr/>
                    <a:lstStyle/>
                    <a:p>
                      <a:r>
                        <a:rPr lang="en-US" dirty="0" smtClean="0"/>
                        <a:t>t3</a:t>
                      </a:r>
                      <a:endParaRPr lang="en-US" dirty="0"/>
                    </a:p>
                  </a:txBody>
                  <a:tcPr>
                    <a:solidFill>
                      <a:schemeClr val="accent6"/>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2127231636"/>
              </p:ext>
            </p:extLst>
          </p:nvPr>
        </p:nvGraphicFramePr>
        <p:xfrm>
          <a:off x="9601201" y="2791828"/>
          <a:ext cx="1676401" cy="1112520"/>
        </p:xfrm>
        <a:graphic>
          <a:graphicData uri="http://schemas.openxmlformats.org/drawingml/2006/table">
            <a:tbl>
              <a:tblPr firstRow="1" bandRow="1">
                <a:tableStyleId>{5940675A-B579-460E-94D1-54222C63F5DA}</a:tableStyleId>
              </a:tblPr>
              <a:tblGrid>
                <a:gridCol w="1676401"/>
              </a:tblGrid>
              <a:tr h="370840">
                <a:tc>
                  <a:txBody>
                    <a:bodyPr/>
                    <a:lstStyle/>
                    <a:p>
                      <a:r>
                        <a:rPr lang="en-US" dirty="0" err="1" smtClean="0"/>
                        <a:t>turno</a:t>
                      </a:r>
                      <a:r>
                        <a:rPr lang="en-US" dirty="0" smtClean="0"/>
                        <a:t> = 1</a:t>
                      </a:r>
                      <a:endParaRPr lang="en-US" dirty="0"/>
                    </a:p>
                  </a:txBody>
                  <a:tcPr>
                    <a:solidFill>
                      <a:schemeClr val="accent5"/>
                    </a:solidFill>
                  </a:tcPr>
                </a:tc>
              </a:tr>
              <a:tr h="370840">
                <a:tc>
                  <a:txBody>
                    <a:bodyPr/>
                    <a:lstStyle/>
                    <a:p>
                      <a:r>
                        <a:rPr lang="en-US" dirty="0" err="1" smtClean="0"/>
                        <a:t>turno</a:t>
                      </a:r>
                      <a:r>
                        <a:rPr lang="en-US" dirty="0" smtClean="0"/>
                        <a:t> = 2</a:t>
                      </a:r>
                      <a:endParaRPr lang="en-US" dirty="0"/>
                    </a:p>
                  </a:txBody>
                  <a:tcPr>
                    <a:solidFill>
                      <a:schemeClr val="accent5"/>
                    </a:solidFill>
                  </a:tcPr>
                </a:tc>
              </a:tr>
              <a:tr h="370840">
                <a:tc>
                  <a:txBody>
                    <a:bodyPr/>
                    <a:lstStyle/>
                    <a:p>
                      <a:r>
                        <a:rPr lang="en-US" dirty="0" err="1" smtClean="0"/>
                        <a:t>turno</a:t>
                      </a:r>
                      <a:r>
                        <a:rPr lang="en-US" dirty="0" smtClean="0"/>
                        <a:t> = 3</a:t>
                      </a:r>
                      <a:endParaRPr lang="en-US" dirty="0"/>
                    </a:p>
                  </a:txBody>
                  <a:tcPr>
                    <a:solidFill>
                      <a:schemeClr val="accent5"/>
                    </a:solidFill>
                  </a:tcPr>
                </a:tc>
              </a:tr>
            </a:tbl>
          </a:graphicData>
        </a:graphic>
      </p:graphicFrame>
      <p:sp>
        <p:nvSpPr>
          <p:cNvPr id="24" name="TextBox 23"/>
          <p:cNvSpPr txBox="1"/>
          <p:nvPr/>
        </p:nvSpPr>
        <p:spPr>
          <a:xfrm>
            <a:off x="7281333" y="3938644"/>
            <a:ext cx="1710269" cy="369332"/>
          </a:xfrm>
          <a:prstGeom prst="rect">
            <a:avLst/>
          </a:prstGeom>
          <a:noFill/>
        </p:spPr>
        <p:txBody>
          <a:bodyPr wrap="square" rtlCol="0">
            <a:spAutoFit/>
          </a:bodyPr>
          <a:lstStyle/>
          <a:p>
            <a:r>
              <a:rPr lang="en-US" smtClean="0"/>
              <a:t>Stack</a:t>
            </a:r>
            <a:endParaRPr lang="en-US"/>
          </a:p>
        </p:txBody>
      </p:sp>
      <p:sp>
        <p:nvSpPr>
          <p:cNvPr id="25" name="TextBox 24"/>
          <p:cNvSpPr txBox="1"/>
          <p:nvPr/>
        </p:nvSpPr>
        <p:spPr>
          <a:xfrm>
            <a:off x="9956798" y="3881021"/>
            <a:ext cx="1710269" cy="369332"/>
          </a:xfrm>
          <a:prstGeom prst="rect">
            <a:avLst/>
          </a:prstGeom>
          <a:noFill/>
        </p:spPr>
        <p:txBody>
          <a:bodyPr wrap="square" rtlCol="0">
            <a:spAutoFit/>
          </a:bodyPr>
          <a:lstStyle/>
          <a:p>
            <a:r>
              <a:rPr lang="en-US" dirty="0" smtClean="0"/>
              <a:t>Heap</a:t>
            </a:r>
            <a:endParaRPr lang="en-US" dirty="0"/>
          </a:p>
        </p:txBody>
      </p:sp>
      <p:graphicFrame>
        <p:nvGraphicFramePr>
          <p:cNvPr id="30" name="Table 29"/>
          <p:cNvGraphicFramePr>
            <a:graphicFrameLocks noGrp="1"/>
          </p:cNvGraphicFramePr>
          <p:nvPr>
            <p:extLst>
              <p:ext uri="{D42A27DB-BD31-4B8C-83A1-F6EECF244321}">
                <p14:modId xmlns:p14="http://schemas.microsoft.com/office/powerpoint/2010/main" val="624383830"/>
              </p:ext>
            </p:extLst>
          </p:nvPr>
        </p:nvGraphicFramePr>
        <p:xfrm>
          <a:off x="9601201" y="1560778"/>
          <a:ext cx="1676401" cy="1196339"/>
        </p:xfrm>
        <a:graphic>
          <a:graphicData uri="http://schemas.openxmlformats.org/drawingml/2006/table">
            <a:tbl>
              <a:tblPr firstRow="1" bandRow="1">
                <a:tableStyleId>{5940675A-B579-460E-94D1-54222C63F5DA}</a:tableStyleId>
              </a:tblPr>
              <a:tblGrid>
                <a:gridCol w="1676401"/>
              </a:tblGrid>
              <a:tr h="556259">
                <a:tc>
                  <a:txBody>
                    <a:bodyPr/>
                    <a:lstStyle/>
                    <a:p>
                      <a:r>
                        <a:rPr lang="en-US" dirty="0" smtClean="0"/>
                        <a:t>&lt;TURNO&gt;</a:t>
                      </a:r>
                    </a:p>
                    <a:p>
                      <a:r>
                        <a:rPr lang="en-US" dirty="0" err="1" smtClean="0"/>
                        <a:t>ultimoTurno</a:t>
                      </a:r>
                      <a:r>
                        <a:rPr lang="en-US" baseline="0" dirty="0" smtClean="0"/>
                        <a:t> = 3</a:t>
                      </a:r>
                      <a:endParaRPr lang="en-US" dirty="0"/>
                    </a:p>
                  </a:txBody>
                  <a:tcPr>
                    <a:solidFill>
                      <a:schemeClr val="accent5"/>
                    </a:solidFill>
                  </a:tcPr>
                </a:tc>
              </a:tr>
              <a:tr h="556259">
                <a:tc>
                  <a:txBody>
                    <a:bodyPr/>
                    <a:lstStyle/>
                    <a:p>
                      <a:endParaRPr lang="en-US" dirty="0"/>
                    </a:p>
                  </a:txBody>
                  <a:tcPr>
                    <a:solidFill>
                      <a:schemeClr val="accent5"/>
                    </a:solidFill>
                  </a:tcPr>
                </a:tc>
              </a:tr>
            </a:tbl>
          </a:graphicData>
        </a:graphic>
      </p:graphicFrame>
      <p:sp>
        <p:nvSpPr>
          <p:cNvPr id="5" name="TextBox 4"/>
          <p:cNvSpPr txBox="1"/>
          <p:nvPr/>
        </p:nvSpPr>
        <p:spPr>
          <a:xfrm>
            <a:off x="7979837" y="1929169"/>
            <a:ext cx="1371600" cy="369332"/>
          </a:xfrm>
          <a:prstGeom prst="rect">
            <a:avLst/>
          </a:prstGeom>
          <a:noFill/>
        </p:spPr>
        <p:txBody>
          <a:bodyPr wrap="square" rtlCol="0">
            <a:spAutoFit/>
          </a:bodyPr>
          <a:lstStyle/>
          <a:p>
            <a:r>
              <a:rPr lang="en-US" smtClean="0"/>
              <a:t>MetaSpace</a:t>
            </a:r>
            <a:endParaRPr lang="en-US" dirty="0"/>
          </a:p>
        </p:txBody>
      </p:sp>
      <p:sp>
        <p:nvSpPr>
          <p:cNvPr id="6" name="Left Brace 5"/>
          <p:cNvSpPr/>
          <p:nvPr/>
        </p:nvSpPr>
        <p:spPr>
          <a:xfrm>
            <a:off x="9211736" y="1470555"/>
            <a:ext cx="237064" cy="1286561"/>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p>
        </p:txBody>
      </p:sp>
      <p:cxnSp>
        <p:nvCxnSpPr>
          <p:cNvPr id="26" name="Straight Connector 25"/>
          <p:cNvCxnSpPr/>
          <p:nvPr/>
        </p:nvCxnSpPr>
        <p:spPr>
          <a:xfrm>
            <a:off x="8991602" y="2771033"/>
            <a:ext cx="3014131" cy="3016"/>
          </a:xfrm>
          <a:prstGeom prst="line">
            <a:avLst/>
          </a:prstGeom>
          <a:ln w="25400"/>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8280400" y="2921404"/>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280400" y="3354513"/>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8246535" y="3689993"/>
            <a:ext cx="1320801" cy="1693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p:cNvPicPr>
            <a:picLocks noChangeAspect="1"/>
          </p:cNvPicPr>
          <p:nvPr/>
        </p:nvPicPr>
        <p:blipFill>
          <a:blip r:embed="rId2"/>
          <a:stretch>
            <a:fillRect/>
          </a:stretch>
        </p:blipFill>
        <p:spPr>
          <a:xfrm>
            <a:off x="7112002" y="4802513"/>
            <a:ext cx="4165600" cy="1494602"/>
          </a:xfrm>
          <a:prstGeom prst="rect">
            <a:avLst/>
          </a:prstGeom>
          <a:ln>
            <a:solidFill>
              <a:schemeClr val="dk1"/>
            </a:solidFill>
          </a:ln>
        </p:spPr>
      </p:pic>
    </p:spTree>
    <p:extLst>
      <p:ext uri="{BB962C8B-B14F-4D97-AF65-F5344CB8AC3E}">
        <p14:creationId xmlns:p14="http://schemas.microsoft.com/office/powerpoint/2010/main" val="8132916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de </a:t>
            </a:r>
            <a:r>
              <a:rPr lang="en-US" dirty="0" err="1" smtClean="0"/>
              <a:t>una</a:t>
            </a:r>
            <a:r>
              <a:rPr lang="en-US" dirty="0" smtClean="0"/>
              <a:t> </a:t>
            </a:r>
            <a:r>
              <a:rPr lang="en-US" dirty="0" err="1" smtClean="0"/>
              <a:t>clase</a:t>
            </a:r>
            <a:endParaRPr lang="en-US" dirty="0"/>
          </a:p>
        </p:txBody>
      </p:sp>
      <p:sp>
        <p:nvSpPr>
          <p:cNvPr id="3" name="Content Placeholder 2"/>
          <p:cNvSpPr>
            <a:spLocks noGrp="1"/>
          </p:cNvSpPr>
          <p:nvPr>
            <p:ph idx="1"/>
          </p:nvPr>
        </p:nvSpPr>
        <p:spPr/>
        <p:txBody>
          <a:bodyPr/>
          <a:lstStyle/>
          <a:p>
            <a:r>
              <a:rPr lang="en-US" dirty="0" err="1" smtClean="0"/>
              <a:t>Almacenan</a:t>
            </a:r>
            <a:r>
              <a:rPr lang="en-US" dirty="0" smtClean="0"/>
              <a:t> la </a:t>
            </a:r>
            <a:r>
              <a:rPr lang="en-US" dirty="0" err="1" smtClean="0"/>
              <a:t>información</a:t>
            </a:r>
            <a:r>
              <a:rPr lang="en-US" dirty="0" smtClean="0"/>
              <a:t> de </a:t>
            </a:r>
            <a:r>
              <a:rPr lang="en-US" dirty="0" err="1" smtClean="0"/>
              <a:t>los</a:t>
            </a:r>
            <a:r>
              <a:rPr lang="en-US" dirty="0" smtClean="0"/>
              <a:t> </a:t>
            </a:r>
            <a:r>
              <a:rPr lang="en-US" dirty="0" err="1" smtClean="0"/>
              <a:t>objetos</a:t>
            </a:r>
            <a:endParaRPr lang="en-US" dirty="0" smtClean="0"/>
          </a:p>
          <a:p>
            <a:r>
              <a:rPr lang="en-US" dirty="0" smtClean="0"/>
              <a:t>Se </a:t>
            </a:r>
            <a:r>
              <a:rPr lang="en-US" dirty="0" err="1" smtClean="0"/>
              <a:t>los</a:t>
            </a:r>
            <a:r>
              <a:rPr lang="en-US" dirty="0" smtClean="0"/>
              <a:t> </a:t>
            </a:r>
            <a:r>
              <a:rPr lang="en-US" dirty="0" err="1" smtClean="0"/>
              <a:t>conoce</a:t>
            </a:r>
            <a:r>
              <a:rPr lang="en-US" dirty="0" smtClean="0"/>
              <a:t> </a:t>
            </a:r>
            <a:r>
              <a:rPr lang="en-US" dirty="0" err="1" smtClean="0"/>
              <a:t>también</a:t>
            </a:r>
            <a:r>
              <a:rPr lang="en-US" dirty="0" smtClean="0"/>
              <a:t> </a:t>
            </a:r>
            <a:r>
              <a:rPr lang="en-US" dirty="0" err="1" smtClean="0"/>
              <a:t>como</a:t>
            </a:r>
            <a:r>
              <a:rPr lang="en-US" dirty="0" smtClean="0"/>
              <a:t> </a:t>
            </a:r>
            <a:r>
              <a:rPr lang="en-US" b="1" dirty="0" err="1" smtClean="0"/>
              <a:t>atributos</a:t>
            </a:r>
            <a:r>
              <a:rPr lang="en-US" b="1" dirty="0" smtClean="0"/>
              <a:t> o </a:t>
            </a:r>
            <a:r>
              <a:rPr lang="en-US" b="1" dirty="0" err="1" smtClean="0"/>
              <a:t>propiedades</a:t>
            </a:r>
            <a:endParaRPr lang="en-US" b="1" dirty="0" smtClean="0"/>
          </a:p>
          <a:p>
            <a:r>
              <a:rPr lang="en-US" dirty="0" err="1" smtClean="0"/>
              <a:t>Existen</a:t>
            </a:r>
            <a:r>
              <a:rPr lang="en-US" dirty="0" smtClean="0"/>
              <a:t> de dos </a:t>
            </a:r>
            <a:r>
              <a:rPr lang="en-US" dirty="0" err="1" smtClean="0"/>
              <a:t>tipos</a:t>
            </a:r>
            <a:endParaRPr lang="en-US" dirty="0" smtClean="0"/>
          </a:p>
          <a:p>
            <a:pPr lvl="1"/>
            <a:r>
              <a:rPr lang="en-US" dirty="0" smtClean="0"/>
              <a:t>De </a:t>
            </a:r>
            <a:r>
              <a:rPr lang="en-US" dirty="0" err="1" smtClean="0"/>
              <a:t>instancia</a:t>
            </a:r>
            <a:r>
              <a:rPr lang="en-US" dirty="0" smtClean="0"/>
              <a:t> </a:t>
            </a:r>
          </a:p>
          <a:p>
            <a:pPr lvl="1"/>
            <a:r>
              <a:rPr lang="en-US" dirty="0" smtClean="0"/>
              <a:t>De </a:t>
            </a:r>
            <a:r>
              <a:rPr lang="en-US" dirty="0" err="1" smtClean="0"/>
              <a:t>clase</a:t>
            </a:r>
            <a:r>
              <a:rPr lang="en-US" dirty="0" smtClean="0"/>
              <a:t> (</a:t>
            </a:r>
            <a:r>
              <a:rPr lang="en-US" dirty="0" err="1" smtClean="0"/>
              <a:t>hablaremos</a:t>
            </a:r>
            <a:r>
              <a:rPr lang="en-US" dirty="0" smtClean="0"/>
              <a:t> de </a:t>
            </a:r>
            <a:r>
              <a:rPr lang="en-US" dirty="0" err="1" smtClean="0"/>
              <a:t>ellos</a:t>
            </a:r>
            <a:r>
              <a:rPr lang="en-US" dirty="0" smtClean="0"/>
              <a:t> </a:t>
            </a:r>
            <a:r>
              <a:rPr lang="en-US" dirty="0" err="1" smtClean="0"/>
              <a:t>luego</a:t>
            </a:r>
            <a:r>
              <a:rPr lang="en-US" dirty="0" smtClean="0"/>
              <a:t>)</a:t>
            </a:r>
          </a:p>
        </p:txBody>
      </p:sp>
    </p:spTree>
    <p:extLst>
      <p:ext uri="{BB962C8B-B14F-4D97-AF65-F5344CB8AC3E}">
        <p14:creationId xmlns:p14="http://schemas.microsoft.com/office/powerpoint/2010/main" val="156596125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44992"/>
            <a:ext cx="10515600" cy="1325563"/>
          </a:xfrm>
        </p:spPr>
        <p:txBody>
          <a:bodyPr/>
          <a:lstStyle/>
          <a:p>
            <a:r>
              <a:rPr lang="en-US" dirty="0" err="1"/>
              <a:t>Ejemplo</a:t>
            </a:r>
            <a:endParaRPr lang="en-US" dirty="0"/>
          </a:p>
        </p:txBody>
      </p:sp>
      <p:sp>
        <p:nvSpPr>
          <p:cNvPr id="4" name="TextBox 3"/>
          <p:cNvSpPr txBox="1"/>
          <p:nvPr/>
        </p:nvSpPr>
        <p:spPr>
          <a:xfrm>
            <a:off x="838199" y="1307155"/>
            <a:ext cx="6087534" cy="5262979"/>
          </a:xfrm>
          <a:prstGeom prst="rect">
            <a:avLst/>
          </a:prstGeom>
          <a:noFill/>
          <a:ln>
            <a:solidFill>
              <a:schemeClr val="accent1"/>
            </a:solidFill>
          </a:ln>
        </p:spPr>
        <p:txBody>
          <a:bodyPr wrap="square" rtlCol="0">
            <a:spAutoFit/>
          </a:bodyPr>
          <a:lstStyle/>
          <a:p>
            <a:r>
              <a:rPr lang="en-US" sz="2400" dirty="0">
                <a:latin typeface="Consolas" charset="0"/>
                <a:ea typeface="Consolas" charset="0"/>
                <a:cs typeface="Consolas" charset="0"/>
              </a:rPr>
              <a:t>public </a:t>
            </a:r>
            <a:r>
              <a:rPr lang="en-US" sz="2400" b="1" dirty="0">
                <a:latin typeface="Consolas" charset="0"/>
                <a:ea typeface="Consolas" charset="0"/>
                <a:cs typeface="Consolas" charset="0"/>
              </a:rPr>
              <a:t>class</a:t>
            </a:r>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TestTurno</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AU" sz="2400" b="1" dirty="0" smtClean="0"/>
              <a:t>     </a:t>
            </a:r>
            <a:r>
              <a:rPr lang="en-AU" sz="2400" dirty="0" smtClean="0"/>
              <a:t>public </a:t>
            </a:r>
            <a:r>
              <a:rPr lang="en-AU" sz="2400" dirty="0"/>
              <a:t>static void main(String[] </a:t>
            </a:r>
            <a:r>
              <a:rPr lang="en-AU" sz="2400" dirty="0" err="1"/>
              <a:t>args</a:t>
            </a:r>
            <a:r>
              <a:rPr lang="en-AU" sz="2400" dirty="0"/>
              <a:t>){</a:t>
            </a:r>
            <a:endParaRPr lang="en-GB" sz="2400" dirty="0"/>
          </a:p>
          <a:p>
            <a:r>
              <a:rPr lang="en-AU" sz="2400" dirty="0"/>
              <a:t>        </a:t>
            </a:r>
            <a:r>
              <a:rPr lang="es-ES" sz="2400" dirty="0"/>
              <a:t>//obtener un turno</a:t>
            </a:r>
            <a:endParaRPr lang="en-GB" sz="2400" dirty="0"/>
          </a:p>
          <a:p>
            <a:r>
              <a:rPr lang="es-ES" sz="2400" dirty="0"/>
              <a:t>        Turno t1 = new Turno();</a:t>
            </a:r>
            <a:endParaRPr lang="en-GB" sz="2400" dirty="0"/>
          </a:p>
          <a:p>
            <a:r>
              <a:rPr lang="es-ES" sz="2400" dirty="0"/>
              <a:t>        //obtener otro turno</a:t>
            </a:r>
            <a:endParaRPr lang="en-GB" sz="2400" dirty="0"/>
          </a:p>
          <a:p>
            <a:r>
              <a:rPr lang="es-ES" sz="2400" dirty="0"/>
              <a:t>        Turno t2 = new Turno();</a:t>
            </a:r>
            <a:endParaRPr lang="en-GB" sz="2400" dirty="0"/>
          </a:p>
          <a:p>
            <a:r>
              <a:rPr lang="es-ES" sz="2400" dirty="0"/>
              <a:t>        //obtener otro turno</a:t>
            </a:r>
            <a:endParaRPr lang="en-GB" sz="2400" dirty="0"/>
          </a:p>
          <a:p>
            <a:r>
              <a:rPr lang="es-ES" sz="2400" dirty="0"/>
              <a:t>        Turno t3 = new Turno();</a:t>
            </a:r>
            <a:endParaRPr lang="en-GB" sz="2400" dirty="0"/>
          </a:p>
          <a:p>
            <a:r>
              <a:rPr lang="es-ES" sz="2400" dirty="0"/>
              <a:t> </a:t>
            </a:r>
            <a:r>
              <a:rPr lang="es-ES" sz="2400" dirty="0" smtClean="0"/>
              <a:t>       </a:t>
            </a:r>
            <a:r>
              <a:rPr lang="en-AU" sz="2400" dirty="0" err="1" smtClean="0"/>
              <a:t>System.out.println</a:t>
            </a:r>
            <a:r>
              <a:rPr lang="en-AU" sz="2400" dirty="0" smtClean="0"/>
              <a:t>(</a:t>
            </a:r>
            <a:r>
              <a:rPr lang="es-ES" sz="2400" dirty="0" err="1"/>
              <a:t>Turno.ultimoTurno</a:t>
            </a:r>
            <a:r>
              <a:rPr lang="en-AU" sz="2400" dirty="0"/>
              <a:t>);</a:t>
            </a:r>
            <a:endParaRPr lang="en-GB" sz="2400" dirty="0"/>
          </a:p>
          <a:p>
            <a:r>
              <a:rPr lang="es-ES" sz="2400" dirty="0"/>
              <a:t>        </a:t>
            </a:r>
            <a:r>
              <a:rPr lang="en-AU" sz="2400" dirty="0" err="1"/>
              <a:t>System.out.println</a:t>
            </a:r>
            <a:r>
              <a:rPr lang="en-AU" sz="2400" dirty="0"/>
              <a:t>("t1: "+t1);</a:t>
            </a:r>
            <a:endParaRPr lang="en-GB" sz="2400" dirty="0"/>
          </a:p>
          <a:p>
            <a:r>
              <a:rPr lang="en-AU" sz="2400" dirty="0"/>
              <a:t>        </a:t>
            </a:r>
            <a:r>
              <a:rPr lang="en-AU" sz="2400" dirty="0" err="1"/>
              <a:t>System.out.println</a:t>
            </a:r>
            <a:r>
              <a:rPr lang="en-AU" sz="2400" dirty="0"/>
              <a:t>("t2: "+t2);</a:t>
            </a:r>
            <a:endParaRPr lang="en-GB" sz="2400" dirty="0"/>
          </a:p>
          <a:p>
            <a:r>
              <a:rPr lang="en-AU" sz="2400" dirty="0"/>
              <a:t>        </a:t>
            </a:r>
            <a:r>
              <a:rPr lang="en-AU" sz="2400" dirty="0" err="1"/>
              <a:t>System.out.println</a:t>
            </a:r>
            <a:r>
              <a:rPr lang="en-AU" sz="2400" dirty="0"/>
              <a:t>("t3: "+t3);</a:t>
            </a:r>
            <a:endParaRPr lang="en-GB" sz="2400" dirty="0"/>
          </a:p>
          <a:p>
            <a:r>
              <a:rPr lang="en-AU" sz="2400" dirty="0"/>
              <a:t>    </a:t>
            </a:r>
            <a:r>
              <a:rPr lang="en-AU" sz="2400" dirty="0" smtClean="0"/>
              <a:t>}</a:t>
            </a:r>
            <a:endParaRPr lang="en-US" sz="2400" dirty="0" smtClean="0">
              <a:latin typeface="Consolas" charset="0"/>
              <a:ea typeface="Consolas" charset="0"/>
              <a:cs typeface="Consolas" charset="0"/>
            </a:endParaRPr>
          </a:p>
          <a:p>
            <a:r>
              <a:rPr lang="en-US" sz="2400" dirty="0" smtClean="0">
                <a:latin typeface="Consolas" charset="0"/>
                <a:ea typeface="Consolas" charset="0"/>
                <a:cs typeface="Consolas" charset="0"/>
              </a:rPr>
              <a:t>} </a:t>
            </a:r>
          </a:p>
        </p:txBody>
      </p:sp>
      <p:sp>
        <p:nvSpPr>
          <p:cNvPr id="5" name="TextBox 4"/>
          <p:cNvSpPr txBox="1"/>
          <p:nvPr/>
        </p:nvSpPr>
        <p:spPr>
          <a:xfrm>
            <a:off x="9105899" y="2624667"/>
            <a:ext cx="969434" cy="369332"/>
          </a:xfrm>
          <a:prstGeom prst="rect">
            <a:avLst/>
          </a:prstGeom>
          <a:noFill/>
        </p:spPr>
        <p:txBody>
          <a:bodyPr wrap="square" rtlCol="0">
            <a:spAutoFit/>
          </a:bodyPr>
          <a:lstStyle/>
          <a:p>
            <a:r>
              <a:rPr lang="en-US" smtClean="0">
                <a:solidFill>
                  <a:srgbClr val="FF0000"/>
                </a:solidFill>
              </a:rPr>
              <a:t>SALIDA</a:t>
            </a:r>
            <a:endParaRPr lang="en-US" dirty="0">
              <a:solidFill>
                <a:srgbClr val="FF0000"/>
              </a:solidFill>
            </a:endParaRPr>
          </a:p>
        </p:txBody>
      </p:sp>
      <p:pic>
        <p:nvPicPr>
          <p:cNvPr id="6" name="Picture 5"/>
          <p:cNvPicPr>
            <a:picLocks noChangeAspect="1"/>
          </p:cNvPicPr>
          <p:nvPr/>
        </p:nvPicPr>
        <p:blipFill>
          <a:blip r:embed="rId3"/>
          <a:stretch>
            <a:fillRect/>
          </a:stretch>
        </p:blipFill>
        <p:spPr>
          <a:xfrm>
            <a:off x="7507816" y="3360794"/>
            <a:ext cx="4165600" cy="1155700"/>
          </a:xfrm>
          <a:prstGeom prst="rect">
            <a:avLst/>
          </a:prstGeom>
          <a:ln>
            <a:solidFill>
              <a:schemeClr val="dk1"/>
            </a:solidFill>
          </a:ln>
        </p:spPr>
      </p:pic>
    </p:spTree>
    <p:extLst>
      <p:ext uri="{BB962C8B-B14F-4D97-AF65-F5344CB8AC3E}">
        <p14:creationId xmlns:p14="http://schemas.microsoft.com/office/powerpoint/2010/main" val="85003003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Métodos</a:t>
            </a:r>
            <a:r>
              <a:rPr lang="en-US" dirty="0" smtClean="0"/>
              <a:t> </a:t>
            </a:r>
            <a:r>
              <a:rPr lang="en-US" dirty="0" err="1" smtClean="0"/>
              <a:t>Estáticos</a:t>
            </a:r>
            <a:endParaRPr lang="en-US" dirty="0"/>
          </a:p>
        </p:txBody>
      </p:sp>
      <p:sp>
        <p:nvSpPr>
          <p:cNvPr id="3" name="Content Placeholder 2"/>
          <p:cNvSpPr>
            <a:spLocks noGrp="1"/>
          </p:cNvSpPr>
          <p:nvPr>
            <p:ph idx="1"/>
          </p:nvPr>
        </p:nvSpPr>
        <p:spPr>
          <a:xfrm>
            <a:off x="838200" y="1690688"/>
            <a:ext cx="10515600" cy="4351338"/>
          </a:xfrm>
        </p:spPr>
        <p:txBody>
          <a:bodyPr>
            <a:normAutofit/>
          </a:bodyPr>
          <a:lstStyle/>
          <a:p>
            <a:pPr algn="just"/>
            <a:r>
              <a:rPr lang="en-US" sz="3200" dirty="0"/>
              <a:t>Los </a:t>
            </a:r>
            <a:r>
              <a:rPr lang="en-US" sz="3200" dirty="0" err="1"/>
              <a:t>métodos</a:t>
            </a:r>
            <a:r>
              <a:rPr lang="en-US" sz="3200" dirty="0"/>
              <a:t> </a:t>
            </a:r>
            <a:r>
              <a:rPr lang="en-US" sz="3200" dirty="0" err="1"/>
              <a:t>estáticos</a:t>
            </a:r>
            <a:r>
              <a:rPr lang="en-US" sz="3200" dirty="0"/>
              <a:t> no </a:t>
            </a:r>
            <a:r>
              <a:rPr lang="en-US" sz="3200" dirty="0" err="1" smtClean="0"/>
              <a:t>pertenecen</a:t>
            </a:r>
            <a:r>
              <a:rPr lang="en-US" sz="3200" dirty="0" smtClean="0"/>
              <a:t> a un </a:t>
            </a:r>
            <a:r>
              <a:rPr lang="en-US" sz="3200" dirty="0" err="1" smtClean="0"/>
              <a:t>objeto</a:t>
            </a:r>
            <a:r>
              <a:rPr lang="en-US" sz="3200" dirty="0" smtClean="0"/>
              <a:t>, </a:t>
            </a:r>
            <a:r>
              <a:rPr lang="en-US" sz="3200" dirty="0" err="1"/>
              <a:t>sino</a:t>
            </a:r>
            <a:r>
              <a:rPr lang="en-US" sz="3200" dirty="0"/>
              <a:t> a la </a:t>
            </a:r>
            <a:r>
              <a:rPr lang="en-US" sz="3200" dirty="0" err="1"/>
              <a:t>clase</a:t>
            </a:r>
            <a:r>
              <a:rPr lang="en-US" sz="3200" dirty="0"/>
              <a:t>.</a:t>
            </a:r>
          </a:p>
          <a:p>
            <a:pPr algn="just"/>
            <a:r>
              <a:rPr lang="en-US" sz="3200" dirty="0"/>
              <a:t>La </a:t>
            </a:r>
            <a:r>
              <a:rPr lang="en-US" sz="3200" dirty="0" err="1"/>
              <a:t>definición</a:t>
            </a:r>
            <a:r>
              <a:rPr lang="en-US" sz="3200" dirty="0"/>
              <a:t> de un </a:t>
            </a:r>
            <a:r>
              <a:rPr lang="en-US" sz="3200" dirty="0" err="1"/>
              <a:t>método</a:t>
            </a:r>
            <a:r>
              <a:rPr lang="en-US" sz="3200" dirty="0"/>
              <a:t> </a:t>
            </a:r>
            <a:r>
              <a:rPr lang="en-US" sz="3200" dirty="0" err="1"/>
              <a:t>estático</a:t>
            </a:r>
            <a:r>
              <a:rPr lang="en-US" sz="3200" dirty="0"/>
              <a:t> </a:t>
            </a:r>
            <a:r>
              <a:rPr lang="en-US" sz="3200" dirty="0" err="1"/>
              <a:t>es</a:t>
            </a:r>
            <a:r>
              <a:rPr lang="en-US" sz="3200" dirty="0"/>
              <a:t> </a:t>
            </a:r>
            <a:r>
              <a:rPr lang="en-US" sz="3200" dirty="0" err="1"/>
              <a:t>igual</a:t>
            </a:r>
            <a:r>
              <a:rPr lang="en-US" sz="3200" dirty="0"/>
              <a:t> que con </a:t>
            </a:r>
            <a:r>
              <a:rPr lang="en-US" sz="3200" dirty="0" err="1"/>
              <a:t>los</a:t>
            </a:r>
            <a:r>
              <a:rPr lang="en-US" sz="3200" dirty="0"/>
              <a:t> </a:t>
            </a:r>
            <a:r>
              <a:rPr lang="en-US" sz="3200" dirty="0" err="1"/>
              <a:t>métodos</a:t>
            </a:r>
            <a:r>
              <a:rPr lang="en-US" sz="3200" dirty="0"/>
              <a:t> </a:t>
            </a:r>
            <a:r>
              <a:rPr lang="en-US" sz="3200" dirty="0" err="1"/>
              <a:t>dinámicos</a:t>
            </a:r>
            <a:r>
              <a:rPr lang="en-US" sz="3200" dirty="0"/>
              <a:t>, </a:t>
            </a:r>
            <a:r>
              <a:rPr lang="en-US" sz="3200" dirty="0" err="1"/>
              <a:t>pero</a:t>
            </a:r>
            <a:r>
              <a:rPr lang="en-US" sz="3200" dirty="0"/>
              <a:t> </a:t>
            </a:r>
            <a:r>
              <a:rPr lang="en-US" sz="3200" dirty="0" err="1"/>
              <a:t>en</a:t>
            </a:r>
            <a:r>
              <a:rPr lang="en-US" sz="3200" dirty="0"/>
              <a:t> la </a:t>
            </a:r>
            <a:r>
              <a:rPr lang="en-US" sz="3200" dirty="0" err="1"/>
              <a:t>definición</a:t>
            </a:r>
            <a:r>
              <a:rPr lang="en-US" sz="3200" dirty="0"/>
              <a:t> </a:t>
            </a:r>
            <a:r>
              <a:rPr lang="en-US" sz="3200" dirty="0" err="1"/>
              <a:t>debemos</a:t>
            </a:r>
            <a:r>
              <a:rPr lang="en-US" sz="3200" dirty="0"/>
              <a:t> </a:t>
            </a:r>
            <a:r>
              <a:rPr lang="en-US" sz="3200" dirty="0" err="1"/>
              <a:t>usar</a:t>
            </a:r>
            <a:r>
              <a:rPr lang="en-US" sz="3200" dirty="0"/>
              <a:t> la palabra clave </a:t>
            </a:r>
            <a:r>
              <a:rPr lang="en-US" sz="3200" b="1" dirty="0"/>
              <a:t>static</a:t>
            </a:r>
            <a:r>
              <a:rPr lang="en-US" sz="3200" b="1" dirty="0" smtClean="0"/>
              <a:t>. </a:t>
            </a:r>
            <a:endParaRPr lang="en-US" sz="3200" dirty="0"/>
          </a:p>
        </p:txBody>
      </p:sp>
      <p:pic>
        <p:nvPicPr>
          <p:cNvPr id="6" name="Picture 5"/>
          <p:cNvPicPr>
            <a:picLocks noChangeAspect="1"/>
          </p:cNvPicPr>
          <p:nvPr/>
        </p:nvPicPr>
        <p:blipFill>
          <a:blip r:embed="rId2"/>
          <a:stretch>
            <a:fillRect/>
          </a:stretch>
        </p:blipFill>
        <p:spPr>
          <a:xfrm>
            <a:off x="3568700" y="4457700"/>
            <a:ext cx="5054600" cy="1854200"/>
          </a:xfrm>
          <a:prstGeom prst="rect">
            <a:avLst/>
          </a:prstGeom>
          <a:ln>
            <a:solidFill>
              <a:schemeClr val="dk1"/>
            </a:solidFill>
          </a:ln>
        </p:spPr>
      </p:pic>
    </p:spTree>
    <p:extLst>
      <p:ext uri="{BB962C8B-B14F-4D97-AF65-F5344CB8AC3E}">
        <p14:creationId xmlns:p14="http://schemas.microsoft.com/office/powerpoint/2010/main" val="1228241983"/>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a:t>
            </a:r>
            <a:r>
              <a:rPr lang="en-US" dirty="0" err="1"/>
              <a:t>Estáticos</a:t>
            </a:r>
            <a:endParaRPr lang="en-US" dirty="0"/>
          </a:p>
        </p:txBody>
      </p:sp>
      <p:sp>
        <p:nvSpPr>
          <p:cNvPr id="3" name="Content Placeholder 2"/>
          <p:cNvSpPr>
            <a:spLocks noGrp="1"/>
          </p:cNvSpPr>
          <p:nvPr>
            <p:ph idx="1"/>
          </p:nvPr>
        </p:nvSpPr>
        <p:spPr/>
        <p:txBody>
          <a:bodyPr/>
          <a:lstStyle/>
          <a:p>
            <a:pPr algn="just"/>
            <a:r>
              <a:rPr lang="en-US" sz="3200" dirty="0" err="1"/>
              <a:t>Candidatos</a:t>
            </a:r>
            <a:r>
              <a:rPr lang="en-US" sz="3200" dirty="0"/>
              <a:t> a </a:t>
            </a:r>
            <a:r>
              <a:rPr lang="en-US" sz="3200" dirty="0" err="1"/>
              <a:t>métodos</a:t>
            </a:r>
            <a:r>
              <a:rPr lang="en-US" sz="3200" dirty="0"/>
              <a:t> </a:t>
            </a:r>
            <a:r>
              <a:rPr lang="en-US" sz="3200" dirty="0" err="1"/>
              <a:t>estáticos</a:t>
            </a:r>
            <a:r>
              <a:rPr lang="en-US" sz="3200" dirty="0"/>
              <a:t> son </a:t>
            </a:r>
            <a:r>
              <a:rPr lang="en-US" sz="3200" dirty="0" err="1"/>
              <a:t>aquellos</a:t>
            </a:r>
            <a:r>
              <a:rPr lang="en-US" sz="3200" dirty="0"/>
              <a:t> que no </a:t>
            </a:r>
            <a:r>
              <a:rPr lang="en-US" sz="3200" dirty="0" err="1"/>
              <a:t>realizan</a:t>
            </a:r>
            <a:r>
              <a:rPr lang="en-US" sz="3200" dirty="0"/>
              <a:t> </a:t>
            </a:r>
            <a:r>
              <a:rPr lang="en-US" sz="3200" dirty="0" err="1"/>
              <a:t>ninguna</a:t>
            </a:r>
            <a:r>
              <a:rPr lang="en-US" sz="3200" dirty="0"/>
              <a:t> </a:t>
            </a:r>
            <a:r>
              <a:rPr lang="en-US" sz="3200" dirty="0" err="1"/>
              <a:t>acción</a:t>
            </a:r>
            <a:r>
              <a:rPr lang="en-US" sz="3200" dirty="0"/>
              <a:t> </a:t>
            </a:r>
            <a:r>
              <a:rPr lang="en-US" sz="3200" dirty="0" err="1"/>
              <a:t>sobre</a:t>
            </a:r>
            <a:r>
              <a:rPr lang="en-US" sz="3200" dirty="0"/>
              <a:t> un </a:t>
            </a:r>
            <a:r>
              <a:rPr lang="en-US" sz="3200" dirty="0" err="1"/>
              <a:t>objeto</a:t>
            </a:r>
            <a:r>
              <a:rPr lang="en-US" sz="3200" dirty="0"/>
              <a:t> </a:t>
            </a:r>
            <a:r>
              <a:rPr lang="en-US" sz="3200" dirty="0" err="1"/>
              <a:t>ó</a:t>
            </a:r>
            <a:r>
              <a:rPr lang="en-US" sz="3200" dirty="0"/>
              <a:t> </a:t>
            </a:r>
            <a:r>
              <a:rPr lang="en-US" sz="3200" dirty="0" err="1"/>
              <a:t>métodos</a:t>
            </a:r>
            <a:r>
              <a:rPr lang="en-US" sz="3200" dirty="0"/>
              <a:t> que </a:t>
            </a:r>
            <a:r>
              <a:rPr lang="en-US" sz="3200" dirty="0" err="1"/>
              <a:t>realizan</a:t>
            </a:r>
            <a:r>
              <a:rPr lang="en-US" sz="3200" dirty="0"/>
              <a:t> simples </a:t>
            </a:r>
            <a:r>
              <a:rPr lang="en-US" sz="3200" dirty="0" err="1"/>
              <a:t>cálculos</a:t>
            </a:r>
            <a:r>
              <a:rPr lang="en-US" sz="3200" dirty="0"/>
              <a:t> </a:t>
            </a:r>
            <a:r>
              <a:rPr lang="en-US" sz="3200" dirty="0" err="1"/>
              <a:t>matemáticos</a:t>
            </a:r>
            <a:r>
              <a:rPr lang="en-US" sz="3200" dirty="0"/>
              <a:t>.</a:t>
            </a:r>
          </a:p>
          <a:p>
            <a:pPr algn="just"/>
            <a:r>
              <a:rPr lang="en-US" sz="3200" dirty="0"/>
              <a:t>Para </a:t>
            </a:r>
            <a:r>
              <a:rPr lang="en-US" sz="3200" b="1" dirty="0" err="1"/>
              <a:t>invocar</a:t>
            </a:r>
            <a:r>
              <a:rPr lang="en-US" sz="3200" dirty="0"/>
              <a:t> a </a:t>
            </a:r>
            <a:r>
              <a:rPr lang="en-US" sz="3200" dirty="0" err="1"/>
              <a:t>los</a:t>
            </a:r>
            <a:r>
              <a:rPr lang="en-US" sz="3200" dirty="0"/>
              <a:t> </a:t>
            </a:r>
            <a:r>
              <a:rPr lang="en-US" sz="3200" dirty="0" err="1"/>
              <a:t>métodos</a:t>
            </a:r>
            <a:r>
              <a:rPr lang="en-US" sz="3200" dirty="0"/>
              <a:t> </a:t>
            </a:r>
            <a:r>
              <a:rPr lang="en-US" sz="3200" dirty="0" err="1"/>
              <a:t>estáticos</a:t>
            </a:r>
            <a:r>
              <a:rPr lang="en-US" sz="3200" dirty="0"/>
              <a:t> se </a:t>
            </a:r>
            <a:r>
              <a:rPr lang="en-US" sz="3200" dirty="0" err="1"/>
              <a:t>usa</a:t>
            </a:r>
            <a:r>
              <a:rPr lang="en-US" sz="3200" dirty="0"/>
              <a:t> el </a:t>
            </a:r>
            <a:r>
              <a:rPr lang="en-US" sz="3200" dirty="0" err="1"/>
              <a:t>nombre</a:t>
            </a:r>
            <a:r>
              <a:rPr lang="en-US" sz="3200" dirty="0"/>
              <a:t> de la </a:t>
            </a:r>
            <a:r>
              <a:rPr lang="en-US" sz="3200" dirty="0" err="1"/>
              <a:t>clase</a:t>
            </a:r>
            <a:r>
              <a:rPr lang="en-US" sz="3200" dirty="0"/>
              <a:t> </a:t>
            </a:r>
            <a:r>
              <a:rPr lang="en-US" sz="3200" dirty="0" err="1"/>
              <a:t>en</a:t>
            </a:r>
            <a:r>
              <a:rPr lang="en-US" sz="3200" dirty="0"/>
              <a:t> la que se </a:t>
            </a:r>
            <a:r>
              <a:rPr lang="en-US" sz="3200" dirty="0" err="1"/>
              <a:t>invoca</a:t>
            </a:r>
            <a:r>
              <a:rPr lang="en-US" sz="3200" dirty="0"/>
              <a:t> el </a:t>
            </a:r>
            <a:r>
              <a:rPr lang="en-US" sz="3200" dirty="0" err="1"/>
              <a:t>método</a:t>
            </a:r>
            <a:r>
              <a:rPr lang="en-US" sz="3200" dirty="0" smtClean="0"/>
              <a:t>.</a:t>
            </a:r>
          </a:p>
          <a:p>
            <a:endParaRPr lang="en-US" dirty="0"/>
          </a:p>
          <a:p>
            <a:pPr marL="0" indent="0" algn="ctr">
              <a:buNone/>
            </a:pPr>
            <a:r>
              <a:rPr lang="en-US" b="1" dirty="0" err="1"/>
              <a:t>NombreClase.</a:t>
            </a:r>
            <a:r>
              <a:rPr lang="en-US" b="1" dirty="0" err="1">
                <a:solidFill>
                  <a:srgbClr val="0070C0"/>
                </a:solidFill>
              </a:rPr>
              <a:t>nombreMetodo</a:t>
            </a:r>
            <a:r>
              <a:rPr lang="en-US" b="1" dirty="0">
                <a:solidFill>
                  <a:srgbClr val="0070C0"/>
                </a:solidFill>
              </a:rPr>
              <a:t>()</a:t>
            </a:r>
            <a:r>
              <a:rPr lang="en-US" b="1" dirty="0"/>
              <a:t>;</a:t>
            </a:r>
            <a:endParaRPr lang="en-US" dirty="0"/>
          </a:p>
          <a:p>
            <a:pPr marL="0" indent="0" algn="ctr">
              <a:buNone/>
            </a:pPr>
            <a:endParaRPr lang="en-US" dirty="0"/>
          </a:p>
          <a:p>
            <a:endParaRPr lang="en-US" dirty="0"/>
          </a:p>
        </p:txBody>
      </p:sp>
    </p:spTree>
    <p:extLst>
      <p:ext uri="{BB962C8B-B14F-4D97-AF65-F5344CB8AC3E}">
        <p14:creationId xmlns:p14="http://schemas.microsoft.com/office/powerpoint/2010/main" val="16465251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55133" y="138756"/>
            <a:ext cx="7713134" cy="6555641"/>
          </a:xfrm>
          <a:prstGeom prst="rect">
            <a:avLst/>
          </a:prstGeom>
          <a:noFill/>
          <a:ln>
            <a:solidFill>
              <a:schemeClr val="accent1"/>
            </a:solidFill>
          </a:ln>
        </p:spPr>
        <p:txBody>
          <a:bodyPr wrap="square" rtlCol="0">
            <a:spAutoFit/>
          </a:bodyPr>
          <a:lstStyle/>
          <a:p>
            <a:r>
              <a:rPr lang="en-GB" sz="2000" dirty="0">
                <a:latin typeface="Consolas" charset="0"/>
                <a:ea typeface="Consolas" charset="0"/>
                <a:cs typeface="Consolas" charset="0"/>
              </a:rPr>
              <a:t>public class Punto {</a:t>
            </a:r>
          </a:p>
          <a:p>
            <a:r>
              <a:rPr lang="en-GB" sz="2000" dirty="0">
                <a:latin typeface="Consolas" charset="0"/>
                <a:ea typeface="Consolas" charset="0"/>
                <a:cs typeface="Consolas" charset="0"/>
              </a:rPr>
              <a:t>    private double x;</a:t>
            </a:r>
          </a:p>
          <a:p>
            <a:r>
              <a:rPr lang="en-GB" sz="2000" dirty="0">
                <a:latin typeface="Consolas" charset="0"/>
                <a:ea typeface="Consolas" charset="0"/>
                <a:cs typeface="Consolas" charset="0"/>
              </a:rPr>
              <a:t>    private double y;</a:t>
            </a:r>
          </a:p>
          <a:p>
            <a:r>
              <a:rPr lang="en-GB" sz="2000" dirty="0">
                <a:latin typeface="Consolas" charset="0"/>
                <a:ea typeface="Consolas" charset="0"/>
                <a:cs typeface="Consolas" charset="0"/>
              </a:rPr>
              <a:t>    </a:t>
            </a:r>
          </a:p>
          <a:p>
            <a:r>
              <a:rPr lang="en-GB" sz="2000" dirty="0">
                <a:latin typeface="Consolas" charset="0"/>
                <a:ea typeface="Consolas" charset="0"/>
                <a:cs typeface="Consolas" charset="0"/>
              </a:rPr>
              <a:t>    public Punto(double </a:t>
            </a:r>
            <a:r>
              <a:rPr lang="en-GB" sz="2000" dirty="0" err="1">
                <a:latin typeface="Consolas" charset="0"/>
                <a:ea typeface="Consolas" charset="0"/>
                <a:cs typeface="Consolas" charset="0"/>
              </a:rPr>
              <a:t>x,double</a:t>
            </a:r>
            <a:r>
              <a:rPr lang="en-GB" sz="2000" dirty="0">
                <a:latin typeface="Consolas" charset="0"/>
                <a:ea typeface="Consolas" charset="0"/>
                <a:cs typeface="Consolas" charset="0"/>
              </a:rPr>
              <a:t> y){</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this.x</a:t>
            </a:r>
            <a:r>
              <a:rPr lang="en-GB" sz="2000" dirty="0">
                <a:latin typeface="Consolas" charset="0"/>
                <a:ea typeface="Consolas" charset="0"/>
                <a:cs typeface="Consolas" charset="0"/>
              </a:rPr>
              <a:t> = x; </a:t>
            </a:r>
          </a:p>
          <a:p>
            <a:r>
              <a:rPr lang="en-GB" sz="2000" dirty="0">
                <a:latin typeface="Consolas" charset="0"/>
                <a:ea typeface="Consolas" charset="0"/>
                <a:cs typeface="Consolas" charset="0"/>
              </a:rPr>
              <a:t>        </a:t>
            </a:r>
            <a:r>
              <a:rPr lang="en-GB" sz="2000" dirty="0" err="1">
                <a:latin typeface="Consolas" charset="0"/>
                <a:ea typeface="Consolas" charset="0"/>
                <a:cs typeface="Consolas" charset="0"/>
              </a:rPr>
              <a:t>this.y</a:t>
            </a:r>
            <a:r>
              <a:rPr lang="en-GB" sz="2000" dirty="0">
                <a:latin typeface="Consolas" charset="0"/>
                <a:ea typeface="Consolas" charset="0"/>
                <a:cs typeface="Consolas" charset="0"/>
              </a:rPr>
              <a:t> = y;</a:t>
            </a:r>
          </a:p>
          <a:p>
            <a:r>
              <a:rPr lang="en-GB" sz="2000" dirty="0">
                <a:latin typeface="Consolas" charset="0"/>
                <a:ea typeface="Consolas" charset="0"/>
                <a:cs typeface="Consolas" charset="0"/>
              </a:rPr>
              <a:t>    }</a:t>
            </a:r>
          </a:p>
          <a:p>
            <a:r>
              <a:rPr lang="en-GB" sz="2000" dirty="0">
                <a:latin typeface="Consolas" charset="0"/>
                <a:ea typeface="Consolas" charset="0"/>
                <a:cs typeface="Consolas" charset="0"/>
              </a:rPr>
              <a:t>    </a:t>
            </a:r>
          </a:p>
          <a:p>
            <a:r>
              <a:rPr lang="en-GB" sz="2000" dirty="0">
                <a:latin typeface="Consolas" charset="0"/>
                <a:ea typeface="Consolas" charset="0"/>
                <a:cs typeface="Consolas" charset="0"/>
              </a:rPr>
              <a:t>    public String </a:t>
            </a:r>
            <a:r>
              <a:rPr lang="en-GB" sz="2000" dirty="0" err="1">
                <a:latin typeface="Consolas" charset="0"/>
                <a:ea typeface="Consolas" charset="0"/>
                <a:cs typeface="Consolas" charset="0"/>
              </a:rPr>
              <a:t>toString</a:t>
            </a:r>
            <a:r>
              <a:rPr lang="en-GB" sz="2000" dirty="0">
                <a:latin typeface="Consolas" charset="0"/>
                <a:ea typeface="Consolas" charset="0"/>
                <a:cs typeface="Consolas" charset="0"/>
              </a:rPr>
              <a:t>(){</a:t>
            </a:r>
          </a:p>
          <a:p>
            <a:r>
              <a:rPr lang="en-GB" sz="2000" dirty="0">
                <a:latin typeface="Consolas" charset="0"/>
                <a:ea typeface="Consolas" charset="0"/>
                <a:cs typeface="Consolas" charset="0"/>
              </a:rPr>
              <a:t>        return "x:"+</a:t>
            </a:r>
            <a:r>
              <a:rPr lang="en-GB" sz="2000" dirty="0" err="1">
                <a:latin typeface="Consolas" charset="0"/>
                <a:ea typeface="Consolas" charset="0"/>
                <a:cs typeface="Consolas" charset="0"/>
              </a:rPr>
              <a:t>x+",y</a:t>
            </a:r>
            <a:r>
              <a:rPr lang="en-GB" sz="2000" dirty="0">
                <a:latin typeface="Consolas" charset="0"/>
                <a:ea typeface="Consolas" charset="0"/>
                <a:cs typeface="Consolas" charset="0"/>
              </a:rPr>
              <a:t>:"+y;</a:t>
            </a:r>
          </a:p>
          <a:p>
            <a:r>
              <a:rPr lang="en-GB" sz="2000" dirty="0">
                <a:latin typeface="Consolas" charset="0"/>
                <a:ea typeface="Consolas" charset="0"/>
                <a:cs typeface="Consolas" charset="0"/>
              </a:rPr>
              <a:t>    </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b="1" dirty="0" err="1">
                <a:latin typeface="Consolas" charset="0"/>
                <a:ea typeface="Consolas" charset="0"/>
                <a:cs typeface="Consolas" charset="0"/>
              </a:rPr>
              <a:t>static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double</a:t>
            </a:r>
            <a:r>
              <a:rPr lang="es-ES" sz="2000" dirty="0">
                <a:latin typeface="Consolas" charset="0"/>
                <a:ea typeface="Consolas" charset="0"/>
                <a:cs typeface="Consolas" charset="0"/>
              </a:rPr>
              <a:t> </a:t>
            </a:r>
            <a:r>
              <a:rPr lang="es-ES" sz="2000" b="1" dirty="0" err="1">
                <a:latin typeface="Consolas" charset="0"/>
                <a:ea typeface="Consolas" charset="0"/>
                <a:cs typeface="Consolas" charset="0"/>
              </a:rPr>
              <a:t>calcularDistanciaDosPuntos</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Punto p1, Punto p2){</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double d = </a:t>
            </a:r>
            <a:r>
              <a:rPr lang="en-GB" sz="2000" dirty="0" err="1">
                <a:latin typeface="Consolas" charset="0"/>
                <a:ea typeface="Consolas" charset="0"/>
                <a:cs typeface="Consolas" charset="0"/>
              </a:rPr>
              <a:t>Math.sqrt</a:t>
            </a:r>
            <a:r>
              <a:rPr lang="en-GB" sz="2000" dirty="0">
                <a:latin typeface="Consolas" charset="0"/>
                <a:ea typeface="Consolas" charset="0"/>
                <a:cs typeface="Consolas" charset="0"/>
              </a:rPr>
              <a:t>( </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Math.pow</a:t>
            </a:r>
            <a:r>
              <a:rPr lang="en-GB" sz="2000" dirty="0" smtClean="0">
                <a:latin typeface="Consolas" charset="0"/>
                <a:ea typeface="Consolas" charset="0"/>
                <a:cs typeface="Consolas" charset="0"/>
              </a:rPr>
              <a:t>(p1.x-p2.x,2</a:t>
            </a:r>
            <a:r>
              <a:rPr lang="en-GB" sz="2000" dirty="0">
                <a:latin typeface="Consolas" charset="0"/>
                <a:ea typeface="Consolas" charset="0"/>
                <a:cs typeface="Consolas" charset="0"/>
              </a:rPr>
              <a:t>)+</a:t>
            </a:r>
          </a:p>
          <a:p>
            <a:r>
              <a:rPr lang="en-GB" sz="2000" dirty="0">
                <a:latin typeface="Consolas" charset="0"/>
                <a:ea typeface="Consolas" charset="0"/>
                <a:cs typeface="Consolas" charset="0"/>
              </a:rPr>
              <a:t>                            </a:t>
            </a:r>
            <a:r>
              <a:rPr lang="es-ES" sz="2000" dirty="0" err="1">
                <a:latin typeface="Consolas" charset="0"/>
                <a:ea typeface="Consolas" charset="0"/>
                <a:cs typeface="Consolas" charset="0"/>
              </a:rPr>
              <a:t>Math.pow</a:t>
            </a:r>
            <a:r>
              <a:rPr lang="es-ES" sz="2000" dirty="0">
                <a:latin typeface="Consolas" charset="0"/>
                <a:ea typeface="Consolas" charset="0"/>
                <a:cs typeface="Consolas" charset="0"/>
              </a:rPr>
              <a:t>(p1.y-p2.y,2</a:t>
            </a:r>
            <a:r>
              <a:rPr lang="es-ES" sz="2000" dirty="0" smtClean="0">
                <a:latin typeface="Consolas" charset="0"/>
                <a:ea typeface="Consolas" charset="0"/>
                <a:cs typeface="Consolas" charset="0"/>
              </a:rPr>
              <a:t>) ); </a:t>
            </a:r>
          </a:p>
          <a:p>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return</a:t>
            </a:r>
            <a:r>
              <a:rPr lang="es-ES" sz="2000" dirty="0" smtClean="0">
                <a:latin typeface="Consolas" charset="0"/>
                <a:ea typeface="Consolas" charset="0"/>
                <a:cs typeface="Consolas" charset="0"/>
              </a:rPr>
              <a:t> </a:t>
            </a:r>
            <a:r>
              <a:rPr lang="es-ES" sz="2000" dirty="0">
                <a:latin typeface="Consolas" charset="0"/>
                <a:ea typeface="Consolas" charset="0"/>
                <a:cs typeface="Consolas" charset="0"/>
              </a:rPr>
              <a:t>d;</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getters</a:t>
            </a:r>
            <a:r>
              <a:rPr lang="es-ES" sz="2000" dirty="0" smtClean="0">
                <a:latin typeface="Consolas" charset="0"/>
                <a:ea typeface="Consolas" charset="0"/>
                <a:cs typeface="Consolas" charset="0"/>
              </a:rPr>
              <a:t> y </a:t>
            </a:r>
            <a:r>
              <a:rPr lang="es-ES" sz="2000" dirty="0" err="1" smtClean="0">
                <a:latin typeface="Consolas" charset="0"/>
                <a:ea typeface="Consolas" charset="0"/>
                <a:cs typeface="Consolas" charset="0"/>
              </a:rPr>
              <a:t>setters</a:t>
            </a:r>
            <a:endParaRPr lang="es-ES"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US" sz="2000" dirty="0" smtClean="0">
              <a:latin typeface="Consolas" charset="0"/>
              <a:ea typeface="Consolas" charset="0"/>
              <a:cs typeface="Consolas" charset="0"/>
            </a:endParaRPr>
          </a:p>
        </p:txBody>
      </p:sp>
      <p:sp>
        <p:nvSpPr>
          <p:cNvPr id="7" name="Rectangle 6"/>
          <p:cNvSpPr/>
          <p:nvPr/>
        </p:nvSpPr>
        <p:spPr>
          <a:xfrm>
            <a:off x="1354666" y="4080933"/>
            <a:ext cx="7095067" cy="19134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822267" y="3200400"/>
            <a:ext cx="3115733" cy="1815882"/>
          </a:xfrm>
          <a:prstGeom prst="rect">
            <a:avLst/>
          </a:prstGeom>
          <a:solidFill>
            <a:schemeClr val="accent6">
              <a:lumMod val="40000"/>
              <a:lumOff val="60000"/>
            </a:schemeClr>
          </a:solidFill>
        </p:spPr>
        <p:txBody>
          <a:bodyPr wrap="square" rtlCol="0">
            <a:spAutoFit/>
          </a:bodyPr>
          <a:lstStyle/>
          <a:p>
            <a:r>
              <a:rPr lang="en-US" sz="2800" dirty="0" smtClean="0"/>
              <a:t>¿</a:t>
            </a:r>
            <a:r>
              <a:rPr lang="en-US" sz="2800" dirty="0" err="1" smtClean="0"/>
              <a:t>Por</a:t>
            </a:r>
            <a:r>
              <a:rPr lang="en-US" sz="2800" dirty="0" smtClean="0"/>
              <a:t> </a:t>
            </a:r>
            <a:r>
              <a:rPr lang="en-US" sz="2800" dirty="0" err="1" smtClean="0"/>
              <a:t>qué</a:t>
            </a:r>
            <a:r>
              <a:rPr lang="en-US" sz="2800" dirty="0" smtClean="0"/>
              <a:t> </a:t>
            </a:r>
            <a:r>
              <a:rPr lang="en-US" sz="2800" b="1" dirty="0" err="1" smtClean="0"/>
              <a:t>calcularDistanciaDosPuntos</a:t>
            </a:r>
            <a:r>
              <a:rPr lang="en-US" sz="2800" b="1" dirty="0" smtClean="0"/>
              <a:t> </a:t>
            </a:r>
            <a:r>
              <a:rPr lang="en-US" sz="2800" dirty="0" err="1" smtClean="0"/>
              <a:t>debería</a:t>
            </a:r>
            <a:r>
              <a:rPr lang="en-US" sz="2800" dirty="0" smtClean="0"/>
              <a:t> </a:t>
            </a:r>
            <a:r>
              <a:rPr lang="en-US" sz="2800" dirty="0" err="1" smtClean="0"/>
              <a:t>ser</a:t>
            </a:r>
            <a:r>
              <a:rPr lang="en-US" sz="2800" dirty="0" smtClean="0"/>
              <a:t> </a:t>
            </a:r>
            <a:r>
              <a:rPr lang="en-US" sz="2800" dirty="0" err="1" smtClean="0"/>
              <a:t>estático</a:t>
            </a:r>
            <a:r>
              <a:rPr lang="en-US" sz="2800" dirty="0"/>
              <a:t>?</a:t>
            </a:r>
            <a:endParaRPr lang="en-US" sz="2800" b="1" dirty="0"/>
          </a:p>
        </p:txBody>
      </p:sp>
    </p:spTree>
    <p:extLst>
      <p:ext uri="{BB962C8B-B14F-4D97-AF65-F5344CB8AC3E}">
        <p14:creationId xmlns:p14="http://schemas.microsoft.com/office/powerpoint/2010/main" val="84122308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19666" y="276522"/>
            <a:ext cx="7713134" cy="6555641"/>
          </a:xfrm>
          <a:prstGeom prst="rect">
            <a:avLst/>
          </a:prstGeom>
          <a:noFill/>
          <a:ln>
            <a:solidFill>
              <a:schemeClr val="accent1"/>
            </a:solidFill>
          </a:ln>
        </p:spPr>
        <p:txBody>
          <a:bodyPr wrap="square" rtlCol="0">
            <a:spAutoFit/>
          </a:bodyPr>
          <a:lstStyle/>
          <a:p>
            <a:r>
              <a:rPr lang="en-GB" sz="2000" dirty="0">
                <a:latin typeface="Consolas" charset="0"/>
                <a:ea typeface="Consolas" charset="0"/>
                <a:cs typeface="Consolas" charset="0"/>
              </a:rPr>
              <a:t>public class Punto {</a:t>
            </a:r>
          </a:p>
          <a:p>
            <a:r>
              <a:rPr lang="en-GB" sz="2000" dirty="0" smtClean="0">
                <a:latin typeface="Consolas" charset="0"/>
                <a:ea typeface="Consolas" charset="0"/>
                <a:cs typeface="Consolas" charset="0"/>
              </a:rPr>
              <a:t>    private double x;</a:t>
            </a:r>
          </a:p>
          <a:p>
            <a:r>
              <a:rPr lang="en-GB" sz="2000" dirty="0" smtClean="0">
                <a:latin typeface="Consolas" charset="0"/>
                <a:ea typeface="Consolas" charset="0"/>
                <a:cs typeface="Consolas" charset="0"/>
              </a:rPr>
              <a:t>    private double y;</a:t>
            </a:r>
          </a:p>
          <a:p>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public Punto(double </a:t>
            </a:r>
            <a:r>
              <a:rPr lang="en-GB" sz="2000" dirty="0" err="1" smtClean="0">
                <a:latin typeface="Consolas" charset="0"/>
                <a:ea typeface="Consolas" charset="0"/>
                <a:cs typeface="Consolas" charset="0"/>
              </a:rPr>
              <a:t>x,double</a:t>
            </a:r>
            <a:r>
              <a:rPr lang="en-GB" sz="2000" dirty="0" smtClean="0">
                <a:latin typeface="Consolas" charset="0"/>
                <a:ea typeface="Consolas" charset="0"/>
                <a:cs typeface="Consolas" charset="0"/>
              </a:rPr>
              <a:t> y){</a:t>
            </a:r>
          </a:p>
          <a:p>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this.x</a:t>
            </a:r>
            <a:r>
              <a:rPr lang="en-GB" sz="2000" dirty="0" smtClean="0">
                <a:latin typeface="Consolas" charset="0"/>
                <a:ea typeface="Consolas" charset="0"/>
                <a:cs typeface="Consolas" charset="0"/>
              </a:rPr>
              <a:t> = x; </a:t>
            </a:r>
          </a:p>
          <a:p>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this.y</a:t>
            </a:r>
            <a:r>
              <a:rPr lang="en-GB" sz="2000" dirty="0" smtClean="0">
                <a:latin typeface="Consolas" charset="0"/>
                <a:ea typeface="Consolas" charset="0"/>
                <a:cs typeface="Consolas" charset="0"/>
              </a:rPr>
              <a:t> = y;</a:t>
            </a:r>
          </a:p>
          <a:p>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public String </a:t>
            </a:r>
            <a:r>
              <a:rPr lang="en-GB" sz="2000" dirty="0" err="1" smtClean="0">
                <a:latin typeface="Consolas" charset="0"/>
                <a:ea typeface="Consolas" charset="0"/>
                <a:cs typeface="Consolas" charset="0"/>
              </a:rPr>
              <a:t>toString</a:t>
            </a:r>
            <a:r>
              <a:rPr lang="en-GB" sz="2000" dirty="0" smtClean="0">
                <a:latin typeface="Consolas" charset="0"/>
                <a:ea typeface="Consolas" charset="0"/>
                <a:cs typeface="Consolas" charset="0"/>
              </a:rPr>
              <a:t>(){</a:t>
            </a:r>
          </a:p>
          <a:p>
            <a:r>
              <a:rPr lang="en-GB" sz="2000" dirty="0" smtClean="0">
                <a:latin typeface="Consolas" charset="0"/>
                <a:ea typeface="Consolas" charset="0"/>
                <a:cs typeface="Consolas" charset="0"/>
              </a:rPr>
              <a:t>        return "x:"+</a:t>
            </a:r>
            <a:r>
              <a:rPr lang="en-GB" sz="2000" dirty="0" err="1" smtClean="0">
                <a:latin typeface="Consolas" charset="0"/>
                <a:ea typeface="Consolas" charset="0"/>
                <a:cs typeface="Consolas" charset="0"/>
              </a:rPr>
              <a:t>x+",y</a:t>
            </a:r>
            <a:r>
              <a:rPr lang="en-GB" sz="2000" dirty="0" smtClean="0">
                <a:latin typeface="Consolas" charset="0"/>
                <a:ea typeface="Consolas" charset="0"/>
                <a:cs typeface="Consolas" charset="0"/>
              </a:rPr>
              <a:t>:"+y;</a:t>
            </a:r>
          </a:p>
          <a:p>
            <a:r>
              <a:rPr lang="en-GB" sz="2000" dirty="0" smtClean="0">
                <a:latin typeface="Consolas" charset="0"/>
                <a:ea typeface="Consolas" charset="0"/>
                <a:cs typeface="Consolas" charset="0"/>
              </a:rPr>
              <a:t>    </a:t>
            </a:r>
            <a:r>
              <a:rPr lang="es-ES" sz="2000" dirty="0" smtClean="0">
                <a:latin typeface="Consolas" charset="0"/>
                <a:ea typeface="Consolas" charset="0"/>
                <a:cs typeface="Consolas" charset="0"/>
              </a:rPr>
              <a:t>}</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public</a:t>
            </a:r>
            <a:r>
              <a:rPr lang="es-ES" sz="2000" dirty="0" smtClean="0">
                <a:latin typeface="Consolas" charset="0"/>
                <a:ea typeface="Consolas" charset="0"/>
                <a:cs typeface="Consolas" charset="0"/>
              </a:rPr>
              <a:t> </a:t>
            </a:r>
            <a:r>
              <a:rPr lang="es-ES" sz="2000" b="1" dirty="0" err="1" smtClean="0">
                <a:latin typeface="Consolas" charset="0"/>
                <a:ea typeface="Consolas" charset="0"/>
                <a:cs typeface="Consolas" charset="0"/>
              </a:rPr>
              <a:t>static</a:t>
            </a:r>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double</a:t>
            </a:r>
            <a:r>
              <a:rPr lang="es-ES" sz="2000" dirty="0" smtClean="0">
                <a:latin typeface="Consolas" charset="0"/>
                <a:ea typeface="Consolas" charset="0"/>
                <a:cs typeface="Consolas" charset="0"/>
              </a:rPr>
              <a:t> </a:t>
            </a:r>
            <a:r>
              <a:rPr lang="es-ES" sz="2000" b="1" dirty="0" err="1" smtClean="0">
                <a:latin typeface="Consolas" charset="0"/>
                <a:ea typeface="Consolas" charset="0"/>
                <a:cs typeface="Consolas" charset="0"/>
              </a:rPr>
              <a:t>calcularDistanciaDosPuntos</a:t>
            </a:r>
            <a:r>
              <a:rPr lang="es-ES" sz="2000" dirty="0" smtClean="0">
                <a:latin typeface="Consolas" charset="0"/>
                <a:ea typeface="Consolas" charset="0"/>
                <a:cs typeface="Consolas" charset="0"/>
              </a:rPr>
              <a:t>(</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Punto p1, Punto p2){</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a:t>
            </a:r>
            <a:r>
              <a:rPr lang="en-GB" sz="2000" dirty="0" smtClean="0">
                <a:latin typeface="Consolas" charset="0"/>
                <a:ea typeface="Consolas" charset="0"/>
                <a:cs typeface="Consolas" charset="0"/>
              </a:rPr>
              <a:t>double d = </a:t>
            </a:r>
            <a:r>
              <a:rPr lang="en-GB" sz="2000" dirty="0" err="1" smtClean="0">
                <a:latin typeface="Consolas" charset="0"/>
                <a:ea typeface="Consolas" charset="0"/>
                <a:cs typeface="Consolas" charset="0"/>
              </a:rPr>
              <a:t>Math.sqrt</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Math.pow</a:t>
            </a:r>
            <a:r>
              <a:rPr lang="en-GB" sz="2000" dirty="0" smtClean="0">
                <a:latin typeface="Consolas" charset="0"/>
                <a:ea typeface="Consolas" charset="0"/>
                <a:cs typeface="Consolas" charset="0"/>
              </a:rPr>
              <a:t>(p1.x-p2.x,2)+</a:t>
            </a:r>
          </a:p>
          <a:p>
            <a:r>
              <a:rPr lang="en-GB" sz="2000" dirty="0" smtClean="0">
                <a:latin typeface="Consolas" charset="0"/>
                <a:ea typeface="Consolas" charset="0"/>
                <a:cs typeface="Consolas" charset="0"/>
              </a:rPr>
              <a:t>                            </a:t>
            </a:r>
            <a:r>
              <a:rPr lang="es-ES" sz="2000" dirty="0" err="1" smtClean="0">
                <a:latin typeface="Consolas" charset="0"/>
                <a:ea typeface="Consolas" charset="0"/>
                <a:cs typeface="Consolas" charset="0"/>
              </a:rPr>
              <a:t>Math.pow</a:t>
            </a:r>
            <a:r>
              <a:rPr lang="es-ES" sz="2000" dirty="0" smtClean="0">
                <a:latin typeface="Consolas" charset="0"/>
                <a:ea typeface="Consolas" charset="0"/>
                <a:cs typeface="Consolas" charset="0"/>
              </a:rPr>
              <a:t>(p1.y-p2.y,2) ); </a:t>
            </a:r>
          </a:p>
          <a:p>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return</a:t>
            </a:r>
            <a:r>
              <a:rPr lang="es-ES" sz="2000" dirty="0" smtClean="0">
                <a:latin typeface="Consolas" charset="0"/>
                <a:ea typeface="Consolas" charset="0"/>
                <a:cs typeface="Consolas" charset="0"/>
              </a:rPr>
              <a:t> d;</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    </a:t>
            </a:r>
            <a:r>
              <a:rPr lang="es-ES" sz="2000" dirty="0">
                <a:latin typeface="Consolas" charset="0"/>
                <a:ea typeface="Consolas" charset="0"/>
                <a:cs typeface="Consolas" charset="0"/>
              </a:rPr>
              <a:t>//</a:t>
            </a:r>
            <a:r>
              <a:rPr lang="es-ES" sz="2000" dirty="0" err="1">
                <a:latin typeface="Consolas" charset="0"/>
                <a:ea typeface="Consolas" charset="0"/>
                <a:cs typeface="Consolas" charset="0"/>
              </a:rPr>
              <a:t>getters</a:t>
            </a:r>
            <a:r>
              <a:rPr lang="es-ES" sz="2000" dirty="0">
                <a:latin typeface="Consolas" charset="0"/>
                <a:ea typeface="Consolas" charset="0"/>
                <a:cs typeface="Consolas" charset="0"/>
              </a:rPr>
              <a:t> y </a:t>
            </a:r>
            <a:r>
              <a:rPr lang="es-ES" sz="2000" dirty="0" err="1" smtClean="0">
                <a:latin typeface="Consolas" charset="0"/>
                <a:ea typeface="Consolas" charset="0"/>
                <a:cs typeface="Consolas" charset="0"/>
              </a:rPr>
              <a:t>setters</a:t>
            </a:r>
            <a:endParaRPr lang="es-ES"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US" sz="2000" dirty="0" smtClean="0">
              <a:latin typeface="Consolas" charset="0"/>
              <a:ea typeface="Consolas" charset="0"/>
              <a:cs typeface="Consolas" charset="0"/>
            </a:endParaRPr>
          </a:p>
        </p:txBody>
      </p:sp>
      <p:sp>
        <p:nvSpPr>
          <p:cNvPr id="7" name="Rectangle 6"/>
          <p:cNvSpPr/>
          <p:nvPr/>
        </p:nvSpPr>
        <p:spPr>
          <a:xfrm>
            <a:off x="1236135" y="4199467"/>
            <a:ext cx="7095067" cy="1930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8822267" y="3200400"/>
            <a:ext cx="3115733" cy="1384995"/>
          </a:xfrm>
          <a:prstGeom prst="rect">
            <a:avLst/>
          </a:prstGeom>
          <a:solidFill>
            <a:schemeClr val="accent6">
              <a:lumMod val="40000"/>
              <a:lumOff val="60000"/>
            </a:schemeClr>
          </a:solidFill>
        </p:spPr>
        <p:txBody>
          <a:bodyPr wrap="square" rtlCol="0">
            <a:spAutoFit/>
          </a:bodyPr>
          <a:lstStyle/>
          <a:p>
            <a:r>
              <a:rPr lang="en-US" sz="2800" dirty="0" smtClean="0"/>
              <a:t>¿</a:t>
            </a:r>
            <a:r>
              <a:rPr lang="en-US" sz="2800" dirty="0" err="1" smtClean="0"/>
              <a:t>Podría</a:t>
            </a:r>
            <a:r>
              <a:rPr lang="en-US" sz="2800" dirty="0" smtClean="0"/>
              <a:t> </a:t>
            </a:r>
            <a:r>
              <a:rPr lang="en-US" sz="2800" dirty="0" err="1" smtClean="0"/>
              <a:t>ser</a:t>
            </a:r>
            <a:r>
              <a:rPr lang="en-US" sz="2800" dirty="0" smtClean="0"/>
              <a:t> el </a:t>
            </a:r>
            <a:r>
              <a:rPr lang="en-US" sz="2800" dirty="0" err="1" smtClean="0"/>
              <a:t>método</a:t>
            </a:r>
            <a:r>
              <a:rPr lang="en-US" sz="2800" dirty="0" smtClean="0"/>
              <a:t> </a:t>
            </a:r>
            <a:r>
              <a:rPr lang="en-US" sz="2800" b="1" dirty="0" err="1" smtClean="0"/>
              <a:t>toString</a:t>
            </a:r>
            <a:r>
              <a:rPr lang="en-US" sz="2800" b="1" dirty="0" smtClean="0"/>
              <a:t> </a:t>
            </a:r>
            <a:r>
              <a:rPr lang="en-US" sz="2800" dirty="0" err="1" smtClean="0"/>
              <a:t>estático</a:t>
            </a:r>
            <a:r>
              <a:rPr lang="en-US" sz="2800" dirty="0"/>
              <a:t>?</a:t>
            </a:r>
            <a:endParaRPr lang="en-US" sz="2800" b="1" dirty="0"/>
          </a:p>
        </p:txBody>
      </p:sp>
    </p:spTree>
    <p:extLst>
      <p:ext uri="{BB962C8B-B14F-4D97-AF65-F5344CB8AC3E}">
        <p14:creationId xmlns:p14="http://schemas.microsoft.com/office/powerpoint/2010/main" val="4564795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8199" y="1188622"/>
            <a:ext cx="8813800" cy="4154984"/>
          </a:xfrm>
          <a:prstGeom prst="rect">
            <a:avLst/>
          </a:prstGeom>
          <a:noFill/>
          <a:ln>
            <a:solidFill>
              <a:schemeClr val="accent1"/>
            </a:solidFill>
          </a:ln>
        </p:spPr>
        <p:txBody>
          <a:bodyPr wrap="square" rtlCol="0">
            <a:spAutoFit/>
          </a:bodyPr>
          <a:lstStyle/>
          <a:p>
            <a:r>
              <a:rPr lang="en-GB" sz="2400" dirty="0">
                <a:latin typeface="Consolas" charset="0"/>
                <a:ea typeface="Consolas" charset="0"/>
                <a:cs typeface="Consolas" charset="0"/>
              </a:rPr>
              <a:t>public class TestPunto1 {</a:t>
            </a:r>
          </a:p>
          <a:p>
            <a:r>
              <a:rPr lang="en-GB" sz="2400" dirty="0">
                <a:latin typeface="Consolas" charset="0"/>
                <a:ea typeface="Consolas" charset="0"/>
                <a:cs typeface="Consolas" charset="0"/>
              </a:rPr>
              <a:t>    public static void main(String[] </a:t>
            </a:r>
            <a:r>
              <a:rPr lang="en-GB" sz="2400" dirty="0" err="1">
                <a:latin typeface="Consolas" charset="0"/>
                <a:ea typeface="Consolas" charset="0"/>
                <a:cs typeface="Consolas" charset="0"/>
              </a:rPr>
              <a:t>args</a:t>
            </a:r>
            <a:r>
              <a:rPr lang="en-GB" sz="2400" dirty="0">
                <a:latin typeface="Consolas" charset="0"/>
                <a:ea typeface="Consolas" charset="0"/>
                <a:cs typeface="Consolas" charset="0"/>
              </a:rPr>
              <a:t>){</a:t>
            </a:r>
          </a:p>
          <a:p>
            <a:r>
              <a:rPr lang="en-GB" sz="2400" dirty="0">
                <a:latin typeface="Consolas" charset="0"/>
                <a:ea typeface="Consolas" charset="0"/>
                <a:cs typeface="Consolas" charset="0"/>
              </a:rPr>
              <a:t>        </a:t>
            </a:r>
            <a:r>
              <a:rPr lang="es-ES" sz="2400" dirty="0">
                <a:latin typeface="Consolas" charset="0"/>
                <a:ea typeface="Consolas" charset="0"/>
                <a:cs typeface="Consolas" charset="0"/>
              </a:rPr>
              <a:t>Punto p1 = new Punto(2,3);</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Punto p2 = new Punto(5,8);</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a:t>
            </a:r>
            <a:r>
              <a:rPr lang="es-ES" sz="2400" b="1" dirty="0" err="1">
                <a:latin typeface="Consolas" charset="0"/>
                <a:ea typeface="Consolas" charset="0"/>
                <a:cs typeface="Consolas" charset="0"/>
              </a:rPr>
              <a:t>Punto.</a:t>
            </a:r>
            <a:r>
              <a:rPr lang="es-ES" sz="2400" dirty="0" err="1">
                <a:solidFill>
                  <a:srgbClr val="0070C0"/>
                </a:solidFill>
                <a:latin typeface="Consolas" charset="0"/>
                <a:ea typeface="Consolas" charset="0"/>
                <a:cs typeface="Consolas" charset="0"/>
              </a:rPr>
              <a:t>calcularDistanciaDosPuntos</a:t>
            </a:r>
            <a:r>
              <a:rPr lang="es-ES" sz="2400" dirty="0">
                <a:latin typeface="Consolas" charset="0"/>
                <a:ea typeface="Consolas" charset="0"/>
                <a:cs typeface="Consolas" charset="0"/>
              </a:rPr>
              <a:t>(p1, p2);</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a:t>
            </a:r>
            <a:r>
              <a:rPr lang="es-ES" sz="2400" dirty="0" err="1">
                <a:latin typeface="Consolas" charset="0"/>
                <a:ea typeface="Consolas" charset="0"/>
                <a:cs typeface="Consolas" charset="0"/>
              </a:rPr>
              <a:t>System.out.println</a:t>
            </a:r>
            <a:r>
              <a:rPr lang="es-ES" sz="2400" dirty="0">
                <a:latin typeface="Consolas" charset="0"/>
                <a:ea typeface="Consolas" charset="0"/>
                <a:cs typeface="Consolas" charset="0"/>
              </a:rPr>
              <a:t>(</a:t>
            </a:r>
            <a:r>
              <a:rPr lang="es-ES" sz="2400" b="1" dirty="0">
                <a:latin typeface="Consolas" charset="0"/>
                <a:ea typeface="Consolas" charset="0"/>
                <a:cs typeface="Consolas" charset="0"/>
              </a:rPr>
              <a:t>p1.</a:t>
            </a:r>
            <a:r>
              <a:rPr lang="es-ES" sz="2400" dirty="0">
                <a:latin typeface="Consolas" charset="0"/>
                <a:ea typeface="Consolas" charset="0"/>
                <a:cs typeface="Consolas" charset="0"/>
              </a:rPr>
              <a:t>toString());</a:t>
            </a:r>
            <a:endParaRPr lang="en-GB" sz="2400" dirty="0">
              <a:latin typeface="Consolas" charset="0"/>
              <a:ea typeface="Consolas" charset="0"/>
              <a:cs typeface="Consolas" charset="0"/>
            </a:endParaRPr>
          </a:p>
          <a:p>
            <a:r>
              <a:rPr lang="es-ES" sz="2400" dirty="0">
                <a:latin typeface="Consolas" charset="0"/>
                <a:ea typeface="Consolas" charset="0"/>
                <a:cs typeface="Consolas" charset="0"/>
              </a:rPr>
              <a:t>        </a:t>
            </a:r>
            <a:r>
              <a:rPr lang="en-GB" sz="2400" dirty="0" err="1">
                <a:latin typeface="Consolas" charset="0"/>
                <a:ea typeface="Consolas" charset="0"/>
                <a:cs typeface="Consolas" charset="0"/>
              </a:rPr>
              <a:t>System.out.println</a:t>
            </a:r>
            <a:r>
              <a:rPr lang="en-GB" sz="2400" dirty="0">
                <a:latin typeface="Consolas" charset="0"/>
                <a:ea typeface="Consolas" charset="0"/>
                <a:cs typeface="Consolas" charset="0"/>
              </a:rPr>
              <a:t>(</a:t>
            </a:r>
            <a:r>
              <a:rPr lang="en-GB" sz="2400" b="1" dirty="0">
                <a:latin typeface="Consolas" charset="0"/>
                <a:ea typeface="Consolas" charset="0"/>
                <a:cs typeface="Consolas" charset="0"/>
              </a:rPr>
              <a:t>p2.</a:t>
            </a:r>
            <a:r>
              <a:rPr lang="en-GB" sz="2400" dirty="0">
                <a:latin typeface="Consolas" charset="0"/>
                <a:ea typeface="Consolas" charset="0"/>
                <a:cs typeface="Consolas" charset="0"/>
              </a:rPr>
              <a:t>toString());</a:t>
            </a:r>
          </a:p>
          <a:p>
            <a:r>
              <a:rPr lang="en-GB" sz="2400" dirty="0">
                <a:latin typeface="Consolas" charset="0"/>
                <a:ea typeface="Consolas" charset="0"/>
                <a:cs typeface="Consolas" charset="0"/>
              </a:rPr>
              <a:t>    }</a:t>
            </a:r>
          </a:p>
          <a:p>
            <a:r>
              <a:rPr lang="en-GB" sz="2400" dirty="0">
                <a:latin typeface="Consolas" charset="0"/>
                <a:ea typeface="Consolas" charset="0"/>
                <a:cs typeface="Consolas" charset="0"/>
              </a:rPr>
              <a:t>}</a:t>
            </a:r>
          </a:p>
        </p:txBody>
      </p:sp>
      <p:sp>
        <p:nvSpPr>
          <p:cNvPr id="5" name="Rectangle 4"/>
          <p:cNvSpPr/>
          <p:nvPr/>
        </p:nvSpPr>
        <p:spPr>
          <a:xfrm>
            <a:off x="2099735" y="2929467"/>
            <a:ext cx="7095067"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8873067" y="2043768"/>
            <a:ext cx="3115733" cy="707886"/>
          </a:xfrm>
          <a:prstGeom prst="rect">
            <a:avLst/>
          </a:prstGeom>
          <a:solidFill>
            <a:schemeClr val="accent6">
              <a:lumMod val="40000"/>
              <a:lumOff val="60000"/>
            </a:schemeClr>
          </a:solidFill>
        </p:spPr>
        <p:txBody>
          <a:bodyPr wrap="square" rtlCol="0">
            <a:spAutoFit/>
          </a:bodyPr>
          <a:lstStyle/>
          <a:p>
            <a:r>
              <a:rPr lang="en-US" sz="2000" dirty="0" err="1" smtClean="0"/>
              <a:t>Llamando</a:t>
            </a:r>
            <a:r>
              <a:rPr lang="en-US" sz="2000" dirty="0" smtClean="0"/>
              <a:t> a un </a:t>
            </a:r>
            <a:r>
              <a:rPr lang="en-US" sz="2000" dirty="0" err="1" smtClean="0"/>
              <a:t>método</a:t>
            </a:r>
            <a:r>
              <a:rPr lang="en-US" sz="2000" dirty="0" smtClean="0"/>
              <a:t> </a:t>
            </a:r>
            <a:r>
              <a:rPr lang="en-US" sz="2000" dirty="0" err="1" smtClean="0"/>
              <a:t>estático</a:t>
            </a:r>
            <a:endParaRPr lang="en-US" sz="2000" b="1" dirty="0"/>
          </a:p>
        </p:txBody>
      </p:sp>
      <p:cxnSp>
        <p:nvCxnSpPr>
          <p:cNvPr id="8" name="Straight Arrow Connector 7"/>
          <p:cNvCxnSpPr/>
          <p:nvPr/>
        </p:nvCxnSpPr>
        <p:spPr>
          <a:xfrm flipV="1">
            <a:off x="7620000" y="2218267"/>
            <a:ext cx="1100667" cy="694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8314267" y="4989663"/>
            <a:ext cx="3115733" cy="707886"/>
          </a:xfrm>
          <a:prstGeom prst="rect">
            <a:avLst/>
          </a:prstGeom>
          <a:solidFill>
            <a:schemeClr val="accent6">
              <a:lumMod val="40000"/>
              <a:lumOff val="60000"/>
            </a:schemeClr>
          </a:solidFill>
        </p:spPr>
        <p:txBody>
          <a:bodyPr wrap="square" rtlCol="0">
            <a:spAutoFit/>
          </a:bodyPr>
          <a:lstStyle/>
          <a:p>
            <a:r>
              <a:rPr lang="en-US" sz="2000" dirty="0" err="1" smtClean="0"/>
              <a:t>Llamando</a:t>
            </a:r>
            <a:r>
              <a:rPr lang="en-US" sz="2000" dirty="0" smtClean="0"/>
              <a:t> a un </a:t>
            </a:r>
            <a:r>
              <a:rPr lang="en-US" sz="2000" dirty="0" err="1" smtClean="0"/>
              <a:t>método</a:t>
            </a:r>
            <a:r>
              <a:rPr lang="en-US" sz="2000" dirty="0" smtClean="0"/>
              <a:t> no </a:t>
            </a:r>
            <a:r>
              <a:rPr lang="en-US" sz="2000" dirty="0" err="1" smtClean="0"/>
              <a:t>estático</a:t>
            </a:r>
            <a:endParaRPr lang="en-US" sz="2000" b="1" dirty="0"/>
          </a:p>
        </p:txBody>
      </p:sp>
      <p:cxnSp>
        <p:nvCxnSpPr>
          <p:cNvPr id="10" name="Straight Arrow Connector 9"/>
          <p:cNvCxnSpPr/>
          <p:nvPr/>
        </p:nvCxnSpPr>
        <p:spPr>
          <a:xfrm>
            <a:off x="6688666" y="4599679"/>
            <a:ext cx="1481667" cy="7523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099735" y="4154557"/>
            <a:ext cx="7095067" cy="4366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63850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err="1"/>
              <a:t>Métodos</a:t>
            </a:r>
            <a:r>
              <a:rPr lang="en-US" dirty="0"/>
              <a:t> </a:t>
            </a:r>
            <a:r>
              <a:rPr lang="en-US" dirty="0" err="1" smtClean="0"/>
              <a:t>Estáticos</a:t>
            </a:r>
            <a:endParaRPr lang="en-US" dirty="0"/>
          </a:p>
        </p:txBody>
      </p:sp>
      <p:sp>
        <p:nvSpPr>
          <p:cNvPr id="3" name="Content Placeholder 2"/>
          <p:cNvSpPr>
            <a:spLocks noGrp="1"/>
          </p:cNvSpPr>
          <p:nvPr>
            <p:ph idx="1"/>
          </p:nvPr>
        </p:nvSpPr>
        <p:spPr>
          <a:xfrm>
            <a:off x="838200" y="1083733"/>
            <a:ext cx="10515600" cy="5093230"/>
          </a:xfrm>
        </p:spPr>
        <p:txBody>
          <a:bodyPr/>
          <a:lstStyle/>
          <a:p>
            <a:pPr algn="just"/>
            <a:r>
              <a:rPr lang="en-US" dirty="0" err="1" smtClean="0"/>
              <a:t>Dentro</a:t>
            </a:r>
            <a:r>
              <a:rPr lang="en-US" dirty="0" smtClean="0"/>
              <a:t> de un </a:t>
            </a:r>
            <a:r>
              <a:rPr lang="en-US" dirty="0" err="1" smtClean="0"/>
              <a:t>método</a:t>
            </a:r>
            <a:r>
              <a:rPr lang="en-US" dirty="0" smtClean="0"/>
              <a:t> </a:t>
            </a:r>
            <a:r>
              <a:rPr lang="en-US" dirty="0" err="1" smtClean="0"/>
              <a:t>estático</a:t>
            </a:r>
            <a:r>
              <a:rPr lang="en-US" dirty="0" smtClean="0"/>
              <a:t> </a:t>
            </a:r>
            <a:r>
              <a:rPr lang="en-US" b="1" dirty="0" smtClean="0">
                <a:solidFill>
                  <a:schemeClr val="accent1"/>
                </a:solidFill>
              </a:rPr>
              <a:t>PUEDO</a:t>
            </a:r>
            <a:r>
              <a:rPr lang="en-US" dirty="0" smtClean="0">
                <a:solidFill>
                  <a:schemeClr val="accent1"/>
                </a:solidFill>
              </a:rPr>
              <a:t> </a:t>
            </a:r>
            <a:r>
              <a:rPr lang="en-US" dirty="0" err="1" smtClean="0"/>
              <a:t>invocar</a:t>
            </a:r>
            <a:r>
              <a:rPr lang="en-US" dirty="0" smtClean="0"/>
              <a:t> </a:t>
            </a:r>
            <a:r>
              <a:rPr lang="en-US" dirty="0" err="1" smtClean="0"/>
              <a:t>directamente</a:t>
            </a:r>
            <a:r>
              <a:rPr lang="en-US" dirty="0" smtClean="0"/>
              <a:t> </a:t>
            </a:r>
            <a:r>
              <a:rPr lang="en-US" dirty="0" err="1" smtClean="0"/>
              <a:t>otros</a:t>
            </a:r>
            <a:r>
              <a:rPr lang="en-US" dirty="0" smtClean="0"/>
              <a:t> </a:t>
            </a:r>
            <a:r>
              <a:rPr lang="en-US" dirty="0" err="1" smtClean="0"/>
              <a:t>métodos</a:t>
            </a:r>
            <a:r>
              <a:rPr lang="en-US" dirty="0" smtClean="0"/>
              <a:t> y variables </a:t>
            </a:r>
            <a:r>
              <a:rPr lang="en-US" dirty="0" err="1" smtClean="0"/>
              <a:t>estáticas</a:t>
            </a:r>
            <a:r>
              <a:rPr lang="en-US" dirty="0" smtClean="0"/>
              <a:t> de la </a:t>
            </a:r>
            <a:r>
              <a:rPr lang="en-US" dirty="0" err="1" smtClean="0"/>
              <a:t>clase</a:t>
            </a:r>
            <a:r>
              <a:rPr lang="en-US" dirty="0" smtClean="0"/>
              <a:t>.</a:t>
            </a:r>
            <a:endParaRPr lang="en-US" dirty="0"/>
          </a:p>
        </p:txBody>
      </p:sp>
      <p:pic>
        <p:nvPicPr>
          <p:cNvPr id="5" name="Picture 4"/>
          <p:cNvPicPr>
            <a:picLocks noChangeAspect="1"/>
          </p:cNvPicPr>
          <p:nvPr/>
        </p:nvPicPr>
        <p:blipFill>
          <a:blip r:embed="rId3"/>
          <a:stretch>
            <a:fillRect/>
          </a:stretch>
        </p:blipFill>
        <p:spPr>
          <a:xfrm>
            <a:off x="1591733" y="2229312"/>
            <a:ext cx="5520268" cy="4115248"/>
          </a:xfrm>
          <a:prstGeom prst="rect">
            <a:avLst/>
          </a:prstGeom>
          <a:ln>
            <a:solidFill>
              <a:schemeClr val="tx1"/>
            </a:solidFill>
          </a:ln>
        </p:spPr>
      </p:pic>
      <p:sp>
        <p:nvSpPr>
          <p:cNvPr id="6" name="TextBox 5"/>
          <p:cNvSpPr txBox="1"/>
          <p:nvPr/>
        </p:nvSpPr>
        <p:spPr>
          <a:xfrm>
            <a:off x="7865534" y="3594438"/>
            <a:ext cx="3361266" cy="1384995"/>
          </a:xfrm>
          <a:prstGeom prst="rect">
            <a:avLst/>
          </a:prstGeom>
          <a:solidFill>
            <a:schemeClr val="accent6">
              <a:lumMod val="40000"/>
              <a:lumOff val="60000"/>
            </a:schemeClr>
          </a:solidFill>
        </p:spPr>
        <p:txBody>
          <a:bodyPr wrap="square" rtlCol="0">
            <a:spAutoFit/>
          </a:bodyPr>
          <a:lstStyle/>
          <a:p>
            <a:r>
              <a:rPr lang="en-US" sz="2800" dirty="0" smtClean="0"/>
              <a:t>¿</a:t>
            </a:r>
            <a:r>
              <a:rPr lang="en-US" sz="2800" dirty="0" err="1" smtClean="0"/>
              <a:t>Qué</a:t>
            </a:r>
            <a:r>
              <a:rPr lang="en-US" sz="2800" dirty="0" smtClean="0"/>
              <a:t> </a:t>
            </a:r>
            <a:r>
              <a:rPr lang="en-US" sz="2800" dirty="0" err="1" smtClean="0"/>
              <a:t>implica</a:t>
            </a:r>
            <a:r>
              <a:rPr lang="en-US" sz="2800" dirty="0" smtClean="0"/>
              <a:t> que </a:t>
            </a:r>
            <a:r>
              <a:rPr lang="en-US" sz="2800" b="1" dirty="0" err="1" smtClean="0"/>
              <a:t>origenx</a:t>
            </a:r>
            <a:r>
              <a:rPr lang="en-US" sz="2800" dirty="0" smtClean="0"/>
              <a:t> y </a:t>
            </a:r>
            <a:r>
              <a:rPr lang="en-US" sz="2800" b="1" dirty="0" err="1" smtClean="0"/>
              <a:t>origeny</a:t>
            </a:r>
            <a:r>
              <a:rPr lang="en-US" sz="2800" b="1" dirty="0" smtClean="0"/>
              <a:t> </a:t>
            </a:r>
            <a:r>
              <a:rPr lang="en-US" sz="2800" dirty="0" err="1" smtClean="0"/>
              <a:t>sean</a:t>
            </a:r>
            <a:r>
              <a:rPr lang="en-US" sz="2800" dirty="0" smtClean="0"/>
              <a:t> </a:t>
            </a:r>
            <a:r>
              <a:rPr lang="en-US" sz="2800" dirty="0" err="1" smtClean="0"/>
              <a:t>estáticos</a:t>
            </a:r>
            <a:r>
              <a:rPr lang="en-US" sz="2800" dirty="0" smtClean="0"/>
              <a:t>?</a:t>
            </a:r>
            <a:endParaRPr lang="en-US" sz="2800" b="1" dirty="0"/>
          </a:p>
        </p:txBody>
      </p:sp>
    </p:spTree>
    <p:extLst>
      <p:ext uri="{BB962C8B-B14F-4D97-AF65-F5344CB8AC3E}">
        <p14:creationId xmlns:p14="http://schemas.microsoft.com/office/powerpoint/2010/main" val="7746950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a:t>
            </a:r>
            <a:r>
              <a:rPr lang="en-US" dirty="0" err="1"/>
              <a:t>Estáticos</a:t>
            </a:r>
            <a:endParaRPr lang="en-US" dirty="0"/>
          </a:p>
        </p:txBody>
      </p:sp>
      <p:sp>
        <p:nvSpPr>
          <p:cNvPr id="3" name="Content Placeholder 2"/>
          <p:cNvSpPr>
            <a:spLocks noGrp="1"/>
          </p:cNvSpPr>
          <p:nvPr>
            <p:ph idx="1"/>
          </p:nvPr>
        </p:nvSpPr>
        <p:spPr>
          <a:xfrm>
            <a:off x="838200" y="1557867"/>
            <a:ext cx="10515600" cy="4619096"/>
          </a:xfrm>
        </p:spPr>
        <p:txBody>
          <a:bodyPr/>
          <a:lstStyle/>
          <a:p>
            <a:pPr algn="just"/>
            <a:r>
              <a:rPr lang="en-US" dirty="0" err="1"/>
              <a:t>Dentro</a:t>
            </a:r>
            <a:r>
              <a:rPr lang="en-US" dirty="0"/>
              <a:t> de un </a:t>
            </a:r>
            <a:r>
              <a:rPr lang="en-US" dirty="0" err="1"/>
              <a:t>método</a:t>
            </a:r>
            <a:r>
              <a:rPr lang="en-US" dirty="0"/>
              <a:t> </a:t>
            </a:r>
            <a:r>
              <a:rPr lang="en-US" dirty="0" err="1"/>
              <a:t>estático</a:t>
            </a:r>
            <a:r>
              <a:rPr lang="en-US" dirty="0"/>
              <a:t> </a:t>
            </a:r>
            <a:r>
              <a:rPr lang="en-US" b="1" dirty="0" smtClean="0">
                <a:solidFill>
                  <a:srgbClr val="FF0000"/>
                </a:solidFill>
              </a:rPr>
              <a:t>NO PUEDO</a:t>
            </a:r>
            <a:r>
              <a:rPr lang="en-US" dirty="0" smtClean="0">
                <a:solidFill>
                  <a:srgbClr val="FF0000"/>
                </a:solidFill>
              </a:rPr>
              <a:t> </a:t>
            </a:r>
            <a:r>
              <a:rPr lang="en-US" dirty="0" err="1" smtClean="0"/>
              <a:t>invocar</a:t>
            </a:r>
            <a:r>
              <a:rPr lang="en-US" dirty="0" smtClean="0"/>
              <a:t> </a:t>
            </a:r>
            <a:r>
              <a:rPr lang="en-US" dirty="0" err="1" smtClean="0"/>
              <a:t>métodos</a:t>
            </a:r>
            <a:r>
              <a:rPr lang="en-US" dirty="0" smtClean="0"/>
              <a:t> o variables de </a:t>
            </a:r>
            <a:r>
              <a:rPr lang="en-US" dirty="0" err="1" smtClean="0"/>
              <a:t>instancia</a:t>
            </a:r>
            <a:r>
              <a:rPr lang="en-US" dirty="0" smtClean="0"/>
              <a:t>  de la </a:t>
            </a:r>
            <a:r>
              <a:rPr lang="en-US" dirty="0" err="1" smtClean="0"/>
              <a:t>clase</a:t>
            </a:r>
            <a:r>
              <a:rPr lang="en-US" dirty="0" smtClean="0"/>
              <a:t>.</a:t>
            </a:r>
            <a:endParaRPr lang="en-US" dirty="0"/>
          </a:p>
          <a:p>
            <a:endParaRPr lang="en-US" dirty="0"/>
          </a:p>
        </p:txBody>
      </p:sp>
      <p:pic>
        <p:nvPicPr>
          <p:cNvPr id="4" name="Picture 3"/>
          <p:cNvPicPr>
            <a:picLocks noChangeAspect="1"/>
          </p:cNvPicPr>
          <p:nvPr/>
        </p:nvPicPr>
        <p:blipFill>
          <a:blip r:embed="rId2"/>
          <a:stretch>
            <a:fillRect/>
          </a:stretch>
        </p:blipFill>
        <p:spPr>
          <a:xfrm>
            <a:off x="3331577" y="2573866"/>
            <a:ext cx="5401452" cy="4131733"/>
          </a:xfrm>
          <a:prstGeom prst="rect">
            <a:avLst/>
          </a:prstGeom>
          <a:ln>
            <a:solidFill>
              <a:schemeClr val="tx1"/>
            </a:solidFill>
          </a:ln>
        </p:spPr>
      </p:pic>
    </p:spTree>
    <p:extLst>
      <p:ext uri="{BB962C8B-B14F-4D97-AF65-F5344CB8AC3E}">
        <p14:creationId xmlns:p14="http://schemas.microsoft.com/office/powerpoint/2010/main" val="113811231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Métodos</a:t>
            </a:r>
            <a:r>
              <a:rPr lang="en-US" dirty="0"/>
              <a:t> </a:t>
            </a:r>
            <a:r>
              <a:rPr lang="en-US" dirty="0" err="1"/>
              <a:t>Estáticos</a:t>
            </a:r>
            <a:endParaRPr lang="en-US" dirty="0"/>
          </a:p>
        </p:txBody>
      </p:sp>
      <p:sp>
        <p:nvSpPr>
          <p:cNvPr id="3" name="Content Placeholder 2"/>
          <p:cNvSpPr>
            <a:spLocks noGrp="1"/>
          </p:cNvSpPr>
          <p:nvPr>
            <p:ph idx="1"/>
          </p:nvPr>
        </p:nvSpPr>
        <p:spPr/>
        <p:txBody>
          <a:bodyPr/>
          <a:lstStyle/>
          <a:p>
            <a:r>
              <a:rPr lang="en-US" dirty="0" smtClean="0"/>
              <a:t>No </a:t>
            </a:r>
            <a:r>
              <a:rPr lang="en-US" dirty="0" err="1" smtClean="0"/>
              <a:t>pueden</a:t>
            </a:r>
            <a:r>
              <a:rPr lang="en-US" dirty="0" smtClean="0"/>
              <a:t> </a:t>
            </a:r>
            <a:r>
              <a:rPr lang="en-US" dirty="0" err="1" smtClean="0"/>
              <a:t>hacer</a:t>
            </a:r>
            <a:r>
              <a:rPr lang="en-US" dirty="0" smtClean="0"/>
              <a:t> </a:t>
            </a:r>
            <a:r>
              <a:rPr lang="en-US" dirty="0" err="1" smtClean="0"/>
              <a:t>referencia</a:t>
            </a:r>
            <a:r>
              <a:rPr lang="en-US" dirty="0" smtClean="0"/>
              <a:t> de </a:t>
            </a:r>
            <a:r>
              <a:rPr lang="en-US" b="1" dirty="0" smtClean="0">
                <a:solidFill>
                  <a:schemeClr val="accent1"/>
                </a:solidFill>
              </a:rPr>
              <a:t>this</a:t>
            </a:r>
            <a:endParaRPr lang="en-US" b="1" dirty="0">
              <a:solidFill>
                <a:schemeClr val="accent1"/>
              </a:solidFill>
            </a:endParaRPr>
          </a:p>
        </p:txBody>
      </p:sp>
    </p:spTree>
    <p:extLst>
      <p:ext uri="{BB962C8B-B14F-4D97-AF65-F5344CB8AC3E}">
        <p14:creationId xmlns:p14="http://schemas.microsoft.com/office/powerpoint/2010/main" val="182103948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Clase</a:t>
            </a:r>
            <a:r>
              <a:rPr lang="en-US" dirty="0" smtClean="0"/>
              <a:t> Math</a:t>
            </a:r>
            <a:endParaRPr lang="en-US" dirty="0"/>
          </a:p>
        </p:txBody>
      </p:sp>
      <p:sp>
        <p:nvSpPr>
          <p:cNvPr id="3" name="Content Placeholder 2"/>
          <p:cNvSpPr>
            <a:spLocks noGrp="1"/>
          </p:cNvSpPr>
          <p:nvPr>
            <p:ph idx="1"/>
          </p:nvPr>
        </p:nvSpPr>
        <p:spPr/>
        <p:txBody>
          <a:bodyPr>
            <a:normAutofit lnSpcReduction="10000"/>
          </a:bodyPr>
          <a:lstStyle/>
          <a:p>
            <a:r>
              <a:rPr lang="en-US" dirty="0"/>
              <a:t>La </a:t>
            </a:r>
            <a:r>
              <a:rPr lang="en-US" dirty="0" err="1"/>
              <a:t>clase</a:t>
            </a:r>
            <a:r>
              <a:rPr lang="en-US" dirty="0"/>
              <a:t> Math </a:t>
            </a:r>
            <a:r>
              <a:rPr lang="en-US" dirty="0" err="1"/>
              <a:t>provee</a:t>
            </a:r>
            <a:r>
              <a:rPr lang="en-US" dirty="0"/>
              <a:t> continue </a:t>
            </a:r>
            <a:r>
              <a:rPr lang="en-US" dirty="0" err="1"/>
              <a:t>métodos</a:t>
            </a:r>
            <a:r>
              <a:rPr lang="en-US" dirty="0"/>
              <a:t> </a:t>
            </a:r>
            <a:r>
              <a:rPr lang="en-US" dirty="0" err="1"/>
              <a:t>estáticos</a:t>
            </a:r>
            <a:r>
              <a:rPr lang="en-US" dirty="0"/>
              <a:t> para  </a:t>
            </a:r>
            <a:r>
              <a:rPr lang="en-US" dirty="0" err="1"/>
              <a:t>realizar</a:t>
            </a:r>
            <a:r>
              <a:rPr lang="en-US" dirty="0"/>
              <a:t> </a:t>
            </a:r>
            <a:r>
              <a:rPr lang="en-US" dirty="0" err="1"/>
              <a:t>operaciones</a:t>
            </a:r>
            <a:r>
              <a:rPr lang="en-US" dirty="0"/>
              <a:t> </a:t>
            </a:r>
            <a:r>
              <a:rPr lang="en-US" dirty="0" err="1"/>
              <a:t>matemáticas</a:t>
            </a:r>
            <a:r>
              <a:rPr lang="en-US" dirty="0"/>
              <a:t>.</a:t>
            </a:r>
          </a:p>
          <a:p>
            <a:r>
              <a:rPr lang="en-US" dirty="0"/>
              <a:t>La </a:t>
            </a:r>
            <a:r>
              <a:rPr lang="en-US" dirty="0" err="1"/>
              <a:t>clase</a:t>
            </a:r>
            <a:r>
              <a:rPr lang="en-US" dirty="0"/>
              <a:t> Math </a:t>
            </a:r>
            <a:r>
              <a:rPr lang="en-US" dirty="0" err="1"/>
              <a:t>está</a:t>
            </a:r>
            <a:r>
              <a:rPr lang="en-US" dirty="0"/>
              <a:t> </a:t>
            </a:r>
            <a:r>
              <a:rPr lang="en-US" dirty="0" err="1"/>
              <a:t>dentro</a:t>
            </a:r>
            <a:r>
              <a:rPr lang="en-US" dirty="0"/>
              <a:t> del </a:t>
            </a:r>
            <a:r>
              <a:rPr lang="en-US" dirty="0" err="1"/>
              <a:t>paquete</a:t>
            </a:r>
            <a:r>
              <a:rPr lang="en-US" dirty="0"/>
              <a:t> </a:t>
            </a:r>
            <a:r>
              <a:rPr lang="en-US" dirty="0" err="1"/>
              <a:t>java.lang</a:t>
            </a:r>
            <a:r>
              <a:rPr lang="en-US" dirty="0"/>
              <a:t>, </a:t>
            </a:r>
            <a:r>
              <a:rPr lang="en-US" dirty="0" err="1"/>
              <a:t>por</a:t>
            </a:r>
            <a:r>
              <a:rPr lang="en-US" dirty="0"/>
              <a:t> lo que no </a:t>
            </a:r>
            <a:r>
              <a:rPr lang="en-US" dirty="0" err="1"/>
              <a:t>necesita</a:t>
            </a:r>
            <a:r>
              <a:rPr lang="en-US" dirty="0"/>
              <a:t> </a:t>
            </a:r>
            <a:r>
              <a:rPr lang="en-US" dirty="0" err="1"/>
              <a:t>ser</a:t>
            </a:r>
            <a:r>
              <a:rPr lang="en-US" dirty="0"/>
              <a:t> </a:t>
            </a:r>
            <a:r>
              <a:rPr lang="en-US" dirty="0" err="1"/>
              <a:t>importada</a:t>
            </a:r>
            <a:r>
              <a:rPr lang="en-US" dirty="0"/>
              <a:t> para </a:t>
            </a:r>
            <a:r>
              <a:rPr lang="en-US" dirty="0" err="1"/>
              <a:t>ser</a:t>
            </a:r>
            <a:r>
              <a:rPr lang="en-US" dirty="0"/>
              <a:t> </a:t>
            </a:r>
            <a:r>
              <a:rPr lang="en-US" dirty="0" err="1"/>
              <a:t>usada</a:t>
            </a:r>
            <a:r>
              <a:rPr lang="en-US" dirty="0"/>
              <a:t> </a:t>
            </a:r>
            <a:r>
              <a:rPr lang="en-US" dirty="0" err="1"/>
              <a:t>dentro</a:t>
            </a:r>
            <a:r>
              <a:rPr lang="en-US" dirty="0"/>
              <a:t> de </a:t>
            </a:r>
            <a:r>
              <a:rPr lang="en-US" dirty="0" err="1"/>
              <a:t>otra</a:t>
            </a:r>
            <a:r>
              <a:rPr lang="en-US" dirty="0"/>
              <a:t> </a:t>
            </a:r>
            <a:r>
              <a:rPr lang="en-US" dirty="0" err="1"/>
              <a:t>clase</a:t>
            </a:r>
            <a:r>
              <a:rPr lang="en-US" dirty="0"/>
              <a:t>.</a:t>
            </a:r>
          </a:p>
          <a:p>
            <a:r>
              <a:rPr lang="en-US" dirty="0" err="1"/>
              <a:t>Todos</a:t>
            </a:r>
            <a:r>
              <a:rPr lang="en-US" dirty="0"/>
              <a:t> </a:t>
            </a:r>
            <a:r>
              <a:rPr lang="en-US" dirty="0" err="1"/>
              <a:t>los</a:t>
            </a:r>
            <a:r>
              <a:rPr lang="en-US" dirty="0"/>
              <a:t> </a:t>
            </a:r>
            <a:r>
              <a:rPr lang="en-US" dirty="0" err="1"/>
              <a:t>métodos</a:t>
            </a:r>
            <a:r>
              <a:rPr lang="en-US" dirty="0"/>
              <a:t> </a:t>
            </a:r>
            <a:r>
              <a:rPr lang="en-US" dirty="0" err="1"/>
              <a:t>dentro</a:t>
            </a:r>
            <a:r>
              <a:rPr lang="en-US" dirty="0"/>
              <a:t> de la </a:t>
            </a:r>
            <a:r>
              <a:rPr lang="en-US" dirty="0" err="1"/>
              <a:t>clase</a:t>
            </a:r>
            <a:r>
              <a:rPr lang="en-US" dirty="0"/>
              <a:t> Math son </a:t>
            </a:r>
            <a:r>
              <a:rPr lang="en-US" dirty="0" err="1"/>
              <a:t>estáticos</a:t>
            </a:r>
            <a:r>
              <a:rPr lang="en-US" dirty="0"/>
              <a:t>.</a:t>
            </a:r>
          </a:p>
          <a:p>
            <a:r>
              <a:rPr lang="en-US" dirty="0"/>
              <a:t>La </a:t>
            </a:r>
            <a:r>
              <a:rPr lang="en-US" dirty="0" err="1"/>
              <a:t>clase</a:t>
            </a:r>
            <a:r>
              <a:rPr lang="en-US" dirty="0"/>
              <a:t> Math define 2 </a:t>
            </a:r>
            <a:r>
              <a:rPr lang="en-US" dirty="0" err="1"/>
              <a:t>constantes</a:t>
            </a:r>
            <a:r>
              <a:rPr lang="en-US" dirty="0"/>
              <a:t> </a:t>
            </a:r>
            <a:r>
              <a:rPr lang="en-US" b="1" dirty="0"/>
              <a:t>PI</a:t>
            </a:r>
            <a:r>
              <a:rPr lang="en-US" dirty="0"/>
              <a:t> y </a:t>
            </a:r>
            <a:r>
              <a:rPr lang="en-US" b="1" dirty="0"/>
              <a:t>E</a:t>
            </a:r>
            <a:r>
              <a:rPr lang="en-US" dirty="0"/>
              <a:t>.</a:t>
            </a:r>
          </a:p>
          <a:p>
            <a:r>
              <a:rPr lang="en-US" dirty="0"/>
              <a:t>Para </a:t>
            </a:r>
            <a:r>
              <a:rPr lang="en-US" dirty="0" err="1"/>
              <a:t>una</a:t>
            </a:r>
            <a:r>
              <a:rPr lang="en-US" dirty="0"/>
              <a:t> </a:t>
            </a:r>
            <a:r>
              <a:rPr lang="en-US" dirty="0" err="1"/>
              <a:t>descripción</a:t>
            </a:r>
            <a:r>
              <a:rPr lang="en-US" dirty="0"/>
              <a:t> </a:t>
            </a:r>
            <a:r>
              <a:rPr lang="en-US" dirty="0" err="1"/>
              <a:t>completa</a:t>
            </a:r>
            <a:r>
              <a:rPr lang="en-US" dirty="0"/>
              <a:t> de </a:t>
            </a:r>
            <a:r>
              <a:rPr lang="en-US" dirty="0" err="1"/>
              <a:t>los</a:t>
            </a:r>
            <a:r>
              <a:rPr lang="en-US" dirty="0"/>
              <a:t> </a:t>
            </a:r>
            <a:r>
              <a:rPr lang="en-US" dirty="0" err="1"/>
              <a:t>métodos</a:t>
            </a:r>
            <a:r>
              <a:rPr lang="en-US" dirty="0"/>
              <a:t> </a:t>
            </a:r>
            <a:r>
              <a:rPr lang="en-US" dirty="0" err="1"/>
              <a:t>definidos</a:t>
            </a:r>
            <a:r>
              <a:rPr lang="en-US" dirty="0"/>
              <a:t> </a:t>
            </a:r>
            <a:r>
              <a:rPr lang="en-US" dirty="0" err="1"/>
              <a:t>en</a:t>
            </a:r>
            <a:r>
              <a:rPr lang="en-US" dirty="0"/>
              <a:t> la </a:t>
            </a:r>
            <a:r>
              <a:rPr lang="en-US" dirty="0" err="1"/>
              <a:t>clase</a:t>
            </a:r>
            <a:r>
              <a:rPr lang="en-US" dirty="0"/>
              <a:t> Math </a:t>
            </a:r>
            <a:r>
              <a:rPr lang="en-US" dirty="0" err="1"/>
              <a:t>visitar</a:t>
            </a:r>
            <a:r>
              <a:rPr lang="en-US" dirty="0"/>
              <a:t> el </a:t>
            </a:r>
            <a:r>
              <a:rPr lang="en-US" dirty="0" err="1"/>
              <a:t>siguiente</a:t>
            </a:r>
            <a:r>
              <a:rPr lang="en-US" dirty="0"/>
              <a:t> link </a:t>
            </a:r>
            <a:r>
              <a:rPr lang="en-US" dirty="0">
                <a:hlinkClick r:id="rId2"/>
              </a:rPr>
              <a:t>https://docs.oracle.com/en/java/javase/11/docs/api/java.base/java/lang/Math.html</a:t>
            </a:r>
            <a:endParaRPr lang="en-US" dirty="0"/>
          </a:p>
        </p:txBody>
      </p:sp>
    </p:spTree>
    <p:extLst>
      <p:ext uri="{BB962C8B-B14F-4D97-AF65-F5344CB8AC3E}">
        <p14:creationId xmlns:p14="http://schemas.microsoft.com/office/powerpoint/2010/main" val="498281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6"/>
          <p:cNvSpPr txBox="1">
            <a:spLocks noGrp="1"/>
          </p:cNvSpPr>
          <p:nvPr>
            <p:ph type="title"/>
          </p:nvPr>
        </p:nvSpPr>
        <p:spPr>
          <a:xfrm>
            <a:off x="3722914" y="1709738"/>
            <a:ext cx="7624536"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002060"/>
              </a:buClr>
              <a:buSzPts val="6000"/>
              <a:buFont typeface="Calibri"/>
              <a:buNone/>
            </a:pPr>
            <a:r>
              <a:rPr lang="en-US"/>
              <a:t>Fundamentos de la programación orientada a objetos </a:t>
            </a:r>
            <a:endParaRPr/>
          </a:p>
        </p:txBody>
      </p:sp>
      <p:sp>
        <p:nvSpPr>
          <p:cNvPr id="124" name="Google Shape;124;p6"/>
          <p:cNvSpPr txBox="1">
            <a:spLocks noGrp="1"/>
          </p:cNvSpPr>
          <p:nvPr>
            <p:ph type="body" idx="1"/>
          </p:nvPr>
        </p:nvSpPr>
        <p:spPr>
          <a:xfrm>
            <a:off x="3722914" y="4589463"/>
            <a:ext cx="7624536" cy="1500187"/>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400"/>
              <a:buNone/>
            </a:pPr>
            <a:r>
              <a:rPr lang="en-US"/>
              <a:t>Unidad 1</a:t>
            </a:r>
            <a:endParaRPr/>
          </a:p>
        </p:txBody>
      </p:sp>
    </p:spTree>
    <p:extLst>
      <p:ext uri="{BB962C8B-B14F-4D97-AF65-F5344CB8AC3E}">
        <p14:creationId xmlns:p14="http://schemas.microsoft.com/office/powerpoint/2010/main" val="11887534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500062"/>
            <a:ext cx="10515600" cy="1325563"/>
          </a:xfrm>
        </p:spPr>
        <p:txBody>
          <a:bodyPr/>
          <a:lstStyle/>
          <a:p>
            <a:r>
              <a:rPr lang="en-US" dirty="0" err="1" smtClean="0"/>
              <a:t>Declaración</a:t>
            </a:r>
            <a:r>
              <a:rPr lang="en-US" dirty="0" smtClean="0"/>
              <a:t> de </a:t>
            </a:r>
            <a:r>
              <a:rPr lang="en-US" dirty="0"/>
              <a:t>las </a:t>
            </a:r>
            <a:r>
              <a:rPr lang="en-US" dirty="0" err="1" smtClean="0"/>
              <a:t>varibles</a:t>
            </a:r>
            <a:endParaRPr lang="es-ES_tradnl" dirty="0"/>
          </a:p>
        </p:txBody>
      </p:sp>
      <p:sp>
        <p:nvSpPr>
          <p:cNvPr id="5" name="TextBox 4"/>
          <p:cNvSpPr txBox="1"/>
          <p:nvPr/>
        </p:nvSpPr>
        <p:spPr>
          <a:xfrm>
            <a:off x="6658138" y="2414202"/>
            <a:ext cx="5023304" cy="3477875"/>
          </a:xfrm>
          <a:prstGeom prst="rect">
            <a:avLst/>
          </a:prstGeom>
          <a:noFill/>
        </p:spPr>
        <p:txBody>
          <a:bodyPr wrap="square" rtlCol="0">
            <a:spAutoFit/>
          </a:bodyPr>
          <a:lstStyle/>
          <a:p>
            <a:pPr algn="just"/>
            <a:r>
              <a:rPr lang="es-ES_tradnl" sz="2000" b="1" dirty="0" err="1" smtClean="0"/>
              <a:t>public</a:t>
            </a:r>
            <a:r>
              <a:rPr lang="es-ES_tradnl" sz="2000" b="1" dirty="0" smtClean="0"/>
              <a:t>/</a:t>
            </a:r>
            <a:r>
              <a:rPr lang="es-ES_tradnl" sz="2000" b="1" dirty="0" err="1" smtClean="0"/>
              <a:t>private</a:t>
            </a:r>
            <a:r>
              <a:rPr lang="es-ES_tradnl" sz="2000" b="1" dirty="0" smtClean="0"/>
              <a:t>/-: </a:t>
            </a:r>
            <a:r>
              <a:rPr lang="es-ES_tradnl" sz="2000" dirty="0"/>
              <a:t>modificador de acceso de la variable. En este caso </a:t>
            </a:r>
            <a:r>
              <a:rPr lang="es-ES_tradnl" sz="2000" dirty="0" smtClean="0"/>
              <a:t>como no se ha colocado ninguno, toma el modificador de acceso predeterminado.</a:t>
            </a:r>
            <a:endParaRPr lang="es-ES_tradnl" sz="2000" dirty="0"/>
          </a:p>
          <a:p>
            <a:pPr algn="just"/>
            <a:endParaRPr lang="es-ES_tradnl" sz="2000" b="1" dirty="0"/>
          </a:p>
          <a:p>
            <a:pPr algn="just"/>
            <a:r>
              <a:rPr lang="es-ES_tradnl" sz="2000" b="1" dirty="0"/>
              <a:t>tipo: </a:t>
            </a:r>
            <a:r>
              <a:rPr lang="es-ES_tradnl" sz="2000" dirty="0"/>
              <a:t>Una variable de instancia debe tener un tipo de dato, que puede ser un tipo de dato primitivo u otra clase.</a:t>
            </a:r>
          </a:p>
          <a:p>
            <a:pPr algn="just"/>
            <a:endParaRPr lang="es-ES_tradnl" sz="2000" b="1" dirty="0"/>
          </a:p>
          <a:p>
            <a:pPr algn="just"/>
            <a:r>
              <a:rPr lang="es-ES_tradnl" sz="2000" b="1" dirty="0" err="1"/>
              <a:t>nombreVarible</a:t>
            </a:r>
            <a:r>
              <a:rPr lang="es-ES_tradnl" sz="2000" b="1" dirty="0"/>
              <a:t>: </a:t>
            </a:r>
            <a:r>
              <a:rPr lang="es-ES_tradnl" sz="2000" dirty="0"/>
              <a:t>nombre de la variable de instancia. </a:t>
            </a:r>
            <a:r>
              <a:rPr lang="es-ES_tradnl" sz="2000" dirty="0" smtClean="0"/>
              <a:t>Usar nombre significativo</a:t>
            </a:r>
            <a:endParaRPr lang="es-ES_tradnl" sz="2400" b="1" dirty="0"/>
          </a:p>
        </p:txBody>
      </p:sp>
      <p:sp>
        <p:nvSpPr>
          <p:cNvPr id="7" name="TextBox 6"/>
          <p:cNvSpPr txBox="1"/>
          <p:nvPr/>
        </p:nvSpPr>
        <p:spPr>
          <a:xfrm>
            <a:off x="838200" y="1967925"/>
            <a:ext cx="5648865" cy="4431983"/>
          </a:xfrm>
          <a:prstGeom prst="rect">
            <a:avLst/>
          </a:prstGeom>
          <a:noFill/>
          <a:ln>
            <a:solidFill>
              <a:schemeClr val="accent1">
                <a:shade val="50000"/>
              </a:schemeClr>
            </a:solidFill>
          </a:ln>
        </p:spPr>
        <p:txBody>
          <a:bodyPr wrap="square" rtlCol="0">
            <a:spAutoFit/>
          </a:bodyPr>
          <a:lstStyle/>
          <a:p>
            <a:r>
              <a:rPr lang="es-ES_tradnl" sz="2400" b="1" dirty="0" err="1" smtClean="0">
                <a:solidFill>
                  <a:schemeClr val="accent6"/>
                </a:solidFill>
              </a:rPr>
              <a:t>public</a:t>
            </a:r>
            <a:r>
              <a:rPr lang="es-ES_tradnl" sz="2400" b="1" dirty="0" smtClean="0">
                <a:solidFill>
                  <a:schemeClr val="accent6"/>
                </a:solidFill>
              </a:rPr>
              <a:t> </a:t>
            </a:r>
            <a:r>
              <a:rPr lang="es-ES_tradnl" sz="2400" b="1" dirty="0" err="1" smtClean="0">
                <a:solidFill>
                  <a:srgbClr val="0432FF"/>
                </a:solidFill>
              </a:rPr>
              <a:t>class</a:t>
            </a:r>
            <a:r>
              <a:rPr lang="es-ES_tradnl" sz="2400" b="1" dirty="0" smtClean="0">
                <a:solidFill>
                  <a:srgbClr val="0432FF"/>
                </a:solidFill>
              </a:rPr>
              <a:t> </a:t>
            </a:r>
            <a:r>
              <a:rPr lang="es-ES_tradnl" sz="2400" b="1" dirty="0" err="1" smtClean="0">
                <a:solidFill>
                  <a:srgbClr val="FF0000"/>
                </a:solidFill>
              </a:rPr>
              <a:t>Pokemon</a:t>
            </a:r>
            <a:r>
              <a:rPr lang="es-ES_tradnl" sz="2400" b="1" dirty="0" smtClean="0">
                <a:solidFill>
                  <a:srgbClr val="0070C0"/>
                </a:solidFill>
              </a:rPr>
              <a:t>{</a:t>
            </a:r>
            <a:endParaRPr lang="es-ES_tradnl" sz="2400" b="1" dirty="0">
              <a:solidFill>
                <a:srgbClr val="0070C0"/>
              </a:solidFill>
            </a:endParaRPr>
          </a:p>
          <a:p>
            <a:r>
              <a:rPr lang="es-ES_tradnl" sz="2400" b="1" dirty="0" smtClean="0">
                <a:solidFill>
                  <a:srgbClr val="0070C0"/>
                </a:solidFill>
              </a:rPr>
              <a:t>	</a:t>
            </a:r>
            <a:r>
              <a:rPr lang="es-ES_tradnl" sz="2400" b="1" dirty="0" smtClean="0">
                <a:solidFill>
                  <a:schemeClr val="accent3">
                    <a:lumMod val="75000"/>
                  </a:schemeClr>
                </a:solidFill>
              </a:rPr>
              <a:t>//</a:t>
            </a:r>
            <a:r>
              <a:rPr lang="es-ES_tradnl" sz="2400" b="1" dirty="0" smtClean="0"/>
              <a:t> </a:t>
            </a:r>
            <a:r>
              <a:rPr lang="es-ES_tradnl" sz="2400" b="1" dirty="0"/>
              <a:t>modificador tipo</a:t>
            </a:r>
            <a:r>
              <a:rPr lang="es-ES_tradnl" sz="2400" dirty="0"/>
              <a:t> </a:t>
            </a:r>
            <a:r>
              <a:rPr lang="es-ES_tradnl" sz="2400" dirty="0" err="1"/>
              <a:t>nombreVariable</a:t>
            </a:r>
            <a:endParaRPr lang="es-ES_tradnl" sz="2400" b="1" dirty="0">
              <a:solidFill>
                <a:schemeClr val="accent3">
                  <a:lumMod val="75000"/>
                </a:schemeClr>
              </a:solidFill>
            </a:endParaRPr>
          </a:p>
          <a:p>
            <a:r>
              <a:rPr lang="es-ES_tradnl" sz="2400" b="1" dirty="0">
                <a:solidFill>
                  <a:schemeClr val="accent3">
                    <a:lumMod val="75000"/>
                  </a:schemeClr>
                </a:solidFill>
              </a:rPr>
              <a:t>	</a:t>
            </a:r>
            <a:r>
              <a:rPr lang="es-ES_tradnl" sz="2400" b="1" dirty="0" err="1" smtClean="0">
                <a:solidFill>
                  <a:srgbClr val="0432FF"/>
                </a:solidFill>
              </a:rPr>
              <a:t>String</a:t>
            </a:r>
            <a:r>
              <a:rPr lang="es-ES_tradnl" sz="2400" b="1" dirty="0" smtClean="0">
                <a:solidFill>
                  <a:srgbClr val="0432FF"/>
                </a:solidFill>
              </a:rPr>
              <a:t> </a:t>
            </a:r>
            <a:r>
              <a:rPr lang="es-ES_tradnl" sz="2400" b="1" dirty="0" smtClean="0">
                <a:solidFill>
                  <a:schemeClr val="accent3">
                    <a:lumMod val="75000"/>
                  </a:schemeClr>
                </a:solidFill>
              </a:rPr>
              <a:t>especie;</a:t>
            </a:r>
          </a:p>
          <a:p>
            <a:r>
              <a:rPr lang="es-ES_tradnl" sz="2400" b="1" dirty="0">
                <a:solidFill>
                  <a:schemeClr val="accent3">
                    <a:lumMod val="75000"/>
                  </a:schemeClr>
                </a:solidFill>
              </a:rPr>
              <a:t>	</a:t>
            </a:r>
            <a:r>
              <a:rPr lang="es-ES_tradnl" sz="2400" b="1" dirty="0" err="1" smtClean="0">
                <a:solidFill>
                  <a:srgbClr val="0432FF"/>
                </a:solidFill>
              </a:rPr>
              <a:t>String</a:t>
            </a:r>
            <a:r>
              <a:rPr lang="es-ES_tradnl" sz="2400" b="1" dirty="0" smtClean="0">
                <a:solidFill>
                  <a:srgbClr val="0432FF"/>
                </a:solidFill>
              </a:rPr>
              <a:t> </a:t>
            </a:r>
            <a:r>
              <a:rPr lang="es-ES_tradnl" sz="2400" b="1" dirty="0" smtClean="0">
                <a:solidFill>
                  <a:schemeClr val="accent3">
                    <a:lumMod val="75000"/>
                  </a:schemeClr>
                </a:solidFill>
              </a:rPr>
              <a:t>nombre;</a:t>
            </a:r>
            <a:endParaRPr lang="es-ES_tradnl" sz="2400" b="1" dirty="0">
              <a:solidFill>
                <a:schemeClr val="accent3">
                  <a:lumMod val="75000"/>
                </a:schemeClr>
              </a:solidFill>
            </a:endParaRPr>
          </a:p>
          <a:p>
            <a:r>
              <a:rPr lang="es-ES_tradnl" sz="2400" b="1" dirty="0">
                <a:solidFill>
                  <a:schemeClr val="accent3">
                    <a:lumMod val="75000"/>
                  </a:schemeClr>
                </a:solidFill>
              </a:rPr>
              <a:t> 	</a:t>
            </a:r>
            <a:r>
              <a:rPr lang="es-ES_tradnl" sz="2400" b="1" dirty="0" err="1" smtClean="0">
                <a:solidFill>
                  <a:srgbClr val="0432FF"/>
                </a:solidFill>
              </a:rPr>
              <a:t>int</a:t>
            </a:r>
            <a:r>
              <a:rPr lang="es-ES_tradnl" sz="2400" b="1" dirty="0" smtClean="0">
                <a:solidFill>
                  <a:srgbClr val="0432FF"/>
                </a:solidFill>
              </a:rPr>
              <a:t> </a:t>
            </a:r>
            <a:r>
              <a:rPr lang="es-ES_tradnl" sz="2400" b="1" dirty="0" err="1" smtClean="0">
                <a:solidFill>
                  <a:schemeClr val="accent3">
                    <a:lumMod val="75000"/>
                  </a:schemeClr>
                </a:solidFill>
              </a:rPr>
              <a:t>puntosSalud</a:t>
            </a:r>
            <a:r>
              <a:rPr lang="es-ES_tradnl" sz="2400" b="1" dirty="0" smtClean="0">
                <a:solidFill>
                  <a:schemeClr val="accent3">
                    <a:lumMod val="75000"/>
                  </a:schemeClr>
                </a:solidFill>
              </a:rPr>
              <a:t>;</a:t>
            </a:r>
            <a:endParaRPr lang="es-ES_tradnl" sz="2400" b="1" dirty="0">
              <a:solidFill>
                <a:schemeClr val="accent3">
                  <a:lumMod val="75000"/>
                </a:schemeClr>
              </a:solidFill>
            </a:endParaRPr>
          </a:p>
          <a:p>
            <a:r>
              <a:rPr lang="es-ES_tradnl" sz="2400" b="1" dirty="0" smtClean="0">
                <a:solidFill>
                  <a:schemeClr val="accent6"/>
                </a:solidFill>
              </a:rPr>
              <a:t>	</a:t>
            </a:r>
            <a:r>
              <a:rPr lang="es-ES_tradnl" sz="2400" b="1" dirty="0" err="1" smtClean="0">
                <a:solidFill>
                  <a:srgbClr val="0432FF"/>
                </a:solidFill>
              </a:rPr>
              <a:t>int</a:t>
            </a:r>
            <a:r>
              <a:rPr lang="es-ES_tradnl" sz="2400" b="1" dirty="0" smtClean="0">
                <a:solidFill>
                  <a:srgbClr val="0432FF"/>
                </a:solidFill>
              </a:rPr>
              <a:t> </a:t>
            </a:r>
            <a:r>
              <a:rPr lang="es-ES_tradnl" sz="2400" b="1" dirty="0" err="1" smtClean="0">
                <a:solidFill>
                  <a:schemeClr val="accent3">
                    <a:lumMod val="75000"/>
                  </a:schemeClr>
                </a:solidFill>
              </a:rPr>
              <a:t>puntosCombate</a:t>
            </a:r>
            <a:r>
              <a:rPr lang="es-ES_tradnl" sz="2400" b="1" dirty="0" smtClean="0">
                <a:solidFill>
                  <a:schemeClr val="accent3">
                    <a:lumMod val="75000"/>
                  </a:schemeClr>
                </a:solidFill>
              </a:rPr>
              <a:t>; </a:t>
            </a:r>
          </a:p>
          <a:p>
            <a:endParaRPr lang="es-ES_tradnl" sz="2400" b="1" dirty="0">
              <a:solidFill>
                <a:schemeClr val="accent3">
                  <a:lumMod val="75000"/>
                </a:schemeClr>
              </a:solidFill>
            </a:endParaRPr>
          </a:p>
          <a:p>
            <a:r>
              <a:rPr lang="es-ES_tradnl" sz="2400" b="1" dirty="0" smtClean="0">
                <a:solidFill>
                  <a:schemeClr val="accent3">
                    <a:lumMod val="75000"/>
                  </a:schemeClr>
                </a:solidFill>
              </a:rPr>
              <a:t>             </a:t>
            </a:r>
            <a:endParaRPr lang="es-ES_tradnl" sz="2400" b="1" dirty="0" smtClean="0">
              <a:solidFill>
                <a:srgbClr val="0070C0"/>
              </a:solidFill>
            </a:endParaRPr>
          </a:p>
          <a:p>
            <a:endParaRPr lang="es-ES_tradnl" sz="2400" b="1" dirty="0">
              <a:solidFill>
                <a:srgbClr val="0070C0"/>
              </a:solidFill>
            </a:endParaRPr>
          </a:p>
          <a:p>
            <a:endParaRPr lang="es-ES_tradnl" sz="2400" b="1" dirty="0" smtClean="0">
              <a:solidFill>
                <a:srgbClr val="0070C0"/>
              </a:solidFill>
            </a:endParaRPr>
          </a:p>
          <a:p>
            <a:r>
              <a:rPr lang="es-ES_tradnl" sz="2400" b="1" dirty="0" smtClean="0">
                <a:solidFill>
                  <a:srgbClr val="0070C0"/>
                </a:solidFill>
              </a:rPr>
              <a:t>}</a:t>
            </a:r>
          </a:p>
          <a:p>
            <a:endParaRPr lang="es-ES_tradnl" b="1" dirty="0">
              <a:solidFill>
                <a:srgbClr val="0070C0"/>
              </a:solidFill>
            </a:endParaRPr>
          </a:p>
        </p:txBody>
      </p:sp>
    </p:spTree>
    <p:extLst>
      <p:ext uri="{BB962C8B-B14F-4D97-AF65-F5344CB8AC3E}">
        <p14:creationId xmlns:p14="http://schemas.microsoft.com/office/powerpoint/2010/main" val="138749973"/>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r>
              <a:rPr lang="en-US" dirty="0" smtClean="0"/>
              <a:t> </a:t>
            </a:r>
            <a:r>
              <a:rPr lang="en-US" dirty="0" err="1" smtClean="0"/>
              <a:t>uso</a:t>
            </a:r>
            <a:r>
              <a:rPr lang="en-US" dirty="0" smtClean="0"/>
              <a:t> Math</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988483" y="2255044"/>
            <a:ext cx="7200900" cy="3492500"/>
          </a:xfrm>
          <a:prstGeom prst="rect">
            <a:avLst/>
          </a:prstGeom>
          <a:ln>
            <a:solidFill>
              <a:schemeClr val="tx1"/>
            </a:solidFill>
          </a:ln>
        </p:spPr>
      </p:pic>
      <p:sp>
        <p:nvSpPr>
          <p:cNvPr id="5" name="Rectangle 4"/>
          <p:cNvSpPr/>
          <p:nvPr/>
        </p:nvSpPr>
        <p:spPr>
          <a:xfrm>
            <a:off x="3945468" y="3358691"/>
            <a:ext cx="4243915" cy="4005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9237848"/>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Preguntas</a:t>
            </a:r>
            <a:r>
              <a:rPr lang="en-US" dirty="0" smtClean="0"/>
              <a:t> de </a:t>
            </a:r>
            <a:r>
              <a:rPr lang="en-US" dirty="0" err="1" smtClean="0"/>
              <a:t>repaso</a:t>
            </a:r>
            <a:endParaRPr lang="en-US" dirty="0"/>
          </a:p>
        </p:txBody>
      </p:sp>
      <p:sp>
        <p:nvSpPr>
          <p:cNvPr id="3" name="Content Placeholder 2"/>
          <p:cNvSpPr>
            <a:spLocks noGrp="1"/>
          </p:cNvSpPr>
          <p:nvPr>
            <p:ph idx="1"/>
          </p:nvPr>
        </p:nvSpPr>
        <p:spPr/>
        <p:txBody>
          <a:bodyPr>
            <a:normAutofit fontScale="70000" lnSpcReduction="20000"/>
          </a:bodyPr>
          <a:lstStyle/>
          <a:p>
            <a:pPr marL="514350" indent="-514350">
              <a:buFont typeface="+mj-lt"/>
              <a:buAutoNum type="arabicPeriod"/>
            </a:pPr>
            <a:r>
              <a:rPr lang="en-US" b="1" dirty="0"/>
              <a:t>¿</a:t>
            </a:r>
            <a:r>
              <a:rPr lang="en-US" b="1" dirty="0" err="1"/>
              <a:t>Puede</a:t>
            </a:r>
            <a:r>
              <a:rPr lang="en-US" b="1" dirty="0"/>
              <a:t> </a:t>
            </a:r>
            <a:r>
              <a:rPr lang="en-US" b="1" dirty="0" err="1"/>
              <a:t>una</a:t>
            </a:r>
            <a:r>
              <a:rPr lang="en-US" b="1" dirty="0"/>
              <a:t> </a:t>
            </a:r>
            <a:r>
              <a:rPr lang="en-US" b="1" dirty="0" err="1"/>
              <a:t>clase</a:t>
            </a:r>
            <a:r>
              <a:rPr lang="en-US" b="1" dirty="0"/>
              <a:t> </a:t>
            </a:r>
            <a:r>
              <a:rPr lang="en-US" b="1" dirty="0" err="1"/>
              <a:t>contener</a:t>
            </a:r>
            <a:r>
              <a:rPr lang="en-US" b="1" dirty="0"/>
              <a:t> </a:t>
            </a:r>
            <a:r>
              <a:rPr lang="en-US" b="1" dirty="0" err="1"/>
              <a:t>métodos</a:t>
            </a:r>
            <a:r>
              <a:rPr lang="en-US" b="1" dirty="0"/>
              <a:t> de </a:t>
            </a:r>
            <a:r>
              <a:rPr lang="en-US" b="1" dirty="0" err="1"/>
              <a:t>clase</a:t>
            </a:r>
            <a:r>
              <a:rPr lang="en-US" b="1" dirty="0"/>
              <a:t> y </a:t>
            </a:r>
            <a:r>
              <a:rPr lang="en-US" b="1" dirty="0" err="1"/>
              <a:t>métodos</a:t>
            </a:r>
            <a:r>
              <a:rPr lang="en-US" b="1" dirty="0"/>
              <a:t> de </a:t>
            </a:r>
            <a:r>
              <a:rPr lang="en-US" b="1" dirty="0" err="1" smtClean="0"/>
              <a:t>instancia</a:t>
            </a:r>
            <a:r>
              <a:rPr lang="en-US" b="1" dirty="0" smtClean="0"/>
              <a:t>?</a:t>
            </a:r>
            <a:endParaRPr lang="en-US" dirty="0"/>
          </a:p>
          <a:p>
            <a:pPr marL="514350" indent="-514350">
              <a:buFont typeface="+mj-lt"/>
              <a:buAutoNum type="arabicPeriod"/>
            </a:pPr>
            <a:r>
              <a:rPr lang="en-US" b="1" dirty="0"/>
              <a:t>¿</a:t>
            </a:r>
            <a:r>
              <a:rPr lang="en-US" b="1" dirty="0" err="1"/>
              <a:t>Puedes</a:t>
            </a:r>
            <a:r>
              <a:rPr lang="en-US" b="1" dirty="0"/>
              <a:t> </a:t>
            </a:r>
            <a:r>
              <a:rPr lang="en-US" b="1" dirty="0" err="1"/>
              <a:t>invocar</a:t>
            </a:r>
            <a:r>
              <a:rPr lang="en-US" b="1" dirty="0"/>
              <a:t> un </a:t>
            </a:r>
            <a:r>
              <a:rPr lang="en-US" b="1" dirty="0" err="1"/>
              <a:t>método</a:t>
            </a:r>
            <a:r>
              <a:rPr lang="en-US" b="1" dirty="0"/>
              <a:t> de </a:t>
            </a:r>
            <a:r>
              <a:rPr lang="en-US" b="1" dirty="0" err="1"/>
              <a:t>instancia</a:t>
            </a:r>
            <a:r>
              <a:rPr lang="en-US" b="1" dirty="0"/>
              <a:t> </a:t>
            </a:r>
            <a:r>
              <a:rPr lang="en-US" b="1" dirty="0" err="1"/>
              <a:t>dentro</a:t>
            </a:r>
            <a:r>
              <a:rPr lang="en-US" b="1" dirty="0"/>
              <a:t> de un </a:t>
            </a:r>
            <a:r>
              <a:rPr lang="en-US" b="1" dirty="0" err="1"/>
              <a:t>método</a:t>
            </a:r>
            <a:r>
              <a:rPr lang="en-US" b="1" dirty="0"/>
              <a:t> de </a:t>
            </a:r>
            <a:r>
              <a:rPr lang="en-US" b="1" dirty="0" err="1"/>
              <a:t>clase</a:t>
            </a:r>
            <a:r>
              <a:rPr lang="en-US" b="1" dirty="0"/>
              <a:t>?</a:t>
            </a:r>
            <a:endParaRPr lang="en-US" dirty="0"/>
          </a:p>
          <a:p>
            <a:pPr marL="514350" indent="-514350">
              <a:buFont typeface="+mj-lt"/>
              <a:buAutoNum type="arabicPeriod"/>
            </a:pPr>
            <a:r>
              <a:rPr lang="en-US" b="1" dirty="0"/>
              <a:t>¿</a:t>
            </a:r>
            <a:r>
              <a:rPr lang="en-US" b="1" dirty="0" err="1"/>
              <a:t>Puedes</a:t>
            </a:r>
            <a:r>
              <a:rPr lang="en-US" b="1" dirty="0"/>
              <a:t> </a:t>
            </a:r>
            <a:r>
              <a:rPr lang="en-US" b="1" dirty="0" err="1"/>
              <a:t>invocar</a:t>
            </a:r>
            <a:r>
              <a:rPr lang="en-US" b="1" dirty="0"/>
              <a:t> un </a:t>
            </a:r>
            <a:r>
              <a:rPr lang="en-US" b="1" dirty="0" err="1"/>
              <a:t>método</a:t>
            </a:r>
            <a:r>
              <a:rPr lang="en-US" b="1" dirty="0"/>
              <a:t> de </a:t>
            </a:r>
            <a:r>
              <a:rPr lang="en-US" b="1" dirty="0" err="1"/>
              <a:t>clase</a:t>
            </a:r>
            <a:r>
              <a:rPr lang="en-US" b="1" dirty="0"/>
              <a:t> </a:t>
            </a:r>
            <a:r>
              <a:rPr lang="en-US" b="1" dirty="0" err="1"/>
              <a:t>dentro</a:t>
            </a:r>
            <a:r>
              <a:rPr lang="en-US" b="1" dirty="0"/>
              <a:t> de un </a:t>
            </a:r>
            <a:r>
              <a:rPr lang="en-US" b="1" dirty="0" err="1"/>
              <a:t>método</a:t>
            </a:r>
            <a:r>
              <a:rPr lang="en-US" b="1" dirty="0"/>
              <a:t> </a:t>
            </a:r>
            <a:r>
              <a:rPr lang="en-US" b="1" dirty="0" err="1"/>
              <a:t>instancia</a:t>
            </a:r>
            <a:r>
              <a:rPr lang="en-US" b="1" dirty="0"/>
              <a:t>?</a:t>
            </a:r>
            <a:endParaRPr lang="en-US" dirty="0"/>
          </a:p>
          <a:p>
            <a:pPr marL="514350" indent="-514350">
              <a:buFont typeface="+mj-lt"/>
              <a:buAutoNum type="arabicPeriod"/>
            </a:pPr>
            <a:r>
              <a:rPr lang="en-US" b="1" dirty="0"/>
              <a:t>¿</a:t>
            </a:r>
            <a:r>
              <a:rPr lang="en-US" b="1" dirty="0" err="1"/>
              <a:t>Puedes</a:t>
            </a:r>
            <a:r>
              <a:rPr lang="en-US" b="1" dirty="0"/>
              <a:t> </a:t>
            </a:r>
            <a:r>
              <a:rPr lang="en-US" b="1" dirty="0" err="1"/>
              <a:t>hacer</a:t>
            </a:r>
            <a:r>
              <a:rPr lang="en-US" b="1" dirty="0"/>
              <a:t> </a:t>
            </a:r>
            <a:r>
              <a:rPr lang="en-US" b="1" dirty="0" err="1"/>
              <a:t>referencia</a:t>
            </a:r>
            <a:r>
              <a:rPr lang="en-US" b="1" dirty="0"/>
              <a:t> a </a:t>
            </a:r>
            <a:r>
              <a:rPr lang="en-US" b="1" dirty="0" err="1"/>
              <a:t>una</a:t>
            </a:r>
            <a:r>
              <a:rPr lang="en-US" b="1" dirty="0"/>
              <a:t> variable de </a:t>
            </a:r>
            <a:r>
              <a:rPr lang="en-US" b="1" dirty="0" err="1"/>
              <a:t>instancia</a:t>
            </a:r>
            <a:r>
              <a:rPr lang="en-US" b="1" dirty="0"/>
              <a:t> </a:t>
            </a:r>
            <a:r>
              <a:rPr lang="en-US" b="1" dirty="0" err="1"/>
              <a:t>dentro</a:t>
            </a:r>
            <a:r>
              <a:rPr lang="en-US" b="1" dirty="0"/>
              <a:t> de un </a:t>
            </a:r>
            <a:r>
              <a:rPr lang="en-US" b="1" dirty="0" err="1"/>
              <a:t>método</a:t>
            </a:r>
            <a:r>
              <a:rPr lang="en-US" b="1" dirty="0"/>
              <a:t> de </a:t>
            </a:r>
            <a:r>
              <a:rPr lang="en-US" b="1" dirty="0" err="1"/>
              <a:t>clase</a:t>
            </a:r>
            <a:r>
              <a:rPr lang="en-US" b="1" dirty="0"/>
              <a:t>? ¿</a:t>
            </a:r>
            <a:r>
              <a:rPr lang="en-US" b="1" dirty="0" err="1"/>
              <a:t>Por</a:t>
            </a:r>
            <a:r>
              <a:rPr lang="en-US" b="1" dirty="0"/>
              <a:t> </a:t>
            </a:r>
            <a:r>
              <a:rPr lang="en-US" b="1" dirty="0" err="1"/>
              <a:t>qué</a:t>
            </a:r>
            <a:r>
              <a:rPr lang="en-US" b="1" dirty="0"/>
              <a:t> o </a:t>
            </a:r>
            <a:r>
              <a:rPr lang="en-US" b="1" dirty="0" err="1"/>
              <a:t>por</a:t>
            </a:r>
            <a:r>
              <a:rPr lang="en-US" b="1" dirty="0"/>
              <a:t> </a:t>
            </a:r>
            <a:r>
              <a:rPr lang="en-US" b="1" dirty="0" err="1"/>
              <a:t>qué</a:t>
            </a:r>
            <a:r>
              <a:rPr lang="en-US" b="1" dirty="0"/>
              <a:t> no?</a:t>
            </a:r>
            <a:endParaRPr lang="en-US" dirty="0"/>
          </a:p>
          <a:p>
            <a:pPr marL="514350" indent="-514350">
              <a:buFont typeface="+mj-lt"/>
              <a:buAutoNum type="arabicPeriod"/>
            </a:pPr>
            <a:r>
              <a:rPr lang="en-US" b="1" dirty="0"/>
              <a:t>¿</a:t>
            </a:r>
            <a:r>
              <a:rPr lang="en-US" b="1" dirty="0" err="1"/>
              <a:t>Cuál</a:t>
            </a:r>
            <a:r>
              <a:rPr lang="en-US" b="1" dirty="0"/>
              <a:t> </a:t>
            </a:r>
            <a:r>
              <a:rPr lang="en-US" b="1" dirty="0" err="1"/>
              <a:t>es</a:t>
            </a:r>
            <a:r>
              <a:rPr lang="en-US" b="1" dirty="0"/>
              <a:t> la </a:t>
            </a:r>
            <a:r>
              <a:rPr lang="en-US" b="1" dirty="0" err="1"/>
              <a:t>diferencia</a:t>
            </a:r>
            <a:r>
              <a:rPr lang="en-US" b="1" dirty="0"/>
              <a:t> entre </a:t>
            </a:r>
            <a:r>
              <a:rPr lang="en-US" b="1" dirty="0" err="1"/>
              <a:t>una</a:t>
            </a:r>
            <a:r>
              <a:rPr lang="en-US" b="1" dirty="0"/>
              <a:t> variable de </a:t>
            </a:r>
            <a:r>
              <a:rPr lang="en-US" b="1" dirty="0" err="1"/>
              <a:t>clase</a:t>
            </a:r>
            <a:r>
              <a:rPr lang="en-US" b="1" dirty="0"/>
              <a:t> y </a:t>
            </a:r>
            <a:r>
              <a:rPr lang="en-US" b="1" dirty="0" err="1"/>
              <a:t>una</a:t>
            </a:r>
            <a:r>
              <a:rPr lang="en-US" b="1" dirty="0"/>
              <a:t> variable de </a:t>
            </a:r>
            <a:r>
              <a:rPr lang="en-US" b="1" dirty="0" err="1"/>
              <a:t>instancia</a:t>
            </a:r>
            <a:r>
              <a:rPr lang="en-US" b="1" dirty="0"/>
              <a:t>?</a:t>
            </a:r>
            <a:endParaRPr lang="en-US" dirty="0"/>
          </a:p>
          <a:p>
            <a:pPr marL="514350" indent="-514350">
              <a:buFont typeface="+mj-lt"/>
              <a:buAutoNum type="arabicPeriod"/>
            </a:pPr>
            <a:r>
              <a:rPr lang="en-US" b="1" dirty="0"/>
              <a:t>¿Se </a:t>
            </a:r>
            <a:r>
              <a:rPr lang="en-US" b="1" dirty="0" err="1"/>
              <a:t>puede</a:t>
            </a:r>
            <a:r>
              <a:rPr lang="en-US" b="1" dirty="0"/>
              <a:t> </a:t>
            </a:r>
            <a:r>
              <a:rPr lang="en-US" b="1" dirty="0" err="1"/>
              <a:t>usar</a:t>
            </a:r>
            <a:r>
              <a:rPr lang="en-US" b="1" dirty="0"/>
              <a:t> </a:t>
            </a:r>
            <a:r>
              <a:rPr lang="en-US" b="1" dirty="0" err="1"/>
              <a:t>una</a:t>
            </a:r>
            <a:r>
              <a:rPr lang="en-US" b="1" dirty="0"/>
              <a:t> variable de </a:t>
            </a:r>
            <a:r>
              <a:rPr lang="en-US" b="1" dirty="0" err="1"/>
              <a:t>instancia</a:t>
            </a:r>
            <a:r>
              <a:rPr lang="en-US" b="1" dirty="0"/>
              <a:t> </a:t>
            </a:r>
            <a:r>
              <a:rPr lang="en-US" b="1" dirty="0" err="1"/>
              <a:t>en</a:t>
            </a:r>
            <a:r>
              <a:rPr lang="en-US" b="1" dirty="0"/>
              <a:t> la </a:t>
            </a:r>
            <a:r>
              <a:rPr lang="en-US" b="1" dirty="0" err="1"/>
              <a:t>definición</a:t>
            </a:r>
            <a:r>
              <a:rPr lang="en-US" b="1" dirty="0"/>
              <a:t> de un </a:t>
            </a:r>
            <a:r>
              <a:rPr lang="en-US" b="1" dirty="0" err="1"/>
              <a:t>método</a:t>
            </a:r>
            <a:r>
              <a:rPr lang="en-US" b="1" dirty="0"/>
              <a:t> de </a:t>
            </a:r>
            <a:r>
              <a:rPr lang="en-US" b="1" dirty="0" err="1"/>
              <a:t>clase</a:t>
            </a:r>
            <a:r>
              <a:rPr lang="en-US" b="1" dirty="0"/>
              <a:t> de la </a:t>
            </a:r>
            <a:r>
              <a:rPr lang="en-US" b="1" dirty="0" err="1"/>
              <a:t>misma</a:t>
            </a:r>
            <a:r>
              <a:rPr lang="en-US" b="1" dirty="0"/>
              <a:t> </a:t>
            </a:r>
            <a:r>
              <a:rPr lang="en-US" b="1" dirty="0" err="1"/>
              <a:t>clase</a:t>
            </a:r>
            <a:r>
              <a:rPr lang="en-US" b="1" dirty="0"/>
              <a:t>? ¿Se </a:t>
            </a:r>
            <a:r>
              <a:rPr lang="en-US" b="1" dirty="0" err="1"/>
              <a:t>puede</a:t>
            </a:r>
            <a:r>
              <a:rPr lang="en-US" b="1" dirty="0"/>
              <a:t> </a:t>
            </a:r>
            <a:r>
              <a:rPr lang="en-US" b="1" dirty="0" err="1"/>
              <a:t>usar</a:t>
            </a:r>
            <a:r>
              <a:rPr lang="en-US" b="1" dirty="0"/>
              <a:t> </a:t>
            </a:r>
            <a:r>
              <a:rPr lang="en-US" b="1" dirty="0" err="1"/>
              <a:t>una</a:t>
            </a:r>
            <a:r>
              <a:rPr lang="en-US" b="1" dirty="0"/>
              <a:t> variable de </a:t>
            </a:r>
            <a:r>
              <a:rPr lang="en-US" b="1" dirty="0" err="1"/>
              <a:t>instancia</a:t>
            </a:r>
            <a:r>
              <a:rPr lang="en-US" b="1" dirty="0"/>
              <a:t> </a:t>
            </a:r>
            <a:r>
              <a:rPr lang="en-US" b="1" dirty="0" err="1"/>
              <a:t>en</a:t>
            </a:r>
            <a:r>
              <a:rPr lang="en-US" b="1" dirty="0"/>
              <a:t> la </a:t>
            </a:r>
            <a:r>
              <a:rPr lang="en-US" b="1" dirty="0" err="1"/>
              <a:t>definición</a:t>
            </a:r>
            <a:r>
              <a:rPr lang="en-US" b="1" dirty="0"/>
              <a:t> de un </a:t>
            </a:r>
            <a:r>
              <a:rPr lang="en-US" b="1" dirty="0" err="1"/>
              <a:t>método</a:t>
            </a:r>
            <a:r>
              <a:rPr lang="en-US" b="1" dirty="0"/>
              <a:t> de </a:t>
            </a:r>
            <a:r>
              <a:rPr lang="en-US" b="1" dirty="0" err="1"/>
              <a:t>instancia</a:t>
            </a:r>
            <a:r>
              <a:rPr lang="en-US" b="1" dirty="0"/>
              <a:t> de la </a:t>
            </a:r>
            <a:r>
              <a:rPr lang="en-US" b="1" dirty="0" err="1"/>
              <a:t>misma</a:t>
            </a:r>
            <a:r>
              <a:rPr lang="en-US" b="1" dirty="0"/>
              <a:t> </a:t>
            </a:r>
            <a:r>
              <a:rPr lang="en-US" b="1" dirty="0" err="1"/>
              <a:t>clase</a:t>
            </a:r>
            <a:r>
              <a:rPr lang="en-US" b="1" dirty="0"/>
              <a:t>?</a:t>
            </a:r>
            <a:endParaRPr lang="en-US" dirty="0"/>
          </a:p>
          <a:p>
            <a:pPr marL="514350" indent="-514350">
              <a:buFont typeface="+mj-lt"/>
              <a:buAutoNum type="arabicPeriod"/>
            </a:pPr>
            <a:r>
              <a:rPr lang="en-US" b="1" dirty="0"/>
              <a:t>¿</a:t>
            </a:r>
            <a:r>
              <a:rPr lang="en-US" b="1" dirty="0" err="1"/>
              <a:t>Puedes</a:t>
            </a:r>
            <a:r>
              <a:rPr lang="en-US" b="1" dirty="0"/>
              <a:t> </a:t>
            </a:r>
            <a:r>
              <a:rPr lang="en-US" b="1" dirty="0" err="1"/>
              <a:t>usar</a:t>
            </a:r>
            <a:r>
              <a:rPr lang="en-US" b="1" dirty="0"/>
              <a:t> </a:t>
            </a:r>
            <a:r>
              <a:rPr lang="en-US" b="1" dirty="0" err="1"/>
              <a:t>una</a:t>
            </a:r>
            <a:r>
              <a:rPr lang="en-US" b="1" dirty="0"/>
              <a:t> variable de </a:t>
            </a:r>
            <a:r>
              <a:rPr lang="en-US" b="1" dirty="0" err="1"/>
              <a:t>clase</a:t>
            </a:r>
            <a:r>
              <a:rPr lang="en-US" b="1" dirty="0"/>
              <a:t> </a:t>
            </a:r>
            <a:r>
              <a:rPr lang="en-US" b="1" dirty="0" err="1"/>
              <a:t>en</a:t>
            </a:r>
            <a:r>
              <a:rPr lang="en-US" b="1" dirty="0"/>
              <a:t> la </a:t>
            </a:r>
            <a:r>
              <a:rPr lang="en-US" b="1" dirty="0" err="1"/>
              <a:t>definición</a:t>
            </a:r>
            <a:r>
              <a:rPr lang="en-US" b="1" dirty="0"/>
              <a:t> de un </a:t>
            </a:r>
            <a:r>
              <a:rPr lang="en-US" b="1" dirty="0" err="1"/>
              <a:t>método</a:t>
            </a:r>
            <a:r>
              <a:rPr lang="en-US" b="1" dirty="0"/>
              <a:t> de </a:t>
            </a:r>
            <a:r>
              <a:rPr lang="en-US" b="1" dirty="0" err="1"/>
              <a:t>clase</a:t>
            </a:r>
            <a:r>
              <a:rPr lang="en-US" b="1" dirty="0"/>
              <a:t> de la </a:t>
            </a:r>
            <a:r>
              <a:rPr lang="en-US" b="1" dirty="0" err="1"/>
              <a:t>misma</a:t>
            </a:r>
            <a:r>
              <a:rPr lang="en-US" b="1" dirty="0"/>
              <a:t> </a:t>
            </a:r>
            <a:r>
              <a:rPr lang="en-US" b="1" dirty="0" err="1"/>
              <a:t>clase</a:t>
            </a:r>
            <a:r>
              <a:rPr lang="en-US" b="1" dirty="0"/>
              <a:t>? ¿Se </a:t>
            </a:r>
            <a:r>
              <a:rPr lang="en-US" b="1" dirty="0" err="1"/>
              <a:t>puede</a:t>
            </a:r>
            <a:r>
              <a:rPr lang="en-US" b="1" dirty="0"/>
              <a:t> </a:t>
            </a:r>
            <a:r>
              <a:rPr lang="en-US" b="1" dirty="0" err="1"/>
              <a:t>usar</a:t>
            </a:r>
            <a:r>
              <a:rPr lang="en-US" b="1" dirty="0"/>
              <a:t> </a:t>
            </a:r>
            <a:r>
              <a:rPr lang="en-US" b="1" dirty="0" err="1"/>
              <a:t>una</a:t>
            </a:r>
            <a:r>
              <a:rPr lang="en-US" b="1" dirty="0"/>
              <a:t> variable de </a:t>
            </a:r>
            <a:r>
              <a:rPr lang="en-US" b="1" dirty="0" err="1"/>
              <a:t>clase</a:t>
            </a:r>
            <a:r>
              <a:rPr lang="en-US" b="1" dirty="0"/>
              <a:t> </a:t>
            </a:r>
            <a:r>
              <a:rPr lang="en-US" b="1" dirty="0" err="1"/>
              <a:t>en</a:t>
            </a:r>
            <a:r>
              <a:rPr lang="en-US" b="1" dirty="0"/>
              <a:t> la </a:t>
            </a:r>
            <a:r>
              <a:rPr lang="en-US" b="1" dirty="0" err="1"/>
              <a:t>definición</a:t>
            </a:r>
            <a:r>
              <a:rPr lang="en-US" b="1" dirty="0"/>
              <a:t> de un </a:t>
            </a:r>
            <a:r>
              <a:rPr lang="en-US" b="1" dirty="0" err="1"/>
              <a:t>método</a:t>
            </a:r>
            <a:r>
              <a:rPr lang="en-US" b="1" dirty="0"/>
              <a:t> de </a:t>
            </a:r>
            <a:r>
              <a:rPr lang="en-US" b="1" dirty="0" err="1"/>
              <a:t>instancia</a:t>
            </a:r>
            <a:r>
              <a:rPr lang="en-US" b="1" dirty="0"/>
              <a:t> de la </a:t>
            </a:r>
            <a:r>
              <a:rPr lang="en-US" b="1" dirty="0" err="1"/>
              <a:t>misma</a:t>
            </a:r>
            <a:r>
              <a:rPr lang="en-US" b="1" dirty="0"/>
              <a:t> </a:t>
            </a:r>
            <a:r>
              <a:rPr lang="en-US" b="1" dirty="0" err="1"/>
              <a:t>clase</a:t>
            </a:r>
            <a:r>
              <a:rPr lang="en-US" b="1" dirty="0"/>
              <a:t>?</a:t>
            </a:r>
            <a:endParaRPr lang="en-US" dirty="0"/>
          </a:p>
          <a:p>
            <a:pPr marL="514350" indent="-514350">
              <a:buFont typeface="+mj-lt"/>
              <a:buAutoNum type="arabicPeriod"/>
            </a:pPr>
            <a:r>
              <a:rPr lang="en-US" b="1" dirty="0"/>
              <a:t>¿</a:t>
            </a:r>
            <a:r>
              <a:rPr lang="en-US" b="1" dirty="0" err="1"/>
              <a:t>Puedes</a:t>
            </a:r>
            <a:r>
              <a:rPr lang="en-US" b="1" dirty="0"/>
              <a:t> </a:t>
            </a:r>
            <a:r>
              <a:rPr lang="en-US" b="1" dirty="0" err="1"/>
              <a:t>usar</a:t>
            </a:r>
            <a:r>
              <a:rPr lang="en-US" b="1" dirty="0"/>
              <a:t> el </a:t>
            </a:r>
            <a:r>
              <a:rPr lang="en-US" b="1" dirty="0" err="1"/>
              <a:t>operador</a:t>
            </a:r>
            <a:r>
              <a:rPr lang="en-US" b="1" dirty="0"/>
              <a:t> this </a:t>
            </a:r>
            <a:r>
              <a:rPr lang="en-US" b="1" dirty="0" err="1"/>
              <a:t>en</a:t>
            </a:r>
            <a:r>
              <a:rPr lang="en-US" b="1" dirty="0"/>
              <a:t> la </a:t>
            </a:r>
            <a:r>
              <a:rPr lang="en-US" b="1" dirty="0" err="1"/>
              <a:t>definición</a:t>
            </a:r>
            <a:r>
              <a:rPr lang="en-US" b="1" dirty="0"/>
              <a:t> de un </a:t>
            </a:r>
            <a:r>
              <a:rPr lang="en-US" b="1" dirty="0" err="1"/>
              <a:t>método</a:t>
            </a:r>
            <a:r>
              <a:rPr lang="en-US" b="1" dirty="0"/>
              <a:t> de </a:t>
            </a:r>
            <a:r>
              <a:rPr lang="en-US" b="1" dirty="0" err="1"/>
              <a:t>clase</a:t>
            </a:r>
            <a:r>
              <a:rPr lang="en-US" b="1" dirty="0"/>
              <a:t>?</a:t>
            </a:r>
            <a:endParaRPr lang="en-US" dirty="0"/>
          </a:p>
          <a:p>
            <a:pPr marL="514350" indent="-514350">
              <a:buFont typeface="+mj-lt"/>
              <a:buAutoNum type="arabicPeriod"/>
            </a:pPr>
            <a:r>
              <a:rPr lang="en-US" b="1" dirty="0"/>
              <a:t>¿</a:t>
            </a:r>
            <a:r>
              <a:rPr lang="en-US" b="1" dirty="0" err="1"/>
              <a:t>Qué</a:t>
            </a:r>
            <a:r>
              <a:rPr lang="en-US" b="1" dirty="0"/>
              <a:t> </a:t>
            </a:r>
            <a:r>
              <a:rPr lang="en-US" b="1" dirty="0" err="1"/>
              <a:t>tienen</a:t>
            </a:r>
            <a:r>
              <a:rPr lang="en-US" b="1" dirty="0"/>
              <a:t> </a:t>
            </a:r>
            <a:r>
              <a:rPr lang="en-US" b="1" dirty="0" err="1"/>
              <a:t>en</a:t>
            </a:r>
            <a:r>
              <a:rPr lang="en-US" b="1" dirty="0"/>
              <a:t> </a:t>
            </a:r>
            <a:r>
              <a:rPr lang="en-US" b="1" dirty="0" err="1"/>
              <a:t>común</a:t>
            </a:r>
            <a:r>
              <a:rPr lang="en-US" b="1" dirty="0"/>
              <a:t> </a:t>
            </a:r>
            <a:r>
              <a:rPr lang="en-US" b="1" dirty="0" err="1"/>
              <a:t>los</a:t>
            </a:r>
            <a:r>
              <a:rPr lang="en-US" b="1" dirty="0"/>
              <a:t> </a:t>
            </a:r>
            <a:r>
              <a:rPr lang="en-US" b="1" dirty="0" err="1"/>
              <a:t>métodos</a:t>
            </a:r>
            <a:r>
              <a:rPr lang="en-US" b="1" dirty="0"/>
              <a:t> de </a:t>
            </a:r>
            <a:r>
              <a:rPr lang="en-US" b="1" dirty="0" err="1"/>
              <a:t>clase</a:t>
            </a:r>
            <a:r>
              <a:rPr lang="en-US" b="1" dirty="0"/>
              <a:t> y las variables de </a:t>
            </a:r>
            <a:r>
              <a:rPr lang="en-US" b="1" dirty="0" err="1"/>
              <a:t>clase</a:t>
            </a:r>
            <a:r>
              <a:rPr lang="en-US" b="1" dirty="0"/>
              <a:t>? </a:t>
            </a:r>
            <a:r>
              <a:rPr lang="en-US" b="1" dirty="0" err="1"/>
              <a:t>Después</a:t>
            </a:r>
            <a:r>
              <a:rPr lang="en-US" b="1" dirty="0"/>
              <a:t> de </a:t>
            </a:r>
            <a:r>
              <a:rPr lang="en-US" b="1" dirty="0" err="1"/>
              <a:t>todo</a:t>
            </a:r>
            <a:r>
              <a:rPr lang="en-US" b="1" dirty="0"/>
              <a:t>, ambos se </a:t>
            </a:r>
            <a:r>
              <a:rPr lang="en-US" b="1" dirty="0" err="1"/>
              <a:t>llaman</a:t>
            </a:r>
            <a:r>
              <a:rPr lang="en-US" b="1" dirty="0"/>
              <a:t> de </a:t>
            </a:r>
            <a:r>
              <a:rPr lang="en-US" b="1" dirty="0" err="1"/>
              <a:t>clase</a:t>
            </a:r>
            <a:r>
              <a:rPr lang="en-US" b="1" dirty="0"/>
              <a:t> </a:t>
            </a:r>
            <a:r>
              <a:rPr lang="en-US" b="1" dirty="0" err="1"/>
              <a:t>así</a:t>
            </a:r>
            <a:r>
              <a:rPr lang="en-US" b="1" dirty="0"/>
              <a:t> que </a:t>
            </a:r>
            <a:r>
              <a:rPr lang="en-US" b="1" dirty="0" err="1"/>
              <a:t>tienen</a:t>
            </a:r>
            <a:r>
              <a:rPr lang="en-US" b="1" dirty="0"/>
              <a:t> que </a:t>
            </a:r>
            <a:r>
              <a:rPr lang="en-US" b="1" dirty="0" err="1"/>
              <a:t>tener</a:t>
            </a:r>
            <a:r>
              <a:rPr lang="en-US" b="1" dirty="0"/>
              <a:t> </a:t>
            </a:r>
            <a:r>
              <a:rPr lang="en-US" b="1" dirty="0" err="1"/>
              <a:t>algo</a:t>
            </a:r>
            <a:r>
              <a:rPr lang="en-US" b="1" dirty="0"/>
              <a:t> </a:t>
            </a:r>
            <a:r>
              <a:rPr lang="en-US" b="1" dirty="0" err="1"/>
              <a:t>en</a:t>
            </a:r>
            <a:r>
              <a:rPr lang="en-US" b="1" dirty="0"/>
              <a:t> </a:t>
            </a:r>
            <a:r>
              <a:rPr lang="en-US" b="1" dirty="0" err="1"/>
              <a:t>común</a:t>
            </a:r>
            <a:r>
              <a:rPr lang="en-US" b="1" dirty="0"/>
              <a:t>.</a:t>
            </a:r>
            <a:endParaRPr lang="en-US" dirty="0"/>
          </a:p>
          <a:p>
            <a:endParaRPr lang="en-US" dirty="0"/>
          </a:p>
        </p:txBody>
      </p:sp>
    </p:spTree>
    <p:extLst>
      <p:ext uri="{BB962C8B-B14F-4D97-AF65-F5344CB8AC3E}">
        <p14:creationId xmlns:p14="http://schemas.microsoft.com/office/powerpoint/2010/main" val="1317240900"/>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8651711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Diferentes tipos de variables</a:t>
            </a:r>
            <a:endParaRPr lang="es-ES_tradnl" dirty="0"/>
          </a:p>
        </p:txBody>
      </p:sp>
      <p:sp>
        <p:nvSpPr>
          <p:cNvPr id="3" name="Content Placeholder 2"/>
          <p:cNvSpPr>
            <a:spLocks noGrp="1"/>
          </p:cNvSpPr>
          <p:nvPr>
            <p:ph idx="1"/>
          </p:nvPr>
        </p:nvSpPr>
        <p:spPr/>
        <p:txBody>
          <a:bodyPr>
            <a:normAutofit lnSpcReduction="10000"/>
          </a:bodyPr>
          <a:lstStyle/>
          <a:p>
            <a:r>
              <a:rPr lang="es-ES_tradnl" b="1" dirty="0"/>
              <a:t>Variables Locales</a:t>
            </a:r>
          </a:p>
          <a:p>
            <a:pPr lvl="1"/>
            <a:r>
              <a:rPr lang="es-ES_tradnl" dirty="0"/>
              <a:t>Son variables que son definidas dentro de un bloque de código. (método, lazo </a:t>
            </a:r>
            <a:r>
              <a:rPr lang="es-ES_tradnl" dirty="0" err="1"/>
              <a:t>for</a:t>
            </a:r>
            <a:r>
              <a:rPr lang="es-ES_tradnl" dirty="0"/>
              <a:t>)</a:t>
            </a:r>
          </a:p>
          <a:p>
            <a:endParaRPr lang="es-ES_tradnl" dirty="0"/>
          </a:p>
          <a:p>
            <a:r>
              <a:rPr lang="es-ES_tradnl" b="1" dirty="0" smtClean="0"/>
              <a:t>Variables </a:t>
            </a:r>
            <a:r>
              <a:rPr lang="es-ES_tradnl" b="1" dirty="0"/>
              <a:t>de instancia</a:t>
            </a:r>
          </a:p>
          <a:p>
            <a:pPr lvl="1"/>
            <a:r>
              <a:rPr lang="es-ES_tradnl" dirty="0"/>
              <a:t>Es un campo declarado dentro de la declaración de una clase sin usar la palabra clave </a:t>
            </a:r>
            <a:r>
              <a:rPr lang="es-ES_tradnl" i="1" dirty="0" err="1"/>
              <a:t>static</a:t>
            </a:r>
            <a:r>
              <a:rPr lang="es-ES_tradnl" dirty="0"/>
              <a:t>.</a:t>
            </a:r>
          </a:p>
          <a:p>
            <a:endParaRPr lang="es-ES_tradnl" dirty="0"/>
          </a:p>
          <a:p>
            <a:r>
              <a:rPr lang="es-ES_tradnl" b="1" dirty="0" smtClean="0"/>
              <a:t>Variables </a:t>
            </a:r>
            <a:r>
              <a:rPr lang="es-ES_tradnl" b="1" dirty="0"/>
              <a:t>de Clase</a:t>
            </a:r>
          </a:p>
          <a:p>
            <a:pPr lvl="1"/>
            <a:r>
              <a:rPr lang="es-ES_tradnl" dirty="0"/>
              <a:t>Es un campo declarado dentro de la declaración de una clase usando la palabra clave </a:t>
            </a:r>
            <a:r>
              <a:rPr lang="es-ES_tradnl" i="1" dirty="0" err="1"/>
              <a:t>static</a:t>
            </a:r>
            <a:endParaRPr lang="es-ES_tradnl" dirty="0"/>
          </a:p>
        </p:txBody>
      </p:sp>
    </p:spTree>
    <p:extLst>
      <p:ext uri="{BB962C8B-B14F-4D97-AF65-F5344CB8AC3E}">
        <p14:creationId xmlns:p14="http://schemas.microsoft.com/office/powerpoint/2010/main" val="193150127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Ejemplo</a:t>
            </a:r>
            <a:endParaRPr lang="es-ES_tradnl" dirty="0"/>
          </a:p>
        </p:txBody>
      </p:sp>
      <p:sp>
        <p:nvSpPr>
          <p:cNvPr id="3" name="Content Placeholder 2"/>
          <p:cNvSpPr>
            <a:spLocks noGrp="1"/>
          </p:cNvSpPr>
          <p:nvPr>
            <p:ph idx="1"/>
          </p:nvPr>
        </p:nvSpPr>
        <p:spPr/>
        <p:txBody>
          <a:bodyPr>
            <a:normAutofit lnSpcReduction="10000"/>
          </a:bodyPr>
          <a:lstStyle/>
          <a:p>
            <a:endParaRPr lang="es-ES_tradnl" u="sng" dirty="0" smtClean="0">
              <a:hlinkClick r:id="rId2"/>
            </a:endParaRPr>
          </a:p>
          <a:p>
            <a:endParaRPr lang="es-ES_tradnl" u="sng" dirty="0">
              <a:hlinkClick r:id="rId2"/>
            </a:endParaRPr>
          </a:p>
          <a:p>
            <a:endParaRPr lang="es-ES_tradnl" u="sng" dirty="0" smtClean="0">
              <a:hlinkClick r:id="rId2"/>
            </a:endParaRPr>
          </a:p>
          <a:p>
            <a:endParaRPr lang="es-ES_tradnl" u="sng" dirty="0">
              <a:hlinkClick r:id="rId2"/>
            </a:endParaRPr>
          </a:p>
          <a:p>
            <a:endParaRPr lang="es-ES_tradnl" u="sng" dirty="0" smtClean="0">
              <a:hlinkClick r:id="rId2"/>
            </a:endParaRPr>
          </a:p>
          <a:p>
            <a:endParaRPr lang="es-ES_tradnl" u="sng" dirty="0">
              <a:hlinkClick r:id="rId2"/>
            </a:endParaRPr>
          </a:p>
          <a:p>
            <a:endParaRPr lang="es-ES_tradnl" u="sng" dirty="0" smtClean="0">
              <a:hlinkClick r:id="rId2"/>
            </a:endParaRPr>
          </a:p>
          <a:p>
            <a:r>
              <a:rPr lang="es-ES_tradnl" dirty="0" smtClean="0">
                <a:hlinkClick r:id="rId2"/>
              </a:rPr>
              <a:t>Fuente: https</a:t>
            </a:r>
            <a:r>
              <a:rPr lang="es-ES_tradnl" dirty="0">
                <a:hlinkClick r:id="rId2"/>
              </a:rPr>
              <a:t>://docs.oracle.com/javase/specs/jls/se8/html/jls-4.html#jls-4.12.5</a:t>
            </a:r>
            <a:endParaRPr lang="es-ES_tradnl" dirty="0"/>
          </a:p>
        </p:txBody>
      </p:sp>
      <p:pic>
        <p:nvPicPr>
          <p:cNvPr id="4" name="Picture 3"/>
          <p:cNvPicPr>
            <a:picLocks noChangeAspect="1"/>
          </p:cNvPicPr>
          <p:nvPr/>
        </p:nvPicPr>
        <p:blipFill>
          <a:blip r:embed="rId3"/>
          <a:stretch>
            <a:fillRect/>
          </a:stretch>
        </p:blipFill>
        <p:spPr>
          <a:xfrm>
            <a:off x="2022578" y="2185989"/>
            <a:ext cx="8146845" cy="2376899"/>
          </a:xfrm>
          <a:prstGeom prst="rect">
            <a:avLst/>
          </a:prstGeom>
        </p:spPr>
      </p:pic>
    </p:spTree>
    <p:extLst>
      <p:ext uri="{BB962C8B-B14F-4D97-AF65-F5344CB8AC3E}">
        <p14:creationId xmlns:p14="http://schemas.microsoft.com/office/powerpoint/2010/main" val="201462798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s-ES_tradnl" dirty="0"/>
              <a:t>Valores de Inicialización de Variables</a:t>
            </a:r>
          </a:p>
        </p:txBody>
      </p:sp>
      <p:sp>
        <p:nvSpPr>
          <p:cNvPr id="6" name="Content Placeholder 5"/>
          <p:cNvSpPr>
            <a:spLocks noGrp="1"/>
          </p:cNvSpPr>
          <p:nvPr>
            <p:ph idx="1"/>
          </p:nvPr>
        </p:nvSpPr>
        <p:spPr>
          <a:xfrm>
            <a:off x="2152650" y="1690689"/>
            <a:ext cx="7886700" cy="4351338"/>
          </a:xfrm>
        </p:spPr>
        <p:txBody>
          <a:bodyPr>
            <a:normAutofit/>
          </a:bodyPr>
          <a:lstStyle/>
          <a:p>
            <a:pPr algn="just"/>
            <a:r>
              <a:rPr lang="es-ES_tradnl" sz="2400" dirty="0"/>
              <a:t>Cada </a:t>
            </a:r>
            <a:r>
              <a:rPr lang="es-ES_tradnl" sz="2400" b="1" dirty="0"/>
              <a:t>variable de clase</a:t>
            </a:r>
            <a:r>
              <a:rPr lang="es-ES_tradnl" sz="2400" dirty="0"/>
              <a:t>, </a:t>
            </a:r>
            <a:r>
              <a:rPr lang="es-ES_tradnl" sz="2400" b="1" dirty="0"/>
              <a:t>variable de instancia</a:t>
            </a:r>
            <a:r>
              <a:rPr lang="es-ES_tradnl" sz="2400" dirty="0"/>
              <a:t> o un </a:t>
            </a:r>
            <a:r>
              <a:rPr lang="es-ES_tradnl" sz="2400" b="1" dirty="0"/>
              <a:t>componente arreglo</a:t>
            </a:r>
            <a:r>
              <a:rPr lang="es-ES_tradnl" sz="2400" dirty="0"/>
              <a:t> es </a:t>
            </a:r>
            <a:r>
              <a:rPr lang="es-ES_tradnl" sz="2400" b="1" dirty="0"/>
              <a:t>inicializado</a:t>
            </a:r>
            <a:r>
              <a:rPr lang="es-ES_tradnl" sz="2400" dirty="0"/>
              <a:t> con un </a:t>
            </a:r>
            <a:r>
              <a:rPr lang="es-ES_tradnl" sz="2400" b="1" dirty="0"/>
              <a:t>valor </a:t>
            </a:r>
            <a:r>
              <a:rPr lang="es-ES_tradnl" sz="2400" b="1" dirty="0" smtClean="0"/>
              <a:t>predeterminado</a:t>
            </a:r>
            <a:r>
              <a:rPr lang="es-ES_tradnl" sz="2400" dirty="0" smtClean="0"/>
              <a:t> </a:t>
            </a:r>
            <a:r>
              <a:rPr lang="es-ES_tradnl" sz="2400" dirty="0"/>
              <a:t>cuando este es creado. </a:t>
            </a:r>
          </a:p>
        </p:txBody>
      </p:sp>
      <p:graphicFrame>
        <p:nvGraphicFramePr>
          <p:cNvPr id="7" name="Table 6"/>
          <p:cNvGraphicFramePr>
            <a:graphicFrameLocks noGrp="1"/>
          </p:cNvGraphicFramePr>
          <p:nvPr>
            <p:extLst/>
          </p:nvPr>
        </p:nvGraphicFramePr>
        <p:xfrm>
          <a:off x="3138489" y="2688528"/>
          <a:ext cx="6389747" cy="3574160"/>
        </p:xfrm>
        <a:graphic>
          <a:graphicData uri="http://schemas.openxmlformats.org/drawingml/2006/table">
            <a:tbl>
              <a:tblPr/>
              <a:tblGrid>
                <a:gridCol w="2529951"/>
                <a:gridCol w="3859796"/>
              </a:tblGrid>
              <a:tr h="342322">
                <a:tc>
                  <a:txBody>
                    <a:bodyPr/>
                    <a:lstStyle/>
                    <a:p>
                      <a:r>
                        <a:rPr lang="en-US" sz="1700">
                          <a:solidFill>
                            <a:srgbClr val="0433FF"/>
                          </a:solidFill>
                          <a:effectLst/>
                          <a:latin typeface="Arial" charset="0"/>
                        </a:rPr>
                        <a:t>Tipo de Dato</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433FF"/>
                          </a:solidFill>
                          <a:effectLst/>
                          <a:latin typeface="Arial" charset="0"/>
                        </a:rPr>
                        <a:t>Valor Inicial</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2102">
                <a:tc>
                  <a:txBody>
                    <a:bodyPr/>
                    <a:lstStyle/>
                    <a:p>
                      <a:r>
                        <a:rPr lang="en-US" sz="1700">
                          <a:solidFill>
                            <a:srgbClr val="000000"/>
                          </a:solidFill>
                          <a:effectLst/>
                          <a:latin typeface="Arial" charset="0"/>
                        </a:rPr>
                        <a:t>byte</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0</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322">
                <a:tc>
                  <a:txBody>
                    <a:bodyPr/>
                    <a:lstStyle/>
                    <a:p>
                      <a:r>
                        <a:rPr lang="en-US" sz="1700">
                          <a:solidFill>
                            <a:srgbClr val="000000"/>
                          </a:solidFill>
                          <a:effectLst/>
                          <a:latin typeface="Arial" charset="0"/>
                        </a:rPr>
                        <a:t>short</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0</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2102">
                <a:tc>
                  <a:txBody>
                    <a:bodyPr/>
                    <a:lstStyle/>
                    <a:p>
                      <a:r>
                        <a:rPr lang="en-US" sz="1700">
                          <a:solidFill>
                            <a:srgbClr val="000000"/>
                          </a:solidFill>
                          <a:effectLst/>
                          <a:latin typeface="Arial" charset="0"/>
                        </a:rPr>
                        <a:t>int</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0</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322">
                <a:tc>
                  <a:txBody>
                    <a:bodyPr/>
                    <a:lstStyle/>
                    <a:p>
                      <a:r>
                        <a:rPr lang="en-US" sz="1700">
                          <a:solidFill>
                            <a:srgbClr val="000000"/>
                          </a:solidFill>
                          <a:effectLst/>
                          <a:latin typeface="Arial" charset="0"/>
                        </a:rPr>
                        <a:t>long</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0L</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322">
                <a:tc>
                  <a:txBody>
                    <a:bodyPr/>
                    <a:lstStyle/>
                    <a:p>
                      <a:r>
                        <a:rPr lang="en-US" sz="1700">
                          <a:solidFill>
                            <a:srgbClr val="000000"/>
                          </a:solidFill>
                          <a:effectLst/>
                          <a:latin typeface="Arial" charset="0"/>
                        </a:rPr>
                        <a:t>float</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nb-NO" sz="1700">
                          <a:solidFill>
                            <a:srgbClr val="000000"/>
                          </a:solidFill>
                          <a:effectLst/>
                          <a:latin typeface="Arial" charset="0"/>
                        </a:rPr>
                        <a:t>0.0f</a:t>
                      </a:r>
                      <a:endParaRPr lang="nb-NO"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2102">
                <a:tc>
                  <a:txBody>
                    <a:bodyPr/>
                    <a:lstStyle/>
                    <a:p>
                      <a:r>
                        <a:rPr lang="en-US" sz="1700">
                          <a:solidFill>
                            <a:srgbClr val="000000"/>
                          </a:solidFill>
                          <a:effectLst/>
                          <a:latin typeface="Arial" charset="0"/>
                        </a:rPr>
                        <a:t>double</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nb-NO" sz="1700">
                          <a:solidFill>
                            <a:srgbClr val="000000"/>
                          </a:solidFill>
                          <a:effectLst/>
                          <a:latin typeface="Arial" charset="0"/>
                        </a:rPr>
                        <a:t>0.0d</a:t>
                      </a:r>
                      <a:endParaRPr lang="nb-NO"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322">
                <a:tc>
                  <a:txBody>
                    <a:bodyPr/>
                    <a:lstStyle/>
                    <a:p>
                      <a:r>
                        <a:rPr lang="en-US" sz="1700">
                          <a:solidFill>
                            <a:srgbClr val="000000"/>
                          </a:solidFill>
                          <a:effectLst/>
                          <a:latin typeface="Arial" charset="0"/>
                        </a:rPr>
                        <a:t>char</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character null, que es, '\u0000'</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2322">
                <a:tc>
                  <a:txBody>
                    <a:bodyPr/>
                    <a:lstStyle/>
                    <a:p>
                      <a:r>
                        <a:rPr lang="en-US" sz="1700">
                          <a:solidFill>
                            <a:srgbClr val="000000"/>
                          </a:solidFill>
                          <a:effectLst/>
                          <a:latin typeface="Arial" charset="0"/>
                        </a:rPr>
                        <a:t>boolean</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a:solidFill>
                            <a:srgbClr val="000000"/>
                          </a:solidFill>
                          <a:effectLst/>
                          <a:latin typeface="Arial" charset="0"/>
                        </a:rPr>
                        <a:t>false</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2102">
                <a:tc>
                  <a:txBody>
                    <a:bodyPr/>
                    <a:lstStyle/>
                    <a:p>
                      <a:r>
                        <a:rPr lang="en-US" sz="1700">
                          <a:solidFill>
                            <a:srgbClr val="000000"/>
                          </a:solidFill>
                          <a:effectLst/>
                          <a:latin typeface="Arial" charset="0"/>
                        </a:rPr>
                        <a:t>class type</a:t>
                      </a:r>
                      <a:endParaRPr lang="en-US" sz="170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r>
                        <a:rPr lang="en-US" sz="1700" dirty="0">
                          <a:solidFill>
                            <a:srgbClr val="000000"/>
                          </a:solidFill>
                          <a:effectLst/>
                          <a:latin typeface="Arial" charset="0"/>
                        </a:rPr>
                        <a:t>null</a:t>
                      </a:r>
                      <a:endParaRPr lang="en-US" sz="1700" dirty="0">
                        <a:effectLst/>
                      </a:endParaRPr>
                    </a:p>
                  </a:txBody>
                  <a:tcPr marL="49168" marR="49168" marT="49168" marB="49168">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125464107"/>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s-ES_tradnl" dirty="0"/>
              <a:t>Valores de Inicialización de Variables</a:t>
            </a:r>
          </a:p>
        </p:txBody>
      </p:sp>
      <p:sp>
        <p:nvSpPr>
          <p:cNvPr id="3" name="Content Placeholder 2"/>
          <p:cNvSpPr>
            <a:spLocks noGrp="1"/>
          </p:cNvSpPr>
          <p:nvPr>
            <p:ph idx="1"/>
          </p:nvPr>
        </p:nvSpPr>
        <p:spPr>
          <a:xfrm>
            <a:off x="2152650" y="1825625"/>
            <a:ext cx="7886700" cy="4560888"/>
          </a:xfrm>
        </p:spPr>
        <p:txBody>
          <a:bodyPr/>
          <a:lstStyle/>
          <a:p>
            <a:endParaRPr lang="es-ES_tradnl" dirty="0" smtClean="0">
              <a:hlinkClick r:id="rId2"/>
            </a:endParaRPr>
          </a:p>
          <a:p>
            <a:endParaRPr lang="es-ES_tradnl" dirty="0">
              <a:hlinkClick r:id="rId2"/>
            </a:endParaRPr>
          </a:p>
          <a:p>
            <a:endParaRPr lang="es-ES_tradnl" dirty="0" smtClean="0">
              <a:hlinkClick r:id="rId2"/>
            </a:endParaRPr>
          </a:p>
          <a:p>
            <a:endParaRPr lang="es-ES_tradnl" dirty="0">
              <a:hlinkClick r:id="rId2"/>
            </a:endParaRPr>
          </a:p>
          <a:p>
            <a:endParaRPr lang="es-ES_tradnl" dirty="0" smtClean="0">
              <a:hlinkClick r:id="rId2"/>
            </a:endParaRPr>
          </a:p>
          <a:p>
            <a:endParaRPr lang="es-ES_tradnl" dirty="0">
              <a:hlinkClick r:id="rId2"/>
            </a:endParaRPr>
          </a:p>
          <a:p>
            <a:endParaRPr lang="es-ES_tradnl" sz="2000" dirty="0">
              <a:hlinkClick r:id=""/>
            </a:endParaRPr>
          </a:p>
          <a:p>
            <a:endParaRPr lang="es-ES_tradnl" sz="2000" dirty="0">
              <a:hlinkClick r:id=""/>
            </a:endParaRPr>
          </a:p>
          <a:p>
            <a:r>
              <a:rPr lang="es-ES_tradnl" sz="2000" dirty="0">
                <a:hlinkClick r:id=""/>
              </a:rPr>
              <a:t>Fuente: https</a:t>
            </a:r>
            <a:r>
              <a:rPr lang="es-ES_tradnl" sz="2000" dirty="0">
                <a:hlinkClick r:id="rId2"/>
              </a:rPr>
              <a:t>://docs.oracle.com/javase/specs/jls/se8/html/jls-4.html#jls-4.12.5</a:t>
            </a:r>
            <a:endParaRPr lang="es-ES_tradnl" sz="2000" dirty="0"/>
          </a:p>
          <a:p>
            <a:endParaRPr lang="es-ES_tradnl" sz="2000" dirty="0"/>
          </a:p>
        </p:txBody>
      </p:sp>
      <p:pic>
        <p:nvPicPr>
          <p:cNvPr id="4" name="Picture 3"/>
          <p:cNvPicPr>
            <a:picLocks noChangeAspect="1"/>
          </p:cNvPicPr>
          <p:nvPr/>
        </p:nvPicPr>
        <p:blipFill>
          <a:blip r:embed="rId3"/>
          <a:stretch>
            <a:fillRect/>
          </a:stretch>
        </p:blipFill>
        <p:spPr>
          <a:xfrm>
            <a:off x="2729974" y="1690689"/>
            <a:ext cx="6732052" cy="3829464"/>
          </a:xfrm>
          <a:prstGeom prst="rect">
            <a:avLst/>
          </a:prstGeom>
        </p:spPr>
      </p:pic>
    </p:spTree>
    <p:extLst>
      <p:ext uri="{BB962C8B-B14F-4D97-AF65-F5344CB8AC3E}">
        <p14:creationId xmlns:p14="http://schemas.microsoft.com/office/powerpoint/2010/main" val="411201187"/>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s-ES_tradnl" dirty="0"/>
              <a:t>Valores de Inicialización de Variables</a:t>
            </a:r>
          </a:p>
        </p:txBody>
      </p:sp>
      <p:sp>
        <p:nvSpPr>
          <p:cNvPr id="3" name="Content Placeholder 2"/>
          <p:cNvSpPr>
            <a:spLocks noGrp="1"/>
          </p:cNvSpPr>
          <p:nvPr>
            <p:ph idx="1"/>
          </p:nvPr>
        </p:nvSpPr>
        <p:spPr/>
        <p:txBody>
          <a:bodyPr/>
          <a:lstStyle/>
          <a:p>
            <a:pPr algn="just"/>
            <a:r>
              <a:rPr lang="es-ES_tradnl" dirty="0"/>
              <a:t>Cuando </a:t>
            </a:r>
            <a:r>
              <a:rPr lang="es-ES_tradnl" dirty="0" smtClean="0"/>
              <a:t>se </a:t>
            </a:r>
            <a:r>
              <a:rPr lang="es-ES_tradnl" dirty="0"/>
              <a:t>declara una </a:t>
            </a:r>
            <a:r>
              <a:rPr lang="es-ES_tradnl" b="1" dirty="0"/>
              <a:t>variable local, </a:t>
            </a:r>
            <a:r>
              <a:rPr lang="es-ES_tradnl" dirty="0"/>
              <a:t>a esta</a:t>
            </a:r>
            <a:r>
              <a:rPr lang="es-ES_tradnl" b="1" dirty="0"/>
              <a:t> </a:t>
            </a:r>
            <a:r>
              <a:rPr lang="es-ES_tradnl" b="1" dirty="0" smtClean="0"/>
              <a:t>no le </a:t>
            </a:r>
            <a:r>
              <a:rPr lang="es-ES_tradnl" b="1" dirty="0"/>
              <a:t>es </a:t>
            </a:r>
            <a:r>
              <a:rPr lang="es-ES_tradnl" b="1" dirty="0" smtClean="0"/>
              <a:t>asignado </a:t>
            </a:r>
            <a:r>
              <a:rPr lang="es-ES_tradnl" b="1" dirty="0"/>
              <a:t>un valor </a:t>
            </a:r>
            <a:r>
              <a:rPr lang="es-ES_tradnl" b="1" dirty="0" smtClean="0"/>
              <a:t>predeterminado.</a:t>
            </a:r>
            <a:endParaRPr lang="es-ES_tradnl" b="1" dirty="0"/>
          </a:p>
          <a:p>
            <a:pPr algn="just"/>
            <a:endParaRPr lang="es-ES_tradnl" b="1" dirty="0"/>
          </a:p>
          <a:p>
            <a:pPr algn="just"/>
            <a:r>
              <a:rPr lang="es-ES_tradnl" dirty="0" smtClean="0"/>
              <a:t>Antes </a:t>
            </a:r>
            <a:r>
              <a:rPr lang="es-ES_tradnl" dirty="0"/>
              <a:t>de usar una variable local, le debemos asignar un valor, caso contrario el compilador tirará un una </a:t>
            </a:r>
            <a:r>
              <a:rPr lang="es-ES_tradnl" b="1" dirty="0" smtClean="0"/>
              <a:t>excepción en tiempo de ejecución.</a:t>
            </a:r>
            <a:endParaRPr lang="es-ES_tradnl" dirty="0"/>
          </a:p>
        </p:txBody>
      </p:sp>
    </p:spTree>
    <p:extLst>
      <p:ext uri="{BB962C8B-B14F-4D97-AF65-F5344CB8AC3E}">
        <p14:creationId xmlns:p14="http://schemas.microsoft.com/office/powerpoint/2010/main" val="898925470"/>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smtClean="0"/>
              <a:t>Alcance de variables</a:t>
            </a:r>
            <a:endParaRPr lang="es-ES_tradnl" dirty="0"/>
          </a:p>
        </p:txBody>
      </p:sp>
      <p:sp>
        <p:nvSpPr>
          <p:cNvPr id="3" name="Content Placeholder 2"/>
          <p:cNvSpPr>
            <a:spLocks noGrp="1"/>
          </p:cNvSpPr>
          <p:nvPr>
            <p:ph idx="1"/>
          </p:nvPr>
        </p:nvSpPr>
        <p:spPr/>
        <p:txBody>
          <a:bodyPr>
            <a:normAutofit/>
          </a:bodyPr>
          <a:lstStyle/>
          <a:p>
            <a:r>
              <a:rPr lang="es-ES_tradnl" dirty="0"/>
              <a:t>El alcance de una variable es la parte del programa en la que se puede hacer referencia a la variable</a:t>
            </a:r>
          </a:p>
          <a:p>
            <a:r>
              <a:rPr lang="es-ES_tradnl" dirty="0"/>
              <a:t>Tipos de variables</a:t>
            </a:r>
          </a:p>
          <a:p>
            <a:pPr lvl="1"/>
            <a:r>
              <a:rPr lang="es-ES_tradnl" dirty="0"/>
              <a:t>Variable de instancia</a:t>
            </a:r>
          </a:p>
          <a:p>
            <a:pPr lvl="2"/>
            <a:r>
              <a:rPr lang="es-ES_tradnl" dirty="0"/>
              <a:t>Definida para las instancias de una clase</a:t>
            </a:r>
          </a:p>
          <a:p>
            <a:pPr lvl="3"/>
            <a:r>
              <a:rPr lang="es-ES_tradnl" dirty="0"/>
              <a:t>Cada objeto tiene su propia copia</a:t>
            </a:r>
          </a:p>
          <a:p>
            <a:pPr lvl="1"/>
            <a:r>
              <a:rPr lang="es-ES_tradnl" dirty="0"/>
              <a:t>Variable estática</a:t>
            </a:r>
          </a:p>
          <a:p>
            <a:pPr lvl="2"/>
            <a:r>
              <a:rPr lang="es-ES_tradnl" dirty="0"/>
              <a:t>Variable definida para la clase</a:t>
            </a:r>
          </a:p>
          <a:p>
            <a:pPr lvl="3"/>
            <a:r>
              <a:rPr lang="es-ES_tradnl" dirty="0"/>
              <a:t>Todas las instancias la comparten</a:t>
            </a:r>
          </a:p>
          <a:p>
            <a:pPr lvl="1"/>
            <a:r>
              <a:rPr lang="es-ES_tradnl" dirty="0" smtClean="0"/>
              <a:t>Variable local</a:t>
            </a:r>
          </a:p>
          <a:p>
            <a:pPr lvl="2"/>
            <a:r>
              <a:rPr lang="es-ES_tradnl" dirty="0" smtClean="0"/>
              <a:t>Sólo existe en el contexto del bloque de código en el que fue definido. </a:t>
            </a:r>
            <a:endParaRPr lang="es-ES_tradnl" dirty="0"/>
          </a:p>
        </p:txBody>
      </p:sp>
    </p:spTree>
    <p:extLst>
      <p:ext uri="{BB962C8B-B14F-4D97-AF65-F5344CB8AC3E}">
        <p14:creationId xmlns:p14="http://schemas.microsoft.com/office/powerpoint/2010/main" val="1413051165"/>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Alcance de variables</a:t>
            </a:r>
          </a:p>
        </p:txBody>
      </p:sp>
      <p:sp>
        <p:nvSpPr>
          <p:cNvPr id="3" name="Content Placeholder 2"/>
          <p:cNvSpPr>
            <a:spLocks noGrp="1"/>
          </p:cNvSpPr>
          <p:nvPr>
            <p:ph idx="1"/>
          </p:nvPr>
        </p:nvSpPr>
        <p:spPr/>
        <p:txBody>
          <a:bodyPr/>
          <a:lstStyle/>
          <a:p>
            <a:r>
              <a:rPr lang="es-ES_tradnl" b="1" dirty="0"/>
              <a:t>Alcance de variables de instancia</a:t>
            </a:r>
          </a:p>
          <a:p>
            <a:pPr lvl="1" algn="just"/>
            <a:r>
              <a:rPr lang="es-ES_tradnl" dirty="0"/>
              <a:t>Utilizable dentro de todos los métodos no estáticos</a:t>
            </a:r>
          </a:p>
          <a:p>
            <a:pPr lvl="1" algn="just"/>
            <a:r>
              <a:rPr lang="es-ES_tradnl" dirty="0"/>
              <a:t>Si es </a:t>
            </a:r>
            <a:r>
              <a:rPr lang="es-ES_tradnl" dirty="0" smtClean="0"/>
              <a:t>privada, </a:t>
            </a:r>
            <a:r>
              <a:rPr lang="es-ES" dirty="0" smtClean="0"/>
              <a:t>únicamente </a:t>
            </a:r>
            <a:r>
              <a:rPr lang="es-ES_tradnl" dirty="0" smtClean="0"/>
              <a:t>es </a:t>
            </a:r>
            <a:r>
              <a:rPr lang="es-ES_tradnl" dirty="0"/>
              <a:t>accesible desde todos los métodos de la clase</a:t>
            </a:r>
          </a:p>
          <a:p>
            <a:pPr lvl="1" algn="just"/>
            <a:r>
              <a:rPr lang="es-ES_tradnl" dirty="0"/>
              <a:t>Si es pública es accesible desde cualquier método que tenga una referencia a un objeto de la </a:t>
            </a:r>
            <a:r>
              <a:rPr lang="es-ES_tradnl" dirty="0" smtClean="0"/>
              <a:t>clase.</a:t>
            </a:r>
            <a:endParaRPr lang="es-ES_tradnl" dirty="0"/>
          </a:p>
        </p:txBody>
      </p:sp>
    </p:spTree>
    <p:extLst>
      <p:ext uri="{BB962C8B-B14F-4D97-AF65-F5344CB8AC3E}">
        <p14:creationId xmlns:p14="http://schemas.microsoft.com/office/powerpoint/2010/main" val="139100597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Convención</a:t>
            </a:r>
            <a:r>
              <a:rPr lang="en-US" dirty="0" smtClean="0"/>
              <a:t> de </a:t>
            </a:r>
            <a:r>
              <a:rPr lang="en-US" dirty="0" err="1" smtClean="0"/>
              <a:t>los</a:t>
            </a:r>
            <a:r>
              <a:rPr lang="en-US" dirty="0" smtClean="0"/>
              <a:t> </a:t>
            </a:r>
            <a:r>
              <a:rPr lang="en-US" dirty="0" err="1" smtClean="0"/>
              <a:t>nombres</a:t>
            </a:r>
            <a:r>
              <a:rPr lang="en-US" dirty="0" smtClean="0"/>
              <a:t> de las variables de </a:t>
            </a:r>
            <a:r>
              <a:rPr lang="en-US" dirty="0" err="1" smtClean="0"/>
              <a:t>instancia</a:t>
            </a:r>
            <a:endParaRPr lang="en-US" dirty="0"/>
          </a:p>
        </p:txBody>
      </p:sp>
      <p:sp>
        <p:nvSpPr>
          <p:cNvPr id="3" name="Content Placeholder 2"/>
          <p:cNvSpPr>
            <a:spLocks noGrp="1"/>
          </p:cNvSpPr>
          <p:nvPr>
            <p:ph idx="1"/>
          </p:nvPr>
        </p:nvSpPr>
        <p:spPr/>
        <p:txBody>
          <a:bodyPr/>
          <a:lstStyle/>
          <a:p>
            <a:pPr algn="just"/>
            <a:r>
              <a:rPr lang="en-US" dirty="0" err="1"/>
              <a:t>Debe</a:t>
            </a:r>
            <a:r>
              <a:rPr lang="en-US" dirty="0"/>
              <a:t> </a:t>
            </a:r>
            <a:r>
              <a:rPr lang="en-US" dirty="0" err="1"/>
              <a:t>comenzar</a:t>
            </a:r>
            <a:r>
              <a:rPr lang="en-US" dirty="0"/>
              <a:t> con </a:t>
            </a:r>
            <a:r>
              <a:rPr lang="en-US" dirty="0" err="1"/>
              <a:t>una</a:t>
            </a:r>
            <a:r>
              <a:rPr lang="en-US" dirty="0"/>
              <a:t> </a:t>
            </a:r>
            <a:r>
              <a:rPr lang="en-US" dirty="0" err="1"/>
              <a:t>letra</a:t>
            </a:r>
            <a:r>
              <a:rPr lang="en-US" dirty="0"/>
              <a:t> </a:t>
            </a:r>
            <a:r>
              <a:rPr lang="en-US" dirty="0" err="1"/>
              <a:t>minúscula</a:t>
            </a:r>
            <a:r>
              <a:rPr lang="en-US" dirty="0"/>
              <a:t> </a:t>
            </a:r>
            <a:r>
              <a:rPr lang="en-US" dirty="0" err="1"/>
              <a:t>como</a:t>
            </a:r>
            <a:r>
              <a:rPr lang="en-US" dirty="0"/>
              <a:t> id, </a:t>
            </a:r>
            <a:r>
              <a:rPr lang="en-US" dirty="0" err="1"/>
              <a:t>nombre</a:t>
            </a:r>
            <a:r>
              <a:rPr lang="en-US" dirty="0" smtClean="0"/>
              <a:t>.</a:t>
            </a:r>
          </a:p>
          <a:p>
            <a:pPr algn="just"/>
            <a:r>
              <a:rPr lang="en-US" dirty="0" smtClean="0"/>
              <a:t>No </a:t>
            </a:r>
            <a:r>
              <a:rPr lang="en-US" dirty="0" err="1"/>
              <a:t>debe</a:t>
            </a:r>
            <a:r>
              <a:rPr lang="en-US" dirty="0"/>
              <a:t> </a:t>
            </a:r>
            <a:r>
              <a:rPr lang="en-US" dirty="0" err="1"/>
              <a:t>comenzar</a:t>
            </a:r>
            <a:r>
              <a:rPr lang="en-US" dirty="0"/>
              <a:t> con </a:t>
            </a:r>
            <a:r>
              <a:rPr lang="en-US" dirty="0" err="1"/>
              <a:t>los</a:t>
            </a:r>
            <a:r>
              <a:rPr lang="en-US" dirty="0"/>
              <a:t> </a:t>
            </a:r>
            <a:r>
              <a:rPr lang="en-US" dirty="0" err="1"/>
              <a:t>caracteres</a:t>
            </a:r>
            <a:r>
              <a:rPr lang="en-US" dirty="0"/>
              <a:t> </a:t>
            </a:r>
            <a:r>
              <a:rPr lang="en-US" dirty="0" err="1"/>
              <a:t>especiales</a:t>
            </a:r>
            <a:r>
              <a:rPr lang="en-US" dirty="0"/>
              <a:t> </a:t>
            </a:r>
            <a:r>
              <a:rPr lang="en-US" dirty="0" err="1"/>
              <a:t>como</a:t>
            </a:r>
            <a:r>
              <a:rPr lang="en-US" dirty="0"/>
              <a:t> &amp; (ampersand), $ (dollar), _ (</a:t>
            </a:r>
            <a:r>
              <a:rPr lang="en-US" dirty="0" err="1"/>
              <a:t>guión</a:t>
            </a:r>
            <a:r>
              <a:rPr lang="en-US" dirty="0"/>
              <a:t> </a:t>
            </a:r>
            <a:r>
              <a:rPr lang="en-US" dirty="0" err="1"/>
              <a:t>bajo</a:t>
            </a:r>
            <a:r>
              <a:rPr lang="en-US" dirty="0" smtClean="0"/>
              <a:t>).</a:t>
            </a:r>
          </a:p>
          <a:p>
            <a:pPr algn="just"/>
            <a:r>
              <a:rPr lang="en-US" dirty="0" smtClean="0"/>
              <a:t>Si </a:t>
            </a:r>
            <a:r>
              <a:rPr lang="en-US" dirty="0"/>
              <a:t>el </a:t>
            </a:r>
            <a:r>
              <a:rPr lang="en-US" dirty="0" err="1"/>
              <a:t>nombre</a:t>
            </a:r>
            <a:r>
              <a:rPr lang="en-US" dirty="0"/>
              <a:t> </a:t>
            </a:r>
            <a:r>
              <a:rPr lang="en-US" dirty="0" err="1"/>
              <a:t>contiene</a:t>
            </a:r>
            <a:r>
              <a:rPr lang="en-US" dirty="0"/>
              <a:t> </a:t>
            </a:r>
            <a:r>
              <a:rPr lang="en-US" dirty="0" err="1"/>
              <a:t>varias</a:t>
            </a:r>
            <a:r>
              <a:rPr lang="en-US" dirty="0"/>
              <a:t> palabras, </a:t>
            </a:r>
            <a:r>
              <a:rPr lang="en-US" dirty="0" err="1"/>
              <a:t>comience</a:t>
            </a:r>
            <a:r>
              <a:rPr lang="en-US" dirty="0"/>
              <a:t> con la </a:t>
            </a:r>
            <a:r>
              <a:rPr lang="en-US" dirty="0" err="1"/>
              <a:t>letra</a:t>
            </a:r>
            <a:r>
              <a:rPr lang="en-US" dirty="0"/>
              <a:t> </a:t>
            </a:r>
            <a:r>
              <a:rPr lang="en-US" dirty="0" err="1"/>
              <a:t>minúscula</a:t>
            </a:r>
            <a:r>
              <a:rPr lang="en-US" dirty="0"/>
              <a:t> </a:t>
            </a:r>
            <a:r>
              <a:rPr lang="en-US" dirty="0" err="1"/>
              <a:t>seguida</a:t>
            </a:r>
            <a:r>
              <a:rPr lang="en-US" dirty="0"/>
              <a:t> de </a:t>
            </a:r>
            <a:r>
              <a:rPr lang="en-US" dirty="0" err="1"/>
              <a:t>una</a:t>
            </a:r>
            <a:r>
              <a:rPr lang="en-US" dirty="0"/>
              <a:t> </a:t>
            </a:r>
            <a:r>
              <a:rPr lang="en-US" dirty="0" err="1"/>
              <a:t>letra</a:t>
            </a:r>
            <a:r>
              <a:rPr lang="en-US" dirty="0"/>
              <a:t> </a:t>
            </a:r>
            <a:r>
              <a:rPr lang="en-US" dirty="0" err="1"/>
              <a:t>mayúscula</a:t>
            </a:r>
            <a:r>
              <a:rPr lang="en-US" dirty="0"/>
              <a:t>, </a:t>
            </a:r>
            <a:r>
              <a:rPr lang="en-US" dirty="0" err="1"/>
              <a:t>como</a:t>
            </a:r>
            <a:r>
              <a:rPr lang="en-US" dirty="0"/>
              <a:t> </a:t>
            </a:r>
            <a:r>
              <a:rPr lang="en-US" dirty="0" err="1" smtClean="0"/>
              <a:t>primerNombre</a:t>
            </a:r>
            <a:endParaRPr lang="en-US" dirty="0" smtClean="0"/>
          </a:p>
          <a:p>
            <a:pPr algn="just"/>
            <a:r>
              <a:rPr lang="en-US" dirty="0" smtClean="0"/>
              <a:t>Use </a:t>
            </a:r>
            <a:r>
              <a:rPr lang="en-US" dirty="0" err="1" smtClean="0"/>
              <a:t>nombres</a:t>
            </a:r>
            <a:r>
              <a:rPr lang="en-US" dirty="0" smtClean="0"/>
              <a:t> </a:t>
            </a:r>
            <a:r>
              <a:rPr lang="en-US" dirty="0" err="1" smtClean="0"/>
              <a:t>descriptivos</a:t>
            </a:r>
            <a:r>
              <a:rPr lang="en-US" dirty="0" smtClean="0"/>
              <a:t>, evite </a:t>
            </a:r>
            <a:r>
              <a:rPr lang="en-US" dirty="0" err="1"/>
              <a:t>utilizar</a:t>
            </a:r>
            <a:r>
              <a:rPr lang="en-US" dirty="0"/>
              <a:t> variables de un </a:t>
            </a:r>
            <a:r>
              <a:rPr lang="en-US" dirty="0" err="1"/>
              <a:t>carácter</a:t>
            </a:r>
            <a:r>
              <a:rPr lang="en-US" dirty="0"/>
              <a:t> </a:t>
            </a:r>
            <a:r>
              <a:rPr lang="en-US" dirty="0" err="1"/>
              <a:t>como</a:t>
            </a:r>
            <a:r>
              <a:rPr lang="en-US" dirty="0"/>
              <a:t> x, y, z.</a:t>
            </a:r>
          </a:p>
        </p:txBody>
      </p:sp>
    </p:spTree>
    <p:extLst>
      <p:ext uri="{BB962C8B-B14F-4D97-AF65-F5344CB8AC3E}">
        <p14:creationId xmlns:p14="http://schemas.microsoft.com/office/powerpoint/2010/main" val="37252511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Alcance de variables</a:t>
            </a:r>
          </a:p>
        </p:txBody>
      </p:sp>
      <p:sp>
        <p:nvSpPr>
          <p:cNvPr id="3" name="Content Placeholder 2"/>
          <p:cNvSpPr>
            <a:spLocks noGrp="1"/>
          </p:cNvSpPr>
          <p:nvPr>
            <p:ph idx="1"/>
          </p:nvPr>
        </p:nvSpPr>
        <p:spPr/>
        <p:txBody>
          <a:bodyPr>
            <a:normAutofit/>
          </a:bodyPr>
          <a:lstStyle/>
          <a:p>
            <a:r>
              <a:rPr lang="es-ES_tradnl" b="1" dirty="0"/>
              <a:t>Alcance de variables locales</a:t>
            </a:r>
          </a:p>
          <a:p>
            <a:pPr lvl="1"/>
            <a:r>
              <a:rPr lang="es-ES_tradnl" dirty="0"/>
              <a:t>Comienza en su declaración</a:t>
            </a:r>
          </a:p>
          <a:p>
            <a:pPr lvl="1"/>
            <a:r>
              <a:rPr lang="es-ES_tradnl" dirty="0"/>
              <a:t>Termina donde termina el bloque de código que la contiene</a:t>
            </a:r>
          </a:p>
          <a:p>
            <a:pPr lvl="2"/>
            <a:r>
              <a:rPr lang="es-ES_tradnl" dirty="0"/>
              <a:t>Los bloques en Java al igual que C, se definen entre llaves ({})</a:t>
            </a:r>
          </a:p>
          <a:p>
            <a:endParaRPr lang="es-ES_tradnl" u="sng" dirty="0"/>
          </a:p>
          <a:p>
            <a:pPr lvl="1"/>
            <a:r>
              <a:rPr lang="es-ES_tradnl" b="1" u="sng" dirty="0"/>
              <a:t>Estándar de </a:t>
            </a:r>
            <a:r>
              <a:rPr lang="es-ES_tradnl" b="1" u="sng" dirty="0" smtClean="0"/>
              <a:t>programación</a:t>
            </a:r>
          </a:p>
          <a:p>
            <a:pPr lvl="2"/>
            <a:r>
              <a:rPr lang="es-ES_tradnl" dirty="0" smtClean="0"/>
              <a:t>Todas </a:t>
            </a:r>
            <a:r>
              <a:rPr lang="es-ES_tradnl" dirty="0"/>
              <a:t>las variables locales serán declaradas al comienzo del cuerpo de un método</a:t>
            </a:r>
            <a:endParaRPr lang="es-ES_tradnl" sz="1000" dirty="0"/>
          </a:p>
          <a:p>
            <a:pPr lvl="2"/>
            <a:r>
              <a:rPr lang="es-ES_tradnl" dirty="0"/>
              <a:t>Inicializar las variables locales antes de utilizarlas (no se inicializan como las de la clase)</a:t>
            </a:r>
          </a:p>
        </p:txBody>
      </p:sp>
    </p:spTree>
    <p:extLst>
      <p:ext uri="{BB962C8B-B14F-4D97-AF65-F5344CB8AC3E}">
        <p14:creationId xmlns:p14="http://schemas.microsoft.com/office/powerpoint/2010/main" val="2134703575"/>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a:t>Alcance de variables</a:t>
            </a:r>
          </a:p>
        </p:txBody>
      </p:sp>
      <p:sp>
        <p:nvSpPr>
          <p:cNvPr id="3" name="Content Placeholder 2"/>
          <p:cNvSpPr>
            <a:spLocks noGrp="1"/>
          </p:cNvSpPr>
          <p:nvPr>
            <p:ph idx="1"/>
          </p:nvPr>
        </p:nvSpPr>
        <p:spPr/>
        <p:txBody>
          <a:bodyPr/>
          <a:lstStyle/>
          <a:p>
            <a:r>
              <a:rPr lang="es-ES_tradnl" b="1" dirty="0"/>
              <a:t>Alcance de variables estáticas</a:t>
            </a:r>
          </a:p>
          <a:p>
            <a:pPr lvl="1" algn="just"/>
            <a:r>
              <a:rPr lang="es-ES_tradnl" dirty="0"/>
              <a:t>Si es privada es accesible desde todos los métodos </a:t>
            </a:r>
            <a:r>
              <a:rPr lang="es-ES_tradnl" dirty="0" smtClean="0"/>
              <a:t>de </a:t>
            </a:r>
            <a:r>
              <a:rPr lang="es-ES_tradnl" dirty="0"/>
              <a:t>la clase en la que se define</a:t>
            </a:r>
          </a:p>
          <a:p>
            <a:pPr lvl="1" algn="just"/>
            <a:r>
              <a:rPr lang="es-ES_tradnl" dirty="0"/>
              <a:t>Si es pública es accesible desde todos los métodos </a:t>
            </a:r>
            <a:r>
              <a:rPr lang="es-ES_tradnl" dirty="0" smtClean="0"/>
              <a:t>de </a:t>
            </a:r>
            <a:r>
              <a:rPr lang="es-ES_tradnl" dirty="0"/>
              <a:t>todas las clases que son parte de la </a:t>
            </a:r>
            <a:r>
              <a:rPr lang="es-ES_tradnl" dirty="0" smtClean="0"/>
              <a:t>aplicación.</a:t>
            </a:r>
            <a:endParaRPr lang="es-ES_tradnl" dirty="0"/>
          </a:p>
        </p:txBody>
      </p:sp>
    </p:spTree>
    <p:extLst>
      <p:ext uri="{BB962C8B-B14F-4D97-AF65-F5344CB8AC3E}">
        <p14:creationId xmlns:p14="http://schemas.microsoft.com/office/powerpoint/2010/main" val="862499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Métodos</a:t>
            </a:r>
            <a:r>
              <a:rPr lang="en-US" dirty="0" smtClean="0"/>
              <a:t> de </a:t>
            </a:r>
            <a:r>
              <a:rPr lang="en-US" dirty="0" err="1" smtClean="0"/>
              <a:t>una</a:t>
            </a:r>
            <a:r>
              <a:rPr lang="en-US" dirty="0" smtClean="0"/>
              <a:t> </a:t>
            </a:r>
            <a:r>
              <a:rPr lang="en-US" dirty="0" err="1" smtClean="0"/>
              <a:t>clase</a:t>
            </a:r>
            <a:endParaRPr lang="en-US" dirty="0"/>
          </a:p>
        </p:txBody>
      </p:sp>
      <p:sp>
        <p:nvSpPr>
          <p:cNvPr id="3" name="Content Placeholder 2"/>
          <p:cNvSpPr>
            <a:spLocks noGrp="1"/>
          </p:cNvSpPr>
          <p:nvPr>
            <p:ph idx="1"/>
          </p:nvPr>
        </p:nvSpPr>
        <p:spPr/>
        <p:txBody>
          <a:bodyPr/>
          <a:lstStyle/>
          <a:p>
            <a:endParaRPr lang="en-US" dirty="0" smtClean="0"/>
          </a:p>
          <a:p>
            <a:pPr algn="just"/>
            <a:r>
              <a:rPr lang="en-US" dirty="0" smtClean="0"/>
              <a:t>Los </a:t>
            </a:r>
            <a:r>
              <a:rPr lang="en-US" dirty="0" err="1"/>
              <a:t>métodos</a:t>
            </a:r>
            <a:r>
              <a:rPr lang="en-US" dirty="0"/>
              <a:t> </a:t>
            </a:r>
            <a:r>
              <a:rPr lang="en-US" dirty="0" err="1"/>
              <a:t>en</a:t>
            </a:r>
            <a:r>
              <a:rPr lang="en-US" dirty="0"/>
              <a:t> Java son </a:t>
            </a:r>
            <a:r>
              <a:rPr lang="en-US" dirty="0" err="1"/>
              <a:t>funciones</a:t>
            </a:r>
            <a:r>
              <a:rPr lang="en-US" dirty="0"/>
              <a:t> que </a:t>
            </a:r>
            <a:r>
              <a:rPr lang="en-US" dirty="0" err="1"/>
              <a:t>pertenecen</a:t>
            </a:r>
            <a:r>
              <a:rPr lang="en-US" dirty="0"/>
              <a:t> a un </a:t>
            </a:r>
            <a:r>
              <a:rPr lang="en-US" dirty="0" err="1"/>
              <a:t>objeto</a:t>
            </a:r>
            <a:r>
              <a:rPr lang="en-US" dirty="0"/>
              <a:t> </a:t>
            </a:r>
            <a:r>
              <a:rPr lang="en-US" dirty="0" err="1"/>
              <a:t>en</a:t>
            </a:r>
            <a:r>
              <a:rPr lang="en-US" dirty="0"/>
              <a:t> </a:t>
            </a:r>
            <a:r>
              <a:rPr lang="en-US" dirty="0" smtClean="0"/>
              <a:t>particular </a:t>
            </a:r>
            <a:r>
              <a:rPr lang="mr-IN" dirty="0" smtClean="0"/>
              <a:t>–</a:t>
            </a:r>
            <a:r>
              <a:rPr lang="en-US" dirty="0" smtClean="0"/>
              <a:t> </a:t>
            </a:r>
            <a:r>
              <a:rPr lang="en-US" dirty="0" err="1" smtClean="0"/>
              <a:t>representan</a:t>
            </a:r>
            <a:r>
              <a:rPr lang="en-US" dirty="0" smtClean="0"/>
              <a:t> las </a:t>
            </a:r>
            <a:r>
              <a:rPr lang="en-US" dirty="0" err="1" smtClean="0"/>
              <a:t>acciones</a:t>
            </a:r>
            <a:r>
              <a:rPr lang="en-US" dirty="0" smtClean="0"/>
              <a:t> que el </a:t>
            </a:r>
            <a:r>
              <a:rPr lang="en-US" dirty="0" err="1" smtClean="0"/>
              <a:t>objeto</a:t>
            </a:r>
            <a:r>
              <a:rPr lang="en-US" dirty="0" smtClean="0"/>
              <a:t> </a:t>
            </a:r>
            <a:r>
              <a:rPr lang="en-US" dirty="0" err="1" smtClean="0"/>
              <a:t>puede</a:t>
            </a:r>
            <a:r>
              <a:rPr lang="en-US" dirty="0" smtClean="0"/>
              <a:t> </a:t>
            </a:r>
            <a:r>
              <a:rPr lang="en-US" dirty="0" err="1" smtClean="0"/>
              <a:t>realizar</a:t>
            </a:r>
            <a:endParaRPr lang="en-US" dirty="0" smtClean="0"/>
          </a:p>
          <a:p>
            <a:endParaRPr lang="en-US" dirty="0"/>
          </a:p>
          <a:p>
            <a:endParaRPr lang="en-US" dirty="0"/>
          </a:p>
        </p:txBody>
      </p:sp>
    </p:spTree>
    <p:extLst>
      <p:ext uri="{BB962C8B-B14F-4D97-AF65-F5344CB8AC3E}">
        <p14:creationId xmlns:p14="http://schemas.microsoft.com/office/powerpoint/2010/main" val="6058281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Declaraci</a:t>
            </a:r>
            <a:r>
              <a:rPr lang="es-ES" dirty="0" err="1" smtClean="0"/>
              <a:t>ón</a:t>
            </a:r>
            <a:r>
              <a:rPr lang="es-ES" dirty="0" smtClean="0"/>
              <a:t> de Métodos</a:t>
            </a:r>
            <a:endParaRPr lang="es-ES_tradnl" dirty="0"/>
          </a:p>
        </p:txBody>
      </p:sp>
      <p:sp>
        <p:nvSpPr>
          <p:cNvPr id="3" name="Content Placeholder 2"/>
          <p:cNvSpPr>
            <a:spLocks noGrp="1"/>
          </p:cNvSpPr>
          <p:nvPr>
            <p:ph idx="1"/>
          </p:nvPr>
        </p:nvSpPr>
        <p:spPr>
          <a:xfrm>
            <a:off x="8797112" y="2726500"/>
            <a:ext cx="3028096" cy="1128557"/>
          </a:xfrm>
        </p:spPr>
        <p:txBody>
          <a:bodyPr>
            <a:noAutofit/>
          </a:bodyPr>
          <a:lstStyle/>
          <a:p>
            <a:r>
              <a:rPr lang="es-ES_tradnl" sz="1800" dirty="0" smtClean="0"/>
              <a:t>Usar verbos para los nombres de los m</a:t>
            </a:r>
            <a:r>
              <a:rPr lang="es-ES" sz="1800" dirty="0" smtClean="0"/>
              <a:t>métodos</a:t>
            </a:r>
            <a:endParaRPr lang="es-ES" sz="1800" dirty="0"/>
          </a:p>
          <a:p>
            <a:r>
              <a:rPr lang="es-ES" sz="1800" dirty="0" smtClean="0"/>
              <a:t>empezar con un letra minúscula</a:t>
            </a:r>
            <a:endParaRPr lang="es-ES_tradnl" sz="1800" dirty="0"/>
          </a:p>
        </p:txBody>
      </p:sp>
      <p:sp>
        <p:nvSpPr>
          <p:cNvPr id="4" name="TextBox 3"/>
          <p:cNvSpPr txBox="1"/>
          <p:nvPr/>
        </p:nvSpPr>
        <p:spPr>
          <a:xfrm>
            <a:off x="838200" y="1690688"/>
            <a:ext cx="7695440" cy="3416320"/>
          </a:xfrm>
          <a:prstGeom prst="rect">
            <a:avLst/>
          </a:prstGeom>
          <a:solidFill>
            <a:schemeClr val="accent1">
              <a:lumMod val="20000"/>
              <a:lumOff val="80000"/>
            </a:schemeClr>
          </a:solidFill>
        </p:spPr>
        <p:txBody>
          <a:bodyPr wrap="square" rtlCol="0">
            <a:spAutoFit/>
          </a:bodyPr>
          <a:lstStyle/>
          <a:p>
            <a:r>
              <a:rPr lang="es-ES_tradnl" sz="2400" dirty="0" err="1"/>
              <a:t>public</a:t>
            </a:r>
            <a:r>
              <a:rPr lang="es-ES_tradnl" sz="2400" dirty="0"/>
              <a:t> </a:t>
            </a:r>
            <a:r>
              <a:rPr lang="es-ES_tradnl" sz="2400" dirty="0" err="1"/>
              <a:t>class</a:t>
            </a:r>
            <a:r>
              <a:rPr lang="es-ES_tradnl" sz="2400" dirty="0"/>
              <a:t> </a:t>
            </a:r>
            <a:r>
              <a:rPr lang="es-ES_tradnl" sz="2400" dirty="0" err="1" smtClean="0"/>
              <a:t>Pokemon</a:t>
            </a:r>
            <a:r>
              <a:rPr lang="es-ES_tradnl" sz="2400" dirty="0" smtClean="0"/>
              <a:t>{</a:t>
            </a:r>
            <a:endParaRPr lang="es-ES_tradnl" sz="2400" b="1" dirty="0">
              <a:solidFill>
                <a:srgbClr val="0070C0"/>
              </a:solidFill>
            </a:endParaRPr>
          </a:p>
          <a:p>
            <a:r>
              <a:rPr lang="es-ES_tradnl" sz="2400" dirty="0"/>
              <a:t>	</a:t>
            </a:r>
            <a:r>
              <a:rPr lang="es-ES_tradnl" sz="2400" b="1" dirty="0">
                <a:solidFill>
                  <a:schemeClr val="accent3">
                    <a:lumMod val="75000"/>
                  </a:schemeClr>
                </a:solidFill>
              </a:rPr>
              <a:t>//</a:t>
            </a:r>
            <a:r>
              <a:rPr lang="es-ES" sz="2400" b="1" dirty="0"/>
              <a:t>código omitido//</a:t>
            </a:r>
            <a:endParaRPr lang="es-ES_tradnl" sz="2400" b="1" dirty="0">
              <a:solidFill>
                <a:schemeClr val="accent3">
                  <a:lumMod val="75000"/>
                </a:schemeClr>
              </a:solidFill>
            </a:endParaRPr>
          </a:p>
          <a:p>
            <a:r>
              <a:rPr lang="es-ES_tradnl" sz="2400" b="1" dirty="0">
                <a:solidFill>
                  <a:schemeClr val="accent3">
                    <a:lumMod val="75000"/>
                  </a:schemeClr>
                </a:solidFill>
              </a:rPr>
              <a:t>	     </a:t>
            </a:r>
            <a:r>
              <a:rPr lang="es-ES_tradnl" sz="2400" b="1" dirty="0"/>
              <a:t>	</a:t>
            </a:r>
          </a:p>
          <a:p>
            <a:r>
              <a:rPr lang="es-ES_tradnl" sz="2400" b="1" dirty="0"/>
              <a:t>	modificador tipo </a:t>
            </a:r>
            <a:r>
              <a:rPr lang="es-ES_tradnl" sz="2400" b="1" dirty="0" err="1"/>
              <a:t>nombreMetodo</a:t>
            </a:r>
            <a:r>
              <a:rPr lang="es-ES_tradnl" sz="2400" dirty="0"/>
              <a:t>(</a:t>
            </a:r>
            <a:r>
              <a:rPr lang="es-ES_tradnl" sz="2400" dirty="0" err="1"/>
              <a:t>parameter-list</a:t>
            </a:r>
            <a:r>
              <a:rPr lang="es-ES_tradnl" sz="2400" dirty="0"/>
              <a:t>) {</a:t>
            </a:r>
          </a:p>
          <a:p>
            <a:r>
              <a:rPr lang="es-ES_tradnl" sz="2400" dirty="0"/>
              <a:t>		// cuerpo del m</a:t>
            </a:r>
            <a:r>
              <a:rPr lang="es-ES" sz="2400" dirty="0" err="1"/>
              <a:t>étodo</a:t>
            </a:r>
            <a:endParaRPr lang="es-ES_tradnl" sz="2400" dirty="0"/>
          </a:p>
          <a:p>
            <a:r>
              <a:rPr lang="es-ES_tradnl" sz="2400" dirty="0"/>
              <a:t>	</a:t>
            </a:r>
            <a:r>
              <a:rPr lang="es-ES_tradnl" sz="2400" dirty="0" smtClean="0"/>
              <a:t>}</a:t>
            </a:r>
          </a:p>
          <a:p>
            <a:endParaRPr lang="es-ES_tradnl" sz="2400" dirty="0"/>
          </a:p>
          <a:p>
            <a:endParaRPr lang="es-ES_tradnl" sz="2400" dirty="0"/>
          </a:p>
          <a:p>
            <a:r>
              <a:rPr lang="es-ES_tradnl" sz="2400" b="1" dirty="0" smtClean="0"/>
              <a:t>}</a:t>
            </a:r>
            <a:endParaRPr lang="es-ES_tradnl" sz="2400" b="1" dirty="0"/>
          </a:p>
        </p:txBody>
      </p:sp>
      <p:sp>
        <p:nvSpPr>
          <p:cNvPr id="6" name="TextBox 5"/>
          <p:cNvSpPr txBox="1"/>
          <p:nvPr/>
        </p:nvSpPr>
        <p:spPr>
          <a:xfrm>
            <a:off x="838200" y="5266070"/>
            <a:ext cx="9348851" cy="1477328"/>
          </a:xfrm>
          <a:prstGeom prst="rect">
            <a:avLst/>
          </a:prstGeom>
          <a:noFill/>
        </p:spPr>
        <p:txBody>
          <a:bodyPr wrap="square" rtlCol="0">
            <a:spAutoFit/>
          </a:bodyPr>
          <a:lstStyle/>
          <a:p>
            <a:pPr marL="285750" indent="-285750" algn="just">
              <a:buFont typeface="Arial" charset="0"/>
              <a:buChar char="•"/>
            </a:pPr>
            <a:r>
              <a:rPr lang="es-ES_tradnl" b="1" dirty="0"/>
              <a:t>modificador: </a:t>
            </a:r>
            <a:r>
              <a:rPr lang="es-ES_tradnl" dirty="0"/>
              <a:t>modificador de acceso de la variable</a:t>
            </a:r>
            <a:r>
              <a:rPr lang="es-ES_tradnl" dirty="0" smtClean="0"/>
              <a:t>..</a:t>
            </a:r>
            <a:endParaRPr lang="es-ES_tradnl" b="1" dirty="0"/>
          </a:p>
          <a:p>
            <a:pPr marL="285750" indent="-285750" algn="just">
              <a:buFont typeface="Arial" charset="0"/>
              <a:buChar char="•"/>
            </a:pPr>
            <a:r>
              <a:rPr lang="es-ES_tradnl" b="1" dirty="0"/>
              <a:t>tipo: </a:t>
            </a:r>
            <a:r>
              <a:rPr lang="es-ES_tradnl" dirty="0"/>
              <a:t>El </a:t>
            </a:r>
            <a:r>
              <a:rPr lang="es-ES_tradnl" dirty="0" smtClean="0"/>
              <a:t>tipo de dato que el m</a:t>
            </a:r>
            <a:r>
              <a:rPr lang="es-ES" dirty="0" err="1" smtClean="0"/>
              <a:t>étodo</a:t>
            </a:r>
            <a:r>
              <a:rPr lang="es-ES" dirty="0" smtClean="0"/>
              <a:t> va a devolver en este </a:t>
            </a:r>
            <a:r>
              <a:rPr lang="es-ES" dirty="0"/>
              <a:t>caso</a:t>
            </a:r>
            <a:r>
              <a:rPr lang="es-ES_tradnl" dirty="0"/>
              <a:t>. </a:t>
            </a:r>
            <a:r>
              <a:rPr lang="es-ES_tradnl" b="1" dirty="0" err="1"/>
              <a:t>void</a:t>
            </a:r>
            <a:r>
              <a:rPr lang="es-ES_tradnl" b="1" dirty="0"/>
              <a:t> </a:t>
            </a:r>
            <a:r>
              <a:rPr lang="es-ES_tradnl" dirty="0" err="1"/>
              <a:t>signifca</a:t>
            </a:r>
            <a:r>
              <a:rPr lang="es-ES_tradnl" dirty="0"/>
              <a:t> que no </a:t>
            </a:r>
            <a:r>
              <a:rPr lang="es-ES_tradnl" dirty="0" smtClean="0"/>
              <a:t>devuelve nada</a:t>
            </a:r>
            <a:endParaRPr lang="es-ES_tradnl" b="1" dirty="0"/>
          </a:p>
          <a:p>
            <a:pPr marL="285750" indent="-285750" algn="just">
              <a:buFont typeface="Arial" charset="0"/>
              <a:buChar char="•"/>
            </a:pPr>
            <a:r>
              <a:rPr lang="es-ES_tradnl" b="1" dirty="0" err="1"/>
              <a:t>nombreMetodo</a:t>
            </a:r>
            <a:r>
              <a:rPr lang="es-ES_tradnl" b="1" dirty="0"/>
              <a:t>: </a:t>
            </a:r>
            <a:r>
              <a:rPr lang="es-ES_tradnl" dirty="0"/>
              <a:t>nombre del m</a:t>
            </a:r>
            <a:r>
              <a:rPr lang="es-ES" dirty="0" err="1"/>
              <a:t>étodo</a:t>
            </a:r>
            <a:r>
              <a:rPr lang="es-ES_tradnl" dirty="0"/>
              <a:t>. Usamos ese nombre para ejecutar la </a:t>
            </a:r>
            <a:r>
              <a:rPr lang="es-ES_tradnl" dirty="0" err="1"/>
              <a:t>acci</a:t>
            </a:r>
            <a:r>
              <a:rPr lang="es-ES" dirty="0" err="1"/>
              <a:t>ón</a:t>
            </a:r>
            <a:r>
              <a:rPr lang="es-ES" dirty="0"/>
              <a:t> dentro del método.</a:t>
            </a:r>
            <a:r>
              <a:rPr lang="es-ES_tradnl" dirty="0"/>
              <a:t> </a:t>
            </a:r>
            <a:endParaRPr lang="es-ES_tradnl" b="1" dirty="0"/>
          </a:p>
        </p:txBody>
      </p:sp>
      <p:sp>
        <p:nvSpPr>
          <p:cNvPr id="7" name="Content Placeholder 2"/>
          <p:cNvSpPr txBox="1">
            <a:spLocks/>
          </p:cNvSpPr>
          <p:nvPr/>
        </p:nvSpPr>
        <p:spPr>
          <a:xfrm>
            <a:off x="8797112" y="2268718"/>
            <a:ext cx="3028096" cy="3752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b="1" dirty="0" smtClean="0">
                <a:solidFill>
                  <a:srgbClr val="FF0000"/>
                </a:solidFill>
              </a:rPr>
              <a:t>Convenciones</a:t>
            </a:r>
            <a:endParaRPr lang="es-ES_tradnl" sz="1800" b="1" dirty="0">
              <a:solidFill>
                <a:srgbClr val="FF0000"/>
              </a:solidFill>
            </a:endParaRPr>
          </a:p>
        </p:txBody>
      </p:sp>
    </p:spTree>
    <p:extLst>
      <p:ext uri="{BB962C8B-B14F-4D97-AF65-F5344CB8AC3E}">
        <p14:creationId xmlns:p14="http://schemas.microsoft.com/office/powerpoint/2010/main" val="8744245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Declaraci</a:t>
            </a:r>
            <a:r>
              <a:rPr lang="es-ES" dirty="0" err="1" smtClean="0"/>
              <a:t>ón</a:t>
            </a:r>
            <a:r>
              <a:rPr lang="es-ES" dirty="0" smtClean="0"/>
              <a:t> de Métodos</a:t>
            </a:r>
            <a:endParaRPr lang="es-ES_tradnl" dirty="0"/>
          </a:p>
        </p:txBody>
      </p:sp>
      <p:sp>
        <p:nvSpPr>
          <p:cNvPr id="3" name="Content Placeholder 2"/>
          <p:cNvSpPr>
            <a:spLocks noGrp="1"/>
          </p:cNvSpPr>
          <p:nvPr>
            <p:ph idx="1"/>
          </p:nvPr>
        </p:nvSpPr>
        <p:spPr>
          <a:xfrm>
            <a:off x="8797112" y="2726500"/>
            <a:ext cx="3028096" cy="1128557"/>
          </a:xfrm>
        </p:spPr>
        <p:txBody>
          <a:bodyPr>
            <a:noAutofit/>
          </a:bodyPr>
          <a:lstStyle/>
          <a:p>
            <a:r>
              <a:rPr lang="es-ES_tradnl" sz="1800" dirty="0" smtClean="0"/>
              <a:t>Usar verbos para los nombres de los m</a:t>
            </a:r>
            <a:r>
              <a:rPr lang="es-ES" sz="1800" dirty="0" smtClean="0"/>
              <a:t>métodos</a:t>
            </a:r>
            <a:endParaRPr lang="es-ES" sz="1800" dirty="0"/>
          </a:p>
          <a:p>
            <a:r>
              <a:rPr lang="es-ES" sz="1800" dirty="0" smtClean="0"/>
              <a:t>empezar con un letra minúscula</a:t>
            </a:r>
            <a:endParaRPr lang="es-ES_tradnl" sz="1800" dirty="0"/>
          </a:p>
        </p:txBody>
      </p:sp>
      <p:sp>
        <p:nvSpPr>
          <p:cNvPr id="4" name="TextBox 3"/>
          <p:cNvSpPr txBox="1"/>
          <p:nvPr/>
        </p:nvSpPr>
        <p:spPr>
          <a:xfrm>
            <a:off x="838200" y="1402260"/>
            <a:ext cx="7695440" cy="4154984"/>
          </a:xfrm>
          <a:prstGeom prst="rect">
            <a:avLst/>
          </a:prstGeom>
          <a:solidFill>
            <a:schemeClr val="accent1">
              <a:lumMod val="20000"/>
              <a:lumOff val="80000"/>
            </a:schemeClr>
          </a:solidFill>
        </p:spPr>
        <p:txBody>
          <a:bodyPr wrap="square" rtlCol="0">
            <a:spAutoFit/>
          </a:bodyPr>
          <a:lstStyle/>
          <a:p>
            <a:r>
              <a:rPr lang="es-ES_tradnl" sz="2400" dirty="0" err="1"/>
              <a:t>public</a:t>
            </a:r>
            <a:r>
              <a:rPr lang="es-ES_tradnl" sz="2400" dirty="0"/>
              <a:t> </a:t>
            </a:r>
            <a:r>
              <a:rPr lang="es-ES_tradnl" sz="2400" dirty="0" err="1"/>
              <a:t>class</a:t>
            </a:r>
            <a:r>
              <a:rPr lang="es-ES_tradnl" sz="2400" dirty="0"/>
              <a:t> </a:t>
            </a:r>
            <a:r>
              <a:rPr lang="es-ES_tradnl" sz="2400" dirty="0" err="1" smtClean="0"/>
              <a:t>Pokemon</a:t>
            </a:r>
            <a:r>
              <a:rPr lang="es-ES_tradnl" sz="2400" dirty="0" smtClean="0"/>
              <a:t>{</a:t>
            </a:r>
            <a:endParaRPr lang="es-ES_tradnl" sz="2400" b="1" dirty="0">
              <a:solidFill>
                <a:srgbClr val="0070C0"/>
              </a:solidFill>
            </a:endParaRPr>
          </a:p>
          <a:p>
            <a:r>
              <a:rPr lang="es-ES_tradnl" sz="2400" dirty="0"/>
              <a:t>	</a:t>
            </a:r>
            <a:r>
              <a:rPr lang="es-ES_tradnl" sz="2400" b="1" dirty="0">
                <a:solidFill>
                  <a:schemeClr val="accent3">
                    <a:lumMod val="75000"/>
                  </a:schemeClr>
                </a:solidFill>
              </a:rPr>
              <a:t>//</a:t>
            </a:r>
            <a:r>
              <a:rPr lang="es-ES" sz="2400" b="1" dirty="0"/>
              <a:t>código omitido//</a:t>
            </a:r>
            <a:endParaRPr lang="es-ES_tradnl" sz="2400" b="1" dirty="0">
              <a:solidFill>
                <a:schemeClr val="accent3">
                  <a:lumMod val="75000"/>
                </a:schemeClr>
              </a:solidFill>
            </a:endParaRPr>
          </a:p>
          <a:p>
            <a:r>
              <a:rPr lang="es-ES_tradnl" sz="2400" b="1" dirty="0">
                <a:solidFill>
                  <a:schemeClr val="accent3">
                    <a:lumMod val="75000"/>
                  </a:schemeClr>
                </a:solidFill>
              </a:rPr>
              <a:t>	     </a:t>
            </a:r>
            <a:r>
              <a:rPr lang="es-ES_tradnl" sz="2400" b="1" dirty="0"/>
              <a:t>	</a:t>
            </a:r>
          </a:p>
          <a:p>
            <a:r>
              <a:rPr lang="es-ES_tradnl" sz="2400" b="1" dirty="0"/>
              <a:t>	modificador tipo </a:t>
            </a:r>
            <a:r>
              <a:rPr lang="es-ES_tradnl" sz="2400" b="1" dirty="0" err="1"/>
              <a:t>nombreMetodo</a:t>
            </a:r>
            <a:r>
              <a:rPr lang="es-ES_tradnl" sz="2400" dirty="0"/>
              <a:t>(</a:t>
            </a:r>
            <a:r>
              <a:rPr lang="es-ES_tradnl" sz="2400" dirty="0" err="1"/>
              <a:t>parameter-list</a:t>
            </a:r>
            <a:r>
              <a:rPr lang="es-ES_tradnl" sz="2400" dirty="0"/>
              <a:t>) {</a:t>
            </a:r>
          </a:p>
          <a:p>
            <a:r>
              <a:rPr lang="es-ES_tradnl" sz="2400" dirty="0"/>
              <a:t>		// cuerpo del m</a:t>
            </a:r>
            <a:r>
              <a:rPr lang="es-ES" sz="2400" dirty="0" err="1"/>
              <a:t>étodo</a:t>
            </a:r>
            <a:endParaRPr lang="es-ES_tradnl" sz="2400" dirty="0"/>
          </a:p>
          <a:p>
            <a:r>
              <a:rPr lang="es-ES_tradnl" sz="2400" dirty="0"/>
              <a:t>	</a:t>
            </a:r>
            <a:r>
              <a:rPr lang="es-ES_tradnl" sz="2400" dirty="0" smtClean="0"/>
              <a:t>}</a:t>
            </a:r>
          </a:p>
          <a:p>
            <a:endParaRPr lang="es-ES_tradnl" sz="2400" dirty="0"/>
          </a:p>
          <a:p>
            <a:r>
              <a:rPr lang="es-ES_tradnl" sz="2400" dirty="0" smtClean="0"/>
              <a:t>	</a:t>
            </a:r>
            <a:r>
              <a:rPr lang="es-ES_tradnl" sz="2400" b="1" dirty="0" err="1" smtClean="0"/>
              <a:t>public</a:t>
            </a:r>
            <a:r>
              <a:rPr lang="es-ES_tradnl" sz="2400" b="1" dirty="0" smtClean="0"/>
              <a:t> </a:t>
            </a:r>
            <a:r>
              <a:rPr lang="es-ES_tradnl" sz="2400" b="1" dirty="0" err="1" smtClean="0"/>
              <a:t>void</a:t>
            </a:r>
            <a:r>
              <a:rPr lang="es-ES_tradnl" sz="2400" b="1" dirty="0" smtClean="0"/>
              <a:t> atacar</a:t>
            </a:r>
            <a:r>
              <a:rPr lang="es-ES_tradnl" sz="2400" dirty="0" smtClean="0"/>
              <a:t>(</a:t>
            </a:r>
            <a:r>
              <a:rPr lang="es-ES_tradnl" sz="2400" dirty="0" err="1" smtClean="0"/>
              <a:t>Pokemon</a:t>
            </a:r>
            <a:r>
              <a:rPr lang="es-ES_tradnl" sz="2400" dirty="0" smtClean="0"/>
              <a:t> </a:t>
            </a:r>
            <a:r>
              <a:rPr lang="es-ES_tradnl" sz="2400" dirty="0" err="1" smtClean="0"/>
              <a:t>pk</a:t>
            </a:r>
            <a:r>
              <a:rPr lang="es-ES_tradnl" sz="2400" dirty="0" smtClean="0"/>
              <a:t>) </a:t>
            </a:r>
            <a:r>
              <a:rPr lang="es-ES_tradnl" sz="2400" dirty="0"/>
              <a:t>{</a:t>
            </a:r>
          </a:p>
          <a:p>
            <a:r>
              <a:rPr lang="es-ES_tradnl" sz="2400" dirty="0"/>
              <a:t>		// cuerpo del m</a:t>
            </a:r>
            <a:r>
              <a:rPr lang="es-ES" sz="2400" dirty="0" err="1"/>
              <a:t>étodo</a:t>
            </a:r>
            <a:endParaRPr lang="es-ES_tradnl" sz="2400" dirty="0"/>
          </a:p>
          <a:p>
            <a:r>
              <a:rPr lang="es-ES_tradnl" sz="2400" dirty="0"/>
              <a:t>	</a:t>
            </a:r>
            <a:r>
              <a:rPr lang="es-ES_tradnl" sz="2400" dirty="0" smtClean="0"/>
              <a:t>}</a:t>
            </a:r>
            <a:endParaRPr lang="es-ES_tradnl" sz="2400" dirty="0"/>
          </a:p>
          <a:p>
            <a:r>
              <a:rPr lang="es-ES_tradnl" sz="2400" b="1" dirty="0" smtClean="0"/>
              <a:t>}</a:t>
            </a:r>
            <a:endParaRPr lang="es-ES_tradnl" sz="2400" b="1" dirty="0"/>
          </a:p>
        </p:txBody>
      </p:sp>
      <p:sp>
        <p:nvSpPr>
          <p:cNvPr id="7" name="Content Placeholder 2"/>
          <p:cNvSpPr txBox="1">
            <a:spLocks/>
          </p:cNvSpPr>
          <p:nvPr/>
        </p:nvSpPr>
        <p:spPr>
          <a:xfrm>
            <a:off x="8797112" y="2268718"/>
            <a:ext cx="3028096" cy="3752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b="1" dirty="0" smtClean="0">
                <a:solidFill>
                  <a:srgbClr val="FF0000"/>
                </a:solidFill>
              </a:rPr>
              <a:t>Convenciones</a:t>
            </a:r>
            <a:endParaRPr lang="es-ES_tradnl" sz="1800" b="1" dirty="0">
              <a:solidFill>
                <a:srgbClr val="FF0000"/>
              </a:solidFill>
            </a:endParaRPr>
          </a:p>
        </p:txBody>
      </p:sp>
      <p:sp>
        <p:nvSpPr>
          <p:cNvPr id="9" name="TextBox 8"/>
          <p:cNvSpPr txBox="1"/>
          <p:nvPr/>
        </p:nvSpPr>
        <p:spPr>
          <a:xfrm>
            <a:off x="838200" y="5671049"/>
            <a:ext cx="4012769" cy="923330"/>
          </a:xfrm>
          <a:prstGeom prst="rect">
            <a:avLst/>
          </a:prstGeom>
          <a:noFill/>
        </p:spPr>
        <p:txBody>
          <a:bodyPr wrap="square" rtlCol="0">
            <a:spAutoFit/>
          </a:bodyPr>
          <a:lstStyle/>
          <a:p>
            <a:pPr marL="285750" indent="-285750" algn="just">
              <a:buFont typeface="Arial" charset="0"/>
              <a:buChar char="•"/>
            </a:pPr>
            <a:r>
              <a:rPr lang="es-ES_tradnl" b="1" dirty="0"/>
              <a:t>modificador: </a:t>
            </a:r>
            <a:r>
              <a:rPr lang="es-ES_tradnl" dirty="0" err="1" smtClean="0"/>
              <a:t>public</a:t>
            </a:r>
            <a:endParaRPr lang="es-ES_tradnl" b="1" dirty="0"/>
          </a:p>
          <a:p>
            <a:pPr marL="285750" indent="-285750" algn="just">
              <a:buFont typeface="Arial" charset="0"/>
              <a:buChar char="•"/>
            </a:pPr>
            <a:r>
              <a:rPr lang="es-ES_tradnl" b="1" dirty="0"/>
              <a:t>tipo: </a:t>
            </a:r>
            <a:r>
              <a:rPr lang="es-ES" dirty="0" err="1" smtClean="0"/>
              <a:t>void</a:t>
            </a:r>
            <a:r>
              <a:rPr lang="es-ES" dirty="0" smtClean="0"/>
              <a:t> – no retorna nada</a:t>
            </a:r>
            <a:endParaRPr lang="es-ES_tradnl" b="1" dirty="0"/>
          </a:p>
          <a:p>
            <a:pPr marL="285750" indent="-285750" algn="just">
              <a:buFont typeface="Arial" charset="0"/>
              <a:buChar char="•"/>
            </a:pPr>
            <a:r>
              <a:rPr lang="es-ES_tradnl" b="1" dirty="0" err="1"/>
              <a:t>nombreMetodo</a:t>
            </a:r>
            <a:r>
              <a:rPr lang="es-ES_tradnl" b="1" dirty="0"/>
              <a:t>: </a:t>
            </a:r>
            <a:r>
              <a:rPr lang="es-ES" dirty="0" smtClean="0"/>
              <a:t>atacar</a:t>
            </a:r>
            <a:endParaRPr lang="es-ES_tradnl" b="1" dirty="0"/>
          </a:p>
        </p:txBody>
      </p:sp>
    </p:spTree>
    <p:extLst>
      <p:ext uri="{BB962C8B-B14F-4D97-AF65-F5344CB8AC3E}">
        <p14:creationId xmlns:p14="http://schemas.microsoft.com/office/powerpoint/2010/main" val="19333223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Declaraci</a:t>
            </a:r>
            <a:r>
              <a:rPr lang="es-ES" dirty="0" err="1" smtClean="0"/>
              <a:t>ón</a:t>
            </a:r>
            <a:r>
              <a:rPr lang="es-ES" dirty="0" smtClean="0"/>
              <a:t> de Métodos</a:t>
            </a:r>
            <a:endParaRPr lang="es-ES_tradnl" dirty="0"/>
          </a:p>
        </p:txBody>
      </p:sp>
      <p:sp>
        <p:nvSpPr>
          <p:cNvPr id="3" name="Content Placeholder 2"/>
          <p:cNvSpPr>
            <a:spLocks noGrp="1"/>
          </p:cNvSpPr>
          <p:nvPr>
            <p:ph idx="1"/>
          </p:nvPr>
        </p:nvSpPr>
        <p:spPr>
          <a:xfrm>
            <a:off x="8797112" y="2726500"/>
            <a:ext cx="3028096" cy="1128557"/>
          </a:xfrm>
        </p:spPr>
        <p:txBody>
          <a:bodyPr>
            <a:noAutofit/>
          </a:bodyPr>
          <a:lstStyle/>
          <a:p>
            <a:r>
              <a:rPr lang="es-ES_tradnl" sz="1800" dirty="0" smtClean="0"/>
              <a:t>Usar verbos para los nombres de los m</a:t>
            </a:r>
            <a:r>
              <a:rPr lang="es-ES" sz="1800" dirty="0" smtClean="0"/>
              <a:t>métodos</a:t>
            </a:r>
            <a:endParaRPr lang="es-ES" sz="1800" dirty="0"/>
          </a:p>
          <a:p>
            <a:r>
              <a:rPr lang="es-ES" sz="1800" dirty="0" smtClean="0"/>
              <a:t>empezar con un letra minúscula</a:t>
            </a:r>
            <a:endParaRPr lang="es-ES_tradnl" sz="1800" dirty="0"/>
          </a:p>
        </p:txBody>
      </p:sp>
      <p:sp>
        <p:nvSpPr>
          <p:cNvPr id="4" name="TextBox 3"/>
          <p:cNvSpPr txBox="1"/>
          <p:nvPr/>
        </p:nvSpPr>
        <p:spPr>
          <a:xfrm>
            <a:off x="838200" y="1402260"/>
            <a:ext cx="7695440" cy="4154984"/>
          </a:xfrm>
          <a:prstGeom prst="rect">
            <a:avLst/>
          </a:prstGeom>
          <a:solidFill>
            <a:schemeClr val="accent1">
              <a:lumMod val="20000"/>
              <a:lumOff val="80000"/>
            </a:schemeClr>
          </a:solidFill>
        </p:spPr>
        <p:txBody>
          <a:bodyPr wrap="square" rtlCol="0">
            <a:spAutoFit/>
          </a:bodyPr>
          <a:lstStyle/>
          <a:p>
            <a:r>
              <a:rPr lang="es-ES_tradnl" sz="2400" dirty="0" err="1"/>
              <a:t>public</a:t>
            </a:r>
            <a:r>
              <a:rPr lang="es-ES_tradnl" sz="2400" dirty="0"/>
              <a:t> </a:t>
            </a:r>
            <a:r>
              <a:rPr lang="es-ES_tradnl" sz="2400" dirty="0" err="1"/>
              <a:t>class</a:t>
            </a:r>
            <a:r>
              <a:rPr lang="es-ES_tradnl" sz="2400" dirty="0"/>
              <a:t> </a:t>
            </a:r>
            <a:r>
              <a:rPr lang="es-ES_tradnl" sz="2400" dirty="0" err="1" smtClean="0"/>
              <a:t>Pokemon</a:t>
            </a:r>
            <a:r>
              <a:rPr lang="es-ES_tradnl" sz="2400" dirty="0" smtClean="0"/>
              <a:t>{</a:t>
            </a:r>
            <a:endParaRPr lang="es-ES_tradnl" sz="2400" b="1" dirty="0">
              <a:solidFill>
                <a:srgbClr val="0070C0"/>
              </a:solidFill>
            </a:endParaRPr>
          </a:p>
          <a:p>
            <a:r>
              <a:rPr lang="es-ES_tradnl" sz="2400" dirty="0"/>
              <a:t>	</a:t>
            </a:r>
            <a:r>
              <a:rPr lang="es-ES_tradnl" sz="2400" b="1" dirty="0">
                <a:solidFill>
                  <a:schemeClr val="accent3">
                    <a:lumMod val="75000"/>
                  </a:schemeClr>
                </a:solidFill>
              </a:rPr>
              <a:t>//</a:t>
            </a:r>
            <a:r>
              <a:rPr lang="es-ES" sz="2400" b="1" dirty="0"/>
              <a:t>código omitido//</a:t>
            </a:r>
            <a:endParaRPr lang="es-ES_tradnl" sz="2400" b="1" dirty="0">
              <a:solidFill>
                <a:schemeClr val="accent3">
                  <a:lumMod val="75000"/>
                </a:schemeClr>
              </a:solidFill>
            </a:endParaRPr>
          </a:p>
          <a:p>
            <a:r>
              <a:rPr lang="es-ES_tradnl" sz="2400" b="1" dirty="0">
                <a:solidFill>
                  <a:schemeClr val="accent3">
                    <a:lumMod val="75000"/>
                  </a:schemeClr>
                </a:solidFill>
              </a:rPr>
              <a:t>	     </a:t>
            </a:r>
            <a:r>
              <a:rPr lang="es-ES_tradnl" sz="2400" b="1" dirty="0"/>
              <a:t>	</a:t>
            </a:r>
          </a:p>
          <a:p>
            <a:r>
              <a:rPr lang="es-ES_tradnl" sz="2400" b="1" dirty="0"/>
              <a:t>	modificador tipo </a:t>
            </a:r>
            <a:r>
              <a:rPr lang="es-ES_tradnl" sz="2400" b="1" dirty="0" err="1"/>
              <a:t>nombreMetodo</a:t>
            </a:r>
            <a:r>
              <a:rPr lang="es-ES_tradnl" sz="2400" dirty="0"/>
              <a:t>(</a:t>
            </a:r>
            <a:r>
              <a:rPr lang="es-ES_tradnl" sz="2400" dirty="0" err="1"/>
              <a:t>parameter-list</a:t>
            </a:r>
            <a:r>
              <a:rPr lang="es-ES_tradnl" sz="2400" dirty="0"/>
              <a:t>) {</a:t>
            </a:r>
          </a:p>
          <a:p>
            <a:r>
              <a:rPr lang="es-ES_tradnl" sz="2400" dirty="0"/>
              <a:t>		// cuerpo del m</a:t>
            </a:r>
            <a:r>
              <a:rPr lang="es-ES" sz="2400" dirty="0" err="1"/>
              <a:t>étodo</a:t>
            </a:r>
            <a:endParaRPr lang="es-ES_tradnl" sz="2400" dirty="0"/>
          </a:p>
          <a:p>
            <a:r>
              <a:rPr lang="es-ES_tradnl" sz="2400" dirty="0"/>
              <a:t>	</a:t>
            </a:r>
            <a:r>
              <a:rPr lang="es-ES_tradnl" sz="2400" dirty="0" smtClean="0"/>
              <a:t>}</a:t>
            </a:r>
          </a:p>
          <a:p>
            <a:endParaRPr lang="es-ES_tradnl" sz="2400" dirty="0"/>
          </a:p>
          <a:p>
            <a:r>
              <a:rPr lang="es-ES_tradnl" sz="2400" dirty="0" smtClean="0"/>
              <a:t>	</a:t>
            </a:r>
            <a:r>
              <a:rPr lang="es-ES_tradnl" sz="2400" b="1" dirty="0" err="1" smtClean="0"/>
              <a:t>public</a:t>
            </a:r>
            <a:r>
              <a:rPr lang="es-ES_tradnl" sz="2400" b="1" dirty="0" smtClean="0"/>
              <a:t> </a:t>
            </a:r>
            <a:r>
              <a:rPr lang="es-ES_tradnl" sz="2400" b="1" dirty="0" err="1" smtClean="0"/>
              <a:t>boolean</a:t>
            </a:r>
            <a:r>
              <a:rPr lang="es-ES_tradnl" sz="2400" b="1" dirty="0" smtClean="0"/>
              <a:t> esquivar</a:t>
            </a:r>
            <a:r>
              <a:rPr lang="es-ES_tradnl" sz="2400" dirty="0" smtClean="0"/>
              <a:t>() </a:t>
            </a:r>
            <a:r>
              <a:rPr lang="es-ES_tradnl" sz="2400" dirty="0"/>
              <a:t>{</a:t>
            </a:r>
          </a:p>
          <a:p>
            <a:r>
              <a:rPr lang="es-ES_tradnl" sz="2400" dirty="0"/>
              <a:t>		// cuerpo del m</a:t>
            </a:r>
            <a:r>
              <a:rPr lang="es-ES" sz="2400" dirty="0" err="1"/>
              <a:t>étodo</a:t>
            </a:r>
            <a:endParaRPr lang="es-ES_tradnl" sz="2400" dirty="0"/>
          </a:p>
          <a:p>
            <a:r>
              <a:rPr lang="es-ES_tradnl" sz="2400" dirty="0"/>
              <a:t>	</a:t>
            </a:r>
            <a:r>
              <a:rPr lang="es-ES_tradnl" sz="2400" dirty="0" smtClean="0"/>
              <a:t>}</a:t>
            </a:r>
            <a:endParaRPr lang="es-ES_tradnl" sz="2400" dirty="0"/>
          </a:p>
          <a:p>
            <a:r>
              <a:rPr lang="es-ES_tradnl" sz="2400" b="1" dirty="0" smtClean="0"/>
              <a:t>}</a:t>
            </a:r>
            <a:endParaRPr lang="es-ES_tradnl" sz="2400" b="1" dirty="0"/>
          </a:p>
        </p:txBody>
      </p:sp>
      <p:sp>
        <p:nvSpPr>
          <p:cNvPr id="7" name="Content Placeholder 2"/>
          <p:cNvSpPr txBox="1">
            <a:spLocks/>
          </p:cNvSpPr>
          <p:nvPr/>
        </p:nvSpPr>
        <p:spPr>
          <a:xfrm>
            <a:off x="8797112" y="2268718"/>
            <a:ext cx="3028096" cy="37520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ES" sz="1800" b="1" dirty="0" smtClean="0">
                <a:solidFill>
                  <a:srgbClr val="FF0000"/>
                </a:solidFill>
              </a:rPr>
              <a:t>Convenciones</a:t>
            </a:r>
            <a:endParaRPr lang="es-ES_tradnl" sz="1800" b="1" dirty="0">
              <a:solidFill>
                <a:srgbClr val="FF0000"/>
              </a:solidFill>
            </a:endParaRPr>
          </a:p>
        </p:txBody>
      </p:sp>
      <p:sp>
        <p:nvSpPr>
          <p:cNvPr id="9" name="TextBox 8"/>
          <p:cNvSpPr txBox="1"/>
          <p:nvPr/>
        </p:nvSpPr>
        <p:spPr>
          <a:xfrm>
            <a:off x="838200" y="5671049"/>
            <a:ext cx="4012769" cy="923330"/>
          </a:xfrm>
          <a:prstGeom prst="rect">
            <a:avLst/>
          </a:prstGeom>
          <a:noFill/>
        </p:spPr>
        <p:txBody>
          <a:bodyPr wrap="square" rtlCol="0">
            <a:spAutoFit/>
          </a:bodyPr>
          <a:lstStyle/>
          <a:p>
            <a:pPr marL="285750" indent="-285750" algn="just">
              <a:buFont typeface="Arial" charset="0"/>
              <a:buChar char="•"/>
            </a:pPr>
            <a:r>
              <a:rPr lang="es-ES_tradnl" b="1" dirty="0"/>
              <a:t>modificador: </a:t>
            </a:r>
            <a:r>
              <a:rPr lang="es-ES_tradnl" dirty="0" err="1" smtClean="0"/>
              <a:t>public</a:t>
            </a:r>
            <a:endParaRPr lang="es-ES_tradnl" b="1" dirty="0"/>
          </a:p>
          <a:p>
            <a:pPr marL="285750" indent="-285750" algn="just">
              <a:buFont typeface="Arial" charset="0"/>
              <a:buChar char="•"/>
            </a:pPr>
            <a:r>
              <a:rPr lang="es-ES_tradnl" b="1" dirty="0"/>
              <a:t>tipo: </a:t>
            </a:r>
            <a:r>
              <a:rPr lang="es-ES" dirty="0" err="1" smtClean="0"/>
              <a:t>boolean</a:t>
            </a:r>
            <a:endParaRPr lang="es-ES" dirty="0" smtClean="0"/>
          </a:p>
          <a:p>
            <a:pPr marL="285750" indent="-285750" algn="just">
              <a:buFont typeface="Arial" charset="0"/>
              <a:buChar char="•"/>
            </a:pPr>
            <a:r>
              <a:rPr lang="es-ES_tradnl" b="1" dirty="0" err="1" smtClean="0"/>
              <a:t>nombreMetodo</a:t>
            </a:r>
            <a:r>
              <a:rPr lang="es-ES_tradnl" b="1" dirty="0"/>
              <a:t>: </a:t>
            </a:r>
            <a:r>
              <a:rPr lang="es-ES" dirty="0" smtClean="0"/>
              <a:t>esquivar</a:t>
            </a:r>
            <a:endParaRPr lang="es-ES_tradnl" b="1" dirty="0"/>
          </a:p>
        </p:txBody>
      </p:sp>
    </p:spTree>
    <p:extLst>
      <p:ext uri="{BB962C8B-B14F-4D97-AF65-F5344CB8AC3E}">
        <p14:creationId xmlns:p14="http://schemas.microsoft.com/office/powerpoint/2010/main" val="15870426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7" name="Picture 6"/>
          <p:cNvPicPr>
            <a:picLocks noChangeAspect="1"/>
          </p:cNvPicPr>
          <p:nvPr/>
        </p:nvPicPr>
        <p:blipFill>
          <a:blip r:embed="rId3"/>
          <a:stretch>
            <a:fillRect/>
          </a:stretch>
        </p:blipFill>
        <p:spPr>
          <a:xfrm>
            <a:off x="8847211" y="1027906"/>
            <a:ext cx="3035300" cy="2095500"/>
          </a:xfrm>
          <a:prstGeom prst="rect">
            <a:avLst/>
          </a:prstGeom>
        </p:spPr>
      </p:pic>
      <p:pic>
        <p:nvPicPr>
          <p:cNvPr id="5" name="Picture 4"/>
          <p:cNvPicPr>
            <a:picLocks noChangeAspect="1"/>
          </p:cNvPicPr>
          <p:nvPr/>
        </p:nvPicPr>
        <p:blipFill>
          <a:blip r:embed="rId4"/>
          <a:stretch>
            <a:fillRect/>
          </a:stretch>
        </p:blipFill>
        <p:spPr>
          <a:xfrm>
            <a:off x="782711" y="1027906"/>
            <a:ext cx="7567905" cy="4504989"/>
          </a:xfrm>
          <a:prstGeom prst="rect">
            <a:avLst/>
          </a:prstGeom>
          <a:ln>
            <a:solidFill>
              <a:schemeClr val="tx1"/>
            </a:solidFill>
          </a:ln>
        </p:spPr>
      </p:pic>
    </p:spTree>
    <p:extLst>
      <p:ext uri="{BB962C8B-B14F-4D97-AF65-F5344CB8AC3E}">
        <p14:creationId xmlns:p14="http://schemas.microsoft.com/office/powerpoint/2010/main" val="622103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_tradnl" dirty="0" err="1" smtClean="0"/>
              <a:t>Creaci</a:t>
            </a:r>
            <a:r>
              <a:rPr lang="es-ES" dirty="0" err="1" smtClean="0"/>
              <a:t>ón</a:t>
            </a:r>
            <a:r>
              <a:rPr lang="es-ES" dirty="0" smtClean="0"/>
              <a:t> de objetos</a:t>
            </a:r>
            <a:endParaRPr lang="es-ES_tradnl" i="1" dirty="0"/>
          </a:p>
        </p:txBody>
      </p:sp>
      <p:sp>
        <p:nvSpPr>
          <p:cNvPr id="3" name="Content Placeholder 2"/>
          <p:cNvSpPr>
            <a:spLocks noGrp="1"/>
          </p:cNvSpPr>
          <p:nvPr>
            <p:ph idx="1"/>
          </p:nvPr>
        </p:nvSpPr>
        <p:spPr/>
        <p:txBody>
          <a:bodyPr>
            <a:normAutofit/>
          </a:bodyPr>
          <a:lstStyle/>
          <a:p>
            <a:pPr algn="just"/>
            <a:r>
              <a:rPr lang="es-ES_tradnl" sz="2400" dirty="0"/>
              <a:t>La declaración de la clase no crea un objeto de la misma.</a:t>
            </a:r>
          </a:p>
          <a:p>
            <a:pPr algn="just"/>
            <a:endParaRPr lang="es-ES_tradnl" sz="2400" dirty="0"/>
          </a:p>
          <a:p>
            <a:pPr algn="just"/>
            <a:r>
              <a:rPr lang="es-ES_tradnl" sz="2400" dirty="0"/>
              <a:t>Para</a:t>
            </a:r>
            <a:r>
              <a:rPr lang="es-ES_tradnl" sz="2400" b="1" dirty="0"/>
              <a:t> crear un objeto </a:t>
            </a:r>
            <a:r>
              <a:rPr lang="es-ES_tradnl" sz="2400" dirty="0"/>
              <a:t>de una clase debemos usar el operador </a:t>
            </a:r>
            <a:r>
              <a:rPr lang="es-ES_tradnl" sz="2400" b="1" dirty="0" smtClean="0"/>
              <a:t>new y el constructor de la clase</a:t>
            </a:r>
            <a:r>
              <a:rPr lang="es-ES_tradnl" sz="2400" dirty="0" smtClean="0"/>
              <a:t>.</a:t>
            </a:r>
            <a:endParaRPr lang="es-ES_tradnl" sz="2400" dirty="0"/>
          </a:p>
          <a:p>
            <a:pPr algn="just"/>
            <a:endParaRPr lang="es-ES_tradnl" sz="2400" dirty="0"/>
          </a:p>
          <a:p>
            <a:pPr algn="just"/>
            <a:r>
              <a:rPr lang="es-ES_tradnl" sz="2400" dirty="0"/>
              <a:t>Sint</a:t>
            </a:r>
            <a:r>
              <a:rPr lang="es-ES" sz="2400" dirty="0" err="1"/>
              <a:t>áxis</a:t>
            </a:r>
            <a:endParaRPr lang="es-ES" sz="2400" dirty="0"/>
          </a:p>
          <a:p>
            <a:pPr lvl="1"/>
            <a:r>
              <a:rPr lang="es-ES" b="1" dirty="0" err="1" smtClean="0"/>
              <a:t>Type</a:t>
            </a:r>
            <a:r>
              <a:rPr lang="es-ES" dirty="0" smtClean="0"/>
              <a:t>  </a:t>
            </a:r>
            <a:r>
              <a:rPr lang="es-ES" dirty="0" err="1" smtClean="0"/>
              <a:t>nombre_variable</a:t>
            </a:r>
            <a:r>
              <a:rPr lang="es-ES" dirty="0" smtClean="0"/>
              <a:t> = </a:t>
            </a:r>
            <a:r>
              <a:rPr lang="es-ES" b="1" dirty="0" smtClean="0"/>
              <a:t>new</a:t>
            </a:r>
            <a:r>
              <a:rPr lang="es-ES" dirty="0" smtClean="0"/>
              <a:t> </a:t>
            </a:r>
            <a:r>
              <a:rPr lang="es-ES" b="1" dirty="0" err="1" smtClean="0"/>
              <a:t>Type</a:t>
            </a:r>
            <a:r>
              <a:rPr lang="es-ES" b="1" dirty="0" smtClean="0"/>
              <a:t>()</a:t>
            </a:r>
            <a:endParaRPr lang="es-ES_tradnl" b="1" dirty="0" smtClean="0"/>
          </a:p>
        </p:txBody>
      </p:sp>
      <p:sp>
        <p:nvSpPr>
          <p:cNvPr id="4" name="Rectangle 3"/>
          <p:cNvSpPr/>
          <p:nvPr/>
        </p:nvSpPr>
        <p:spPr>
          <a:xfrm>
            <a:off x="5336012" y="4379722"/>
            <a:ext cx="914400" cy="3463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5" name="TextBox 4"/>
          <p:cNvSpPr txBox="1"/>
          <p:nvPr/>
        </p:nvSpPr>
        <p:spPr>
          <a:xfrm>
            <a:off x="4567086" y="5107680"/>
            <a:ext cx="2452255" cy="369332"/>
          </a:xfrm>
          <a:prstGeom prst="rect">
            <a:avLst/>
          </a:prstGeom>
          <a:noFill/>
        </p:spPr>
        <p:txBody>
          <a:bodyPr wrap="square" rtlCol="0">
            <a:spAutoFit/>
          </a:bodyPr>
          <a:lstStyle/>
          <a:p>
            <a:r>
              <a:rPr lang="es-ES" dirty="0"/>
              <a:t>Constructor de la clase</a:t>
            </a:r>
            <a:endParaRPr lang="es-ES_tradnl" dirty="0"/>
          </a:p>
        </p:txBody>
      </p:sp>
      <p:cxnSp>
        <p:nvCxnSpPr>
          <p:cNvPr id="16" name="Straight Arrow Connector 15"/>
          <p:cNvCxnSpPr/>
          <p:nvPr/>
        </p:nvCxnSpPr>
        <p:spPr>
          <a:xfrm flipH="1" flipV="1">
            <a:off x="5793212" y="4779203"/>
            <a:ext cx="1" cy="383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1530884" y="4393138"/>
            <a:ext cx="668125" cy="36625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a:p>
        </p:txBody>
      </p:sp>
      <p:sp>
        <p:nvSpPr>
          <p:cNvPr id="8" name="TextBox 7"/>
          <p:cNvSpPr txBox="1"/>
          <p:nvPr/>
        </p:nvSpPr>
        <p:spPr>
          <a:xfrm>
            <a:off x="944948" y="5107680"/>
            <a:ext cx="2014537" cy="369332"/>
          </a:xfrm>
          <a:prstGeom prst="rect">
            <a:avLst/>
          </a:prstGeom>
          <a:noFill/>
        </p:spPr>
        <p:txBody>
          <a:bodyPr wrap="square" rtlCol="0">
            <a:spAutoFit/>
          </a:bodyPr>
          <a:lstStyle/>
          <a:p>
            <a:r>
              <a:rPr lang="es-ES" dirty="0"/>
              <a:t>Nombre de la Clase</a:t>
            </a:r>
            <a:endParaRPr lang="es-ES_tradnl" dirty="0"/>
          </a:p>
        </p:txBody>
      </p:sp>
      <p:cxnSp>
        <p:nvCxnSpPr>
          <p:cNvPr id="9" name="Straight Arrow Connector 8"/>
          <p:cNvCxnSpPr/>
          <p:nvPr/>
        </p:nvCxnSpPr>
        <p:spPr>
          <a:xfrm flipH="1" flipV="1">
            <a:off x="1952217" y="4745389"/>
            <a:ext cx="1" cy="3831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300925" y="5673940"/>
            <a:ext cx="4876425" cy="369332"/>
          </a:xfrm>
          <a:prstGeom prst="rect">
            <a:avLst/>
          </a:prstGeom>
          <a:noFill/>
        </p:spPr>
        <p:txBody>
          <a:bodyPr wrap="square" rtlCol="0">
            <a:spAutoFit/>
          </a:bodyPr>
          <a:lstStyle/>
          <a:p>
            <a:r>
              <a:rPr lang="es-ES" dirty="0"/>
              <a:t>Nombre de la variable que almacena el objeto</a:t>
            </a:r>
            <a:endParaRPr lang="es-ES_tradnl" dirty="0"/>
          </a:p>
        </p:txBody>
      </p:sp>
      <p:cxnSp>
        <p:nvCxnSpPr>
          <p:cNvPr id="11" name="Straight Arrow Connector 10"/>
          <p:cNvCxnSpPr/>
          <p:nvPr/>
        </p:nvCxnSpPr>
        <p:spPr>
          <a:xfrm flipH="1">
            <a:off x="3568305" y="4722124"/>
            <a:ext cx="8487" cy="10646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04612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Actividad</a:t>
            </a:r>
            <a:r>
              <a:rPr lang="en-US" dirty="0" smtClean="0"/>
              <a:t> </a:t>
            </a:r>
            <a:r>
              <a:rPr lang="en-US" dirty="0" err="1" smtClean="0"/>
              <a:t>en</a:t>
            </a:r>
            <a:r>
              <a:rPr lang="en-US" dirty="0" smtClean="0"/>
              <a:t> </a:t>
            </a:r>
            <a:r>
              <a:rPr lang="en-US" dirty="0" err="1" smtClean="0"/>
              <a:t>clase</a:t>
            </a:r>
            <a:r>
              <a:rPr lang="en-US" dirty="0" smtClean="0"/>
              <a:t> 1</a:t>
            </a:r>
            <a:endParaRPr lang="en-US" dirty="0"/>
          </a:p>
        </p:txBody>
      </p:sp>
      <p:sp>
        <p:nvSpPr>
          <p:cNvPr id="3" name="Content Placeholder 2"/>
          <p:cNvSpPr>
            <a:spLocks noGrp="1"/>
          </p:cNvSpPr>
          <p:nvPr>
            <p:ph idx="1"/>
          </p:nvPr>
        </p:nvSpPr>
        <p:spPr/>
        <p:txBody>
          <a:bodyPr/>
          <a:lstStyle/>
          <a:p>
            <a:r>
              <a:rPr lang="en-US" dirty="0" err="1" smtClean="0"/>
              <a:t>Descargar</a:t>
            </a:r>
            <a:r>
              <a:rPr lang="en-US" dirty="0" smtClean="0"/>
              <a:t> el </a:t>
            </a:r>
            <a:r>
              <a:rPr lang="en-US" dirty="0" err="1" smtClean="0"/>
              <a:t>archivo</a:t>
            </a:r>
            <a:r>
              <a:rPr lang="en-US" dirty="0" smtClean="0"/>
              <a:t> </a:t>
            </a:r>
            <a:r>
              <a:rPr lang="en-US" dirty="0" err="1" smtClean="0"/>
              <a:t>pokemonAplicacion.zip</a:t>
            </a:r>
            <a:endParaRPr lang="en-US" dirty="0" smtClean="0"/>
          </a:p>
          <a:p>
            <a:r>
              <a:rPr lang="en-US" dirty="0" err="1" smtClean="0"/>
              <a:t>Descomprimir</a:t>
            </a:r>
            <a:r>
              <a:rPr lang="en-US" dirty="0" smtClean="0"/>
              <a:t> el </a:t>
            </a:r>
            <a:r>
              <a:rPr lang="en-US" dirty="0" err="1" smtClean="0"/>
              <a:t>proyecto</a:t>
            </a:r>
            <a:endParaRPr lang="en-US" dirty="0" smtClean="0"/>
          </a:p>
          <a:p>
            <a:r>
              <a:rPr lang="en-US" dirty="0" err="1" smtClean="0"/>
              <a:t>Abrir</a:t>
            </a:r>
            <a:r>
              <a:rPr lang="en-US" dirty="0" smtClean="0"/>
              <a:t> el </a:t>
            </a:r>
            <a:r>
              <a:rPr lang="en-US" dirty="0" err="1" smtClean="0"/>
              <a:t>proyecto</a:t>
            </a:r>
            <a:r>
              <a:rPr lang="en-US" dirty="0" smtClean="0"/>
              <a:t> </a:t>
            </a:r>
            <a:r>
              <a:rPr lang="en-US" dirty="0" err="1" smtClean="0"/>
              <a:t>en</a:t>
            </a:r>
            <a:r>
              <a:rPr lang="en-US" dirty="0" smtClean="0"/>
              <a:t> </a:t>
            </a:r>
            <a:r>
              <a:rPr lang="en-US" dirty="0" err="1" smtClean="0"/>
              <a:t>netbeans</a:t>
            </a:r>
            <a:r>
              <a:rPr lang="en-US" dirty="0" smtClean="0"/>
              <a:t>.</a:t>
            </a:r>
          </a:p>
          <a:p>
            <a:r>
              <a:rPr lang="en-US" dirty="0" err="1" smtClean="0"/>
              <a:t>Ejecutar</a:t>
            </a:r>
            <a:r>
              <a:rPr lang="en-US" dirty="0" smtClean="0"/>
              <a:t> la </a:t>
            </a:r>
            <a:r>
              <a:rPr lang="en-US" dirty="0" err="1" smtClean="0"/>
              <a:t>clase</a:t>
            </a:r>
            <a:r>
              <a:rPr lang="en-US" dirty="0"/>
              <a:t> </a:t>
            </a:r>
            <a:r>
              <a:rPr lang="en-US" b="1" dirty="0" err="1" smtClean="0">
                <a:latin typeface="Consolas" charset="0"/>
                <a:ea typeface="Consolas" charset="0"/>
                <a:cs typeface="Consolas" charset="0"/>
              </a:rPr>
              <a:t>PokemonAplicacion</a:t>
            </a:r>
            <a:r>
              <a:rPr lang="en-US" b="1" dirty="0" smtClean="0">
                <a:latin typeface="Consolas" charset="0"/>
                <a:ea typeface="Consolas" charset="0"/>
                <a:cs typeface="Consolas" charset="0"/>
              </a:rPr>
              <a:t> </a:t>
            </a:r>
            <a:r>
              <a:rPr lang="en-US" dirty="0" smtClean="0"/>
              <a:t>del </a:t>
            </a:r>
            <a:r>
              <a:rPr lang="en-US" dirty="0" err="1" smtClean="0"/>
              <a:t>paquete</a:t>
            </a:r>
            <a:r>
              <a:rPr lang="en-US" dirty="0"/>
              <a:t> </a:t>
            </a:r>
            <a:r>
              <a:rPr lang="en-US" b="1" dirty="0" smtClean="0">
                <a:latin typeface="Consolas" charset="0"/>
                <a:ea typeface="Consolas" charset="0"/>
                <a:cs typeface="Consolas" charset="0"/>
              </a:rPr>
              <a:t>pokemonaplicacion1 </a:t>
            </a:r>
            <a:r>
              <a:rPr lang="en-US" dirty="0" smtClean="0">
                <a:latin typeface="Consolas" charset="0"/>
                <a:ea typeface="Consolas" charset="0"/>
                <a:cs typeface="Consolas" charset="0"/>
              </a:rPr>
              <a:t>y </a:t>
            </a:r>
            <a:r>
              <a:rPr lang="en-US" dirty="0" smtClean="0">
                <a:ea typeface="Consolas" charset="0"/>
                <a:cs typeface="Consolas" charset="0"/>
              </a:rPr>
              <a:t>observe el </a:t>
            </a:r>
            <a:r>
              <a:rPr lang="en-US" dirty="0" err="1" smtClean="0">
                <a:ea typeface="Consolas" charset="0"/>
                <a:cs typeface="Consolas" charset="0"/>
              </a:rPr>
              <a:t>resultado</a:t>
            </a:r>
            <a:r>
              <a:rPr lang="en-US" dirty="0" smtClean="0">
                <a:ea typeface="Consolas" charset="0"/>
                <a:cs typeface="Consolas" charset="0"/>
              </a:rPr>
              <a:t>.</a:t>
            </a:r>
            <a:endParaRPr lang="en-US" b="1" dirty="0" smtClean="0">
              <a:ea typeface="Consolas" charset="0"/>
              <a:cs typeface="Consolas" charset="0"/>
            </a:endParaRPr>
          </a:p>
          <a:p>
            <a:endParaRPr lang="en-US" b="1" dirty="0">
              <a:latin typeface="Consolas" charset="0"/>
              <a:ea typeface="Consolas" charset="0"/>
              <a:cs typeface="Consolas" charset="0"/>
            </a:endParaRPr>
          </a:p>
        </p:txBody>
      </p:sp>
    </p:spTree>
    <p:extLst>
      <p:ext uri="{BB962C8B-B14F-4D97-AF65-F5344CB8AC3E}">
        <p14:creationId xmlns:p14="http://schemas.microsoft.com/office/powerpoint/2010/main" val="11164997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8730143" y="1265624"/>
            <a:ext cx="3035300" cy="2082800"/>
          </a:xfrm>
          <a:prstGeom prst="rect">
            <a:avLst/>
          </a:prstGeom>
        </p:spPr>
      </p:pic>
      <p:sp>
        <p:nvSpPr>
          <p:cNvPr id="6" name="TextBox 5"/>
          <p:cNvSpPr txBox="1"/>
          <p:nvPr/>
        </p:nvSpPr>
        <p:spPr>
          <a:xfrm>
            <a:off x="883404" y="824703"/>
            <a:ext cx="7485681" cy="4524315"/>
          </a:xfrm>
          <a:prstGeom prst="rect">
            <a:avLst/>
          </a:prstGeom>
          <a:noFill/>
          <a:ln>
            <a:solidFill>
              <a:schemeClr val="accent1"/>
            </a:solidFill>
          </a:ln>
        </p:spPr>
        <p:txBody>
          <a:bodyPr wrap="square" rtlCol="0">
            <a:spAutoFit/>
          </a:bodyPr>
          <a:lstStyle/>
          <a:p>
            <a:pPr marL="342900" indent="-342900">
              <a:buFont typeface="+mj-lt"/>
              <a:buAutoNum type="arabicPeriod"/>
            </a:pPr>
            <a:r>
              <a:rPr lang="es-ES" dirty="0" err="1"/>
              <a:t>package</a:t>
            </a:r>
            <a:r>
              <a:rPr lang="es-ES" dirty="0"/>
              <a:t> pokemonaplicacion1;</a:t>
            </a:r>
            <a:endParaRPr lang="en-GB" dirty="0"/>
          </a:p>
          <a:p>
            <a:pPr marL="342900" indent="-342900">
              <a:buFont typeface="+mj-lt"/>
              <a:buAutoNum type="arabicPeriod"/>
            </a:pPr>
            <a:r>
              <a:rPr lang="es-ES" dirty="0" err="1"/>
              <a:t>public</a:t>
            </a:r>
            <a:r>
              <a:rPr lang="es-ES" dirty="0"/>
              <a:t> </a:t>
            </a:r>
            <a:r>
              <a:rPr lang="es-ES" dirty="0" err="1">
                <a:solidFill>
                  <a:schemeClr val="accent1"/>
                </a:solidFill>
              </a:rPr>
              <a:t>class</a:t>
            </a:r>
            <a:r>
              <a:rPr lang="es-ES" dirty="0">
                <a:solidFill>
                  <a:schemeClr val="accent1"/>
                </a:solidFill>
              </a:rPr>
              <a:t> </a:t>
            </a:r>
            <a:r>
              <a:rPr lang="es-ES" b="1" dirty="0" err="1">
                <a:solidFill>
                  <a:schemeClr val="accent1"/>
                </a:solidFill>
              </a:rPr>
              <a:t>PokemonAplicacion</a:t>
            </a:r>
            <a:r>
              <a:rPr lang="es-ES" dirty="0">
                <a:solidFill>
                  <a:schemeClr val="accent1"/>
                </a:solidFill>
              </a:rPr>
              <a:t> </a:t>
            </a:r>
            <a:r>
              <a:rPr lang="es-ES" dirty="0" smtClean="0"/>
              <a:t>{</a:t>
            </a:r>
          </a:p>
          <a:p>
            <a:pPr marL="342900" indent="-342900">
              <a:buFont typeface="+mj-lt"/>
              <a:buAutoNum type="arabicPeriod"/>
            </a:pPr>
            <a:r>
              <a:rPr lang="en-GB" dirty="0" smtClean="0"/>
              <a:t>    public </a:t>
            </a:r>
            <a:r>
              <a:rPr lang="en-GB" dirty="0"/>
              <a:t>static void </a:t>
            </a:r>
            <a:r>
              <a:rPr lang="en-GB" b="1" dirty="0"/>
              <a:t>main</a:t>
            </a:r>
            <a:r>
              <a:rPr lang="en-GB" dirty="0"/>
              <a:t>(String[] </a:t>
            </a:r>
            <a:r>
              <a:rPr lang="en-GB" dirty="0" err="1"/>
              <a:t>args</a:t>
            </a:r>
            <a:r>
              <a:rPr lang="en-GB" dirty="0"/>
              <a:t>) {</a:t>
            </a:r>
          </a:p>
          <a:p>
            <a:pPr marL="342900" indent="-342900">
              <a:buFont typeface="+mj-lt"/>
              <a:buAutoNum type="arabicPeriod"/>
            </a:pPr>
            <a:r>
              <a:rPr lang="en-GB" dirty="0"/>
              <a:t>        </a:t>
            </a:r>
            <a:r>
              <a:rPr lang="es-ES" dirty="0">
                <a:solidFill>
                  <a:schemeClr val="bg2">
                    <a:lumMod val="75000"/>
                  </a:schemeClr>
                </a:solidFill>
              </a:rPr>
              <a:t>//</a:t>
            </a:r>
            <a:r>
              <a:rPr lang="es-ES" dirty="0" err="1">
                <a:solidFill>
                  <a:schemeClr val="bg2">
                    <a:lumMod val="75000"/>
                  </a:schemeClr>
                </a:solidFill>
              </a:rPr>
              <a:t>creacion</a:t>
            </a:r>
            <a:r>
              <a:rPr lang="es-ES" dirty="0">
                <a:solidFill>
                  <a:schemeClr val="bg2">
                    <a:lumMod val="75000"/>
                  </a:schemeClr>
                </a:solidFill>
              </a:rPr>
              <a:t> de un nuevo objeto de tipo </a:t>
            </a:r>
            <a:r>
              <a:rPr lang="es-ES" dirty="0" err="1">
                <a:solidFill>
                  <a:schemeClr val="bg2">
                    <a:lumMod val="75000"/>
                  </a:schemeClr>
                </a:solidFill>
              </a:rPr>
              <a:t>pokemon</a:t>
            </a:r>
            <a:endParaRPr lang="en-GB" dirty="0">
              <a:solidFill>
                <a:schemeClr val="bg2">
                  <a:lumMod val="75000"/>
                </a:schemeClr>
              </a:solidFill>
            </a:endParaRPr>
          </a:p>
          <a:p>
            <a:pPr marL="342900" indent="-342900">
              <a:buFont typeface="+mj-lt"/>
              <a:buAutoNum type="arabicPeriod"/>
            </a:pPr>
            <a:r>
              <a:rPr lang="es-ES" dirty="0">
                <a:solidFill>
                  <a:schemeClr val="bg2">
                    <a:lumMod val="75000"/>
                  </a:schemeClr>
                </a:solidFill>
              </a:rPr>
              <a:t>        //pk1 es una instancia de la clase </a:t>
            </a:r>
            <a:r>
              <a:rPr lang="es-ES" dirty="0" err="1">
                <a:solidFill>
                  <a:schemeClr val="bg2">
                    <a:lumMod val="75000"/>
                  </a:schemeClr>
                </a:solidFill>
              </a:rPr>
              <a:t>Pokemon</a:t>
            </a:r>
            <a:endParaRPr lang="en-GB" dirty="0">
              <a:solidFill>
                <a:schemeClr val="bg2">
                  <a:lumMod val="75000"/>
                </a:schemeClr>
              </a:solidFill>
            </a:endParaRPr>
          </a:p>
          <a:p>
            <a:pPr marL="342900" indent="-342900">
              <a:buFont typeface="+mj-lt"/>
              <a:buAutoNum type="arabicPeriod"/>
            </a:pPr>
            <a:r>
              <a:rPr lang="es-ES" dirty="0"/>
              <a:t>        </a:t>
            </a:r>
            <a:r>
              <a:rPr lang="es-ES" dirty="0" err="1"/>
              <a:t>Pokemon</a:t>
            </a:r>
            <a:r>
              <a:rPr lang="es-ES" dirty="0"/>
              <a:t> pk1 = new </a:t>
            </a:r>
            <a:r>
              <a:rPr lang="es-ES" dirty="0" err="1"/>
              <a:t>Pokemon</a:t>
            </a:r>
            <a:r>
              <a:rPr lang="es-ES" dirty="0"/>
              <a:t>(); </a:t>
            </a:r>
            <a:endParaRPr lang="en-GB" dirty="0"/>
          </a:p>
          <a:p>
            <a:pPr marL="342900" indent="-342900">
              <a:buFont typeface="+mj-lt"/>
              <a:buAutoNum type="arabicPeriod"/>
            </a:pPr>
            <a:r>
              <a:rPr lang="es-ES" dirty="0" smtClean="0">
                <a:solidFill>
                  <a:schemeClr val="bg2">
                    <a:lumMod val="75000"/>
                  </a:schemeClr>
                </a:solidFill>
              </a:rPr>
              <a:t>        </a:t>
            </a:r>
            <a:r>
              <a:rPr lang="es-ES" dirty="0" err="1" smtClean="0"/>
              <a:t>int</a:t>
            </a:r>
            <a:r>
              <a:rPr lang="es-ES" dirty="0" smtClean="0"/>
              <a:t> pc = pk1.puntosCombate;</a:t>
            </a:r>
          </a:p>
          <a:p>
            <a:pPr marL="342900" indent="-342900">
              <a:buFont typeface="+mj-lt"/>
              <a:buAutoNum type="arabicPeriod"/>
            </a:pPr>
            <a:r>
              <a:rPr lang="es-ES" dirty="0"/>
              <a:t> </a:t>
            </a:r>
            <a:r>
              <a:rPr lang="es-ES" dirty="0" smtClean="0"/>
              <a:t>       </a:t>
            </a:r>
            <a:r>
              <a:rPr lang="es-ES" dirty="0" err="1" smtClean="0"/>
              <a:t>System.out.println</a:t>
            </a:r>
            <a:r>
              <a:rPr lang="es-ES" dirty="0" smtClean="0"/>
              <a:t>(pc);</a:t>
            </a:r>
          </a:p>
          <a:p>
            <a:pPr marL="342900" indent="-342900">
              <a:buFont typeface="+mj-lt"/>
              <a:buAutoNum type="arabicPeriod"/>
            </a:pPr>
            <a:r>
              <a:rPr lang="es-ES" dirty="0">
                <a:solidFill>
                  <a:schemeClr val="bg2">
                    <a:lumMod val="75000"/>
                  </a:schemeClr>
                </a:solidFill>
              </a:rPr>
              <a:t> </a:t>
            </a:r>
            <a:r>
              <a:rPr lang="es-ES" dirty="0" smtClean="0">
                <a:solidFill>
                  <a:schemeClr val="bg2">
                    <a:lumMod val="75000"/>
                  </a:schemeClr>
                </a:solidFill>
              </a:rPr>
              <a:t>       //</a:t>
            </a:r>
            <a:r>
              <a:rPr lang="es-ES" dirty="0">
                <a:solidFill>
                  <a:schemeClr val="bg2">
                    <a:lumMod val="75000"/>
                  </a:schemeClr>
                </a:solidFill>
              </a:rPr>
              <a:t>fijamos el valor la propiedad "especie" del objeto pk1 en "</a:t>
            </a:r>
            <a:r>
              <a:rPr lang="es-ES" dirty="0" err="1">
                <a:solidFill>
                  <a:schemeClr val="bg2">
                    <a:lumMod val="75000"/>
                  </a:schemeClr>
                </a:solidFill>
              </a:rPr>
              <a:t>Pikachu</a:t>
            </a:r>
            <a:r>
              <a:rPr lang="es-ES" dirty="0">
                <a:solidFill>
                  <a:schemeClr val="bg2">
                    <a:lumMod val="75000"/>
                  </a:schemeClr>
                </a:solidFill>
              </a:rPr>
              <a:t>"</a:t>
            </a:r>
            <a:endParaRPr lang="en-GB" dirty="0">
              <a:solidFill>
                <a:schemeClr val="bg2">
                  <a:lumMod val="75000"/>
                </a:schemeClr>
              </a:solidFill>
            </a:endParaRPr>
          </a:p>
          <a:p>
            <a:pPr marL="342900" indent="-342900">
              <a:buFont typeface="+mj-lt"/>
              <a:buAutoNum type="arabicPeriod"/>
            </a:pPr>
            <a:r>
              <a:rPr lang="es-ES" dirty="0"/>
              <a:t>        pk1</a:t>
            </a:r>
            <a:r>
              <a:rPr lang="es-ES" b="1" dirty="0"/>
              <a:t>.</a:t>
            </a:r>
            <a:r>
              <a:rPr lang="es-ES" dirty="0"/>
              <a:t>especie = "</a:t>
            </a:r>
            <a:r>
              <a:rPr lang="es-ES" dirty="0" err="1"/>
              <a:t>Pikachu</a:t>
            </a:r>
            <a:r>
              <a:rPr lang="es-ES" dirty="0" smtClean="0"/>
              <a:t>";</a:t>
            </a:r>
          </a:p>
          <a:p>
            <a:pPr marL="342900" indent="-342900">
              <a:buFont typeface="+mj-lt"/>
              <a:buAutoNum type="arabicPeriod"/>
            </a:pPr>
            <a:r>
              <a:rPr lang="es-ES" dirty="0"/>
              <a:t> </a:t>
            </a:r>
            <a:r>
              <a:rPr lang="es-ES" dirty="0" smtClean="0"/>
              <a:t>       </a:t>
            </a:r>
            <a:r>
              <a:rPr lang="es-ES" dirty="0">
                <a:solidFill>
                  <a:schemeClr val="bg2">
                    <a:lumMod val="75000"/>
                  </a:schemeClr>
                </a:solidFill>
              </a:rPr>
              <a:t>//llamamos al </a:t>
            </a:r>
            <a:r>
              <a:rPr lang="es-ES" dirty="0" err="1">
                <a:solidFill>
                  <a:schemeClr val="bg2">
                    <a:lumMod val="75000"/>
                  </a:schemeClr>
                </a:solidFill>
              </a:rPr>
              <a:t>metodo</a:t>
            </a:r>
            <a:r>
              <a:rPr lang="es-ES" dirty="0">
                <a:solidFill>
                  <a:schemeClr val="bg2">
                    <a:lumMod val="75000"/>
                  </a:schemeClr>
                </a:solidFill>
              </a:rPr>
              <a:t> </a:t>
            </a:r>
            <a:r>
              <a:rPr lang="es-ES" dirty="0" err="1">
                <a:solidFill>
                  <a:schemeClr val="bg2">
                    <a:lumMod val="75000"/>
                  </a:schemeClr>
                </a:solidFill>
              </a:rPr>
              <a:t>mostrarInformacion</a:t>
            </a:r>
            <a:endParaRPr lang="en-GB" dirty="0">
              <a:solidFill>
                <a:schemeClr val="bg2">
                  <a:lumMod val="75000"/>
                </a:schemeClr>
              </a:solidFill>
            </a:endParaRPr>
          </a:p>
          <a:p>
            <a:pPr marL="342900" indent="-342900">
              <a:buFont typeface="+mj-lt"/>
              <a:buAutoNum type="arabicPeriod"/>
            </a:pPr>
            <a:r>
              <a:rPr lang="es-ES" dirty="0"/>
              <a:t>        pk1.mostrarInformacion();</a:t>
            </a:r>
            <a:endParaRPr lang="en-GB" dirty="0"/>
          </a:p>
          <a:p>
            <a:pPr marL="342900" indent="-342900">
              <a:buFont typeface="+mj-lt"/>
              <a:buAutoNum type="arabicPeriod"/>
            </a:pPr>
            <a:r>
              <a:rPr lang="es-ES" dirty="0"/>
              <a:t>        </a:t>
            </a:r>
            <a:endParaRPr lang="en-GB" dirty="0"/>
          </a:p>
          <a:p>
            <a:pPr marL="342900" indent="-342900">
              <a:buFont typeface="+mj-lt"/>
              <a:buAutoNum type="arabicPeriod"/>
            </a:pPr>
            <a:r>
              <a:rPr lang="es-ES" dirty="0" smtClean="0"/>
              <a:t>    }</a:t>
            </a:r>
            <a:endParaRPr lang="en-GB" dirty="0"/>
          </a:p>
          <a:p>
            <a:pPr marL="342900" indent="-342900">
              <a:buFont typeface="+mj-lt"/>
              <a:buAutoNum type="arabicPeriod"/>
            </a:pPr>
            <a:r>
              <a:rPr lang="es-ES" dirty="0"/>
              <a:t>}</a:t>
            </a:r>
            <a:endParaRPr lang="en-GB" dirty="0"/>
          </a:p>
          <a:p>
            <a:pPr marL="342900" indent="-342900">
              <a:buFont typeface="+mj-lt"/>
              <a:buAutoNum type="arabicPeriod"/>
            </a:pPr>
            <a:endParaRPr lang="en-US" dirty="0"/>
          </a:p>
        </p:txBody>
      </p:sp>
    </p:spTree>
    <p:extLst>
      <p:ext uri="{BB962C8B-B14F-4D97-AF65-F5344CB8AC3E}">
        <p14:creationId xmlns:p14="http://schemas.microsoft.com/office/powerpoint/2010/main" val="20405888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Contenido</a:t>
            </a:r>
            <a:endParaRPr/>
          </a:p>
        </p:txBody>
      </p:sp>
      <p:sp>
        <p:nvSpPr>
          <p:cNvPr id="130" name="Google Shape;130;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0" lvl="0" indent="0" algn="just" rtl="0">
              <a:lnSpc>
                <a:spcPct val="90000"/>
              </a:lnSpc>
              <a:spcBef>
                <a:spcPts val="0"/>
              </a:spcBef>
              <a:spcAft>
                <a:spcPts val="0"/>
              </a:spcAft>
              <a:buSzPts val="2800"/>
              <a:buNone/>
            </a:pPr>
            <a:r>
              <a:rPr lang="en-US"/>
              <a:t>En esta unidad se introducirán conceptos relacionados a: </a:t>
            </a:r>
            <a:endParaRPr/>
          </a:p>
          <a:p>
            <a:pPr marL="0" lvl="0" indent="0" algn="just" rtl="0">
              <a:lnSpc>
                <a:spcPct val="90000"/>
              </a:lnSpc>
              <a:spcBef>
                <a:spcPts val="1000"/>
              </a:spcBef>
              <a:spcAft>
                <a:spcPts val="0"/>
              </a:spcAft>
              <a:buSzPts val="2800"/>
              <a:buNone/>
            </a:pPr>
            <a:endParaRPr/>
          </a:p>
          <a:p>
            <a:pPr marL="228600" lvl="0" indent="-228600" algn="just" rtl="0">
              <a:lnSpc>
                <a:spcPct val="90000"/>
              </a:lnSpc>
              <a:spcBef>
                <a:spcPts val="1000"/>
              </a:spcBef>
              <a:spcAft>
                <a:spcPts val="0"/>
              </a:spcAft>
              <a:buSzPts val="2800"/>
              <a:buChar char="•"/>
            </a:pPr>
            <a:r>
              <a:rPr lang="en-US"/>
              <a:t>Introducción al paradigma orientado a objetos y sus principios </a:t>
            </a:r>
            <a:endParaRPr/>
          </a:p>
          <a:p>
            <a:pPr marL="228600" lvl="0" indent="-228600" algn="just" rtl="0">
              <a:lnSpc>
                <a:spcPct val="90000"/>
              </a:lnSpc>
              <a:spcBef>
                <a:spcPts val="1000"/>
              </a:spcBef>
              <a:spcAft>
                <a:spcPts val="0"/>
              </a:spcAft>
              <a:buSzPts val="2800"/>
              <a:buChar char="•"/>
            </a:pPr>
            <a:r>
              <a:rPr lang="en-US"/>
              <a:t>Estructura general de un programa en java: expresiones, tipos de datos y estructuras de control</a:t>
            </a:r>
            <a:endParaRPr/>
          </a:p>
          <a:p>
            <a:pPr marL="228600" lvl="0" indent="-228600" algn="just" rtl="0">
              <a:lnSpc>
                <a:spcPct val="90000"/>
              </a:lnSpc>
              <a:spcBef>
                <a:spcPts val="1000"/>
              </a:spcBef>
              <a:spcAft>
                <a:spcPts val="0"/>
              </a:spcAft>
              <a:buSzPts val="2800"/>
              <a:buChar char="•"/>
            </a:pPr>
            <a:r>
              <a:rPr lang="en-US"/>
              <a:t>Definición de clases: atributos, métodos y constructores y sobrecarga</a:t>
            </a:r>
            <a:endParaRPr/>
          </a:p>
          <a:p>
            <a:pPr marL="228600" lvl="0" indent="-228600" algn="just" rtl="0">
              <a:lnSpc>
                <a:spcPct val="90000"/>
              </a:lnSpc>
              <a:spcBef>
                <a:spcPts val="1000"/>
              </a:spcBef>
              <a:spcAft>
                <a:spcPts val="0"/>
              </a:spcAft>
              <a:buSzPts val="2800"/>
              <a:buChar char="•"/>
            </a:pPr>
            <a:r>
              <a:rPr lang="en-US"/>
              <a:t>Encapsulamiento: privacidad y visibilidad de los miembros de una clase</a:t>
            </a:r>
            <a:endParaRPr/>
          </a:p>
          <a:p>
            <a:pPr marL="228600" lvl="0" indent="-228600" algn="just" rtl="0">
              <a:lnSpc>
                <a:spcPct val="90000"/>
              </a:lnSpc>
              <a:spcBef>
                <a:spcPts val="1000"/>
              </a:spcBef>
              <a:spcAft>
                <a:spcPts val="0"/>
              </a:spcAft>
              <a:buSzPts val="2800"/>
              <a:buChar char="•"/>
            </a:pPr>
            <a:r>
              <a:rPr lang="en-US"/>
              <a:t>Variables y métodos estáticos (modificador static)</a:t>
            </a:r>
            <a:endParaRPr/>
          </a:p>
          <a:p>
            <a:pPr marL="457200" lvl="0" indent="0" algn="l" rtl="0">
              <a:lnSpc>
                <a:spcPct val="90000"/>
              </a:lnSpc>
              <a:spcBef>
                <a:spcPts val="1000"/>
              </a:spcBef>
              <a:spcAft>
                <a:spcPts val="0"/>
              </a:spcAft>
              <a:buSzPts val="2800"/>
              <a:buNone/>
            </a:pPr>
            <a:endParaRPr/>
          </a:p>
          <a:p>
            <a:pPr marL="228600" lvl="0" indent="-50800" algn="l" rtl="0">
              <a:lnSpc>
                <a:spcPct val="90000"/>
              </a:lnSpc>
              <a:spcBef>
                <a:spcPts val="1000"/>
              </a:spcBef>
              <a:spcAft>
                <a:spcPts val="0"/>
              </a:spcAft>
              <a:buClr>
                <a:srgbClr val="002060"/>
              </a:buClr>
              <a:buSzPts val="2800"/>
              <a:buFont typeface="Arial"/>
              <a:buNone/>
            </a:pPr>
            <a:endParaRPr/>
          </a:p>
        </p:txBody>
      </p:sp>
    </p:spTree>
    <p:extLst>
      <p:ext uri="{BB962C8B-B14F-4D97-AF65-F5344CB8AC3E}">
        <p14:creationId xmlns:p14="http://schemas.microsoft.com/office/powerpoint/2010/main" val="559392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a:t>
            </a:r>
            <a:r>
              <a:rPr lang="en-US" dirty="0" err="1" smtClean="0"/>
              <a:t>nstanciando</a:t>
            </a:r>
            <a:r>
              <a:rPr lang="en-US" dirty="0" smtClean="0"/>
              <a:t> un </a:t>
            </a:r>
            <a:r>
              <a:rPr lang="en-US" dirty="0" err="1" smtClean="0"/>
              <a:t>objeto</a:t>
            </a:r>
            <a:r>
              <a:rPr lang="en-US" dirty="0" smtClean="0"/>
              <a:t> de </a:t>
            </a:r>
            <a:r>
              <a:rPr lang="en-US" dirty="0" err="1" smtClean="0"/>
              <a:t>tipo</a:t>
            </a:r>
            <a:r>
              <a:rPr lang="en-US" dirty="0" smtClean="0"/>
              <a:t> </a:t>
            </a:r>
            <a:r>
              <a:rPr lang="en-US" dirty="0" err="1" smtClean="0"/>
              <a:t>Pokemon</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287411406"/>
              </p:ext>
            </p:extLst>
          </p:nvPr>
        </p:nvGraphicFramePr>
        <p:xfrm>
          <a:off x="6733366" y="2757268"/>
          <a:ext cx="2763563" cy="1986670"/>
        </p:xfrm>
        <a:graphic>
          <a:graphicData uri="http://schemas.openxmlformats.org/drawingml/2006/table">
            <a:tbl>
              <a:tblPr firstRow="1" bandRow="1">
                <a:tableStyleId>{5940675A-B579-460E-94D1-54222C63F5DA}</a:tableStyleId>
              </a:tblPr>
              <a:tblGrid>
                <a:gridCol w="2763563"/>
              </a:tblGrid>
              <a:tr h="1244990">
                <a:tc>
                  <a:txBody>
                    <a:bodyPr/>
                    <a:lstStyle/>
                    <a:p>
                      <a:r>
                        <a:rPr lang="en-US" dirty="0" err="1" smtClean="0"/>
                        <a:t>especie</a:t>
                      </a:r>
                      <a:r>
                        <a:rPr lang="en-US" dirty="0" smtClean="0"/>
                        <a:t> = Null</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7" name="TextBox 6"/>
          <p:cNvSpPr txBox="1"/>
          <p:nvPr/>
        </p:nvSpPr>
        <p:spPr>
          <a:xfrm>
            <a:off x="2045776" y="5369313"/>
            <a:ext cx="8381163" cy="830997"/>
          </a:xfrm>
          <a:prstGeom prst="rect">
            <a:avLst/>
          </a:prstGeom>
          <a:noFill/>
        </p:spPr>
        <p:txBody>
          <a:bodyPr wrap="square" rtlCol="0">
            <a:spAutoFit/>
          </a:bodyPr>
          <a:lstStyle/>
          <a:p>
            <a:r>
              <a:rPr lang="en-US" sz="2400" dirty="0" smtClean="0"/>
              <a:t>Se </a:t>
            </a:r>
            <a:r>
              <a:rPr lang="en-US" sz="2400" dirty="0" err="1" smtClean="0"/>
              <a:t>crea</a:t>
            </a:r>
            <a:r>
              <a:rPr lang="en-US" sz="2400" dirty="0" smtClean="0"/>
              <a:t> </a:t>
            </a:r>
            <a:r>
              <a:rPr lang="en-US" sz="2400" dirty="0" err="1" smtClean="0"/>
              <a:t>en</a:t>
            </a:r>
            <a:r>
              <a:rPr lang="en-US" sz="2400" dirty="0" smtClean="0"/>
              <a:t> </a:t>
            </a:r>
            <a:r>
              <a:rPr lang="en-US" sz="2400" dirty="0" err="1" smtClean="0"/>
              <a:t>memoria</a:t>
            </a:r>
            <a:r>
              <a:rPr lang="en-US" sz="2400" dirty="0" smtClean="0"/>
              <a:t> un </a:t>
            </a:r>
            <a:r>
              <a:rPr lang="en-US" sz="2400" dirty="0" err="1" smtClean="0"/>
              <a:t>nuevo</a:t>
            </a:r>
            <a:r>
              <a:rPr lang="en-US" sz="2400" dirty="0" smtClean="0"/>
              <a:t> </a:t>
            </a:r>
            <a:r>
              <a:rPr lang="en-US" sz="2400" dirty="0" err="1"/>
              <a:t>objeto</a:t>
            </a:r>
            <a:r>
              <a:rPr lang="en-US" sz="2400" dirty="0"/>
              <a:t> </a:t>
            </a:r>
            <a:r>
              <a:rPr lang="en-US" sz="2400" dirty="0" smtClean="0"/>
              <a:t>de </a:t>
            </a:r>
            <a:r>
              <a:rPr lang="en-US" sz="2400" dirty="0" err="1" smtClean="0"/>
              <a:t>tipo</a:t>
            </a:r>
            <a:r>
              <a:rPr lang="en-US" sz="2400" dirty="0" smtClean="0"/>
              <a:t> </a:t>
            </a:r>
            <a:r>
              <a:rPr lang="en-US" sz="2400" dirty="0" err="1" smtClean="0"/>
              <a:t>Pokemon</a:t>
            </a:r>
            <a:endParaRPr lang="en-US" sz="2400" dirty="0" smtClean="0"/>
          </a:p>
          <a:p>
            <a:r>
              <a:rPr lang="en-US" sz="2400" dirty="0" smtClean="0"/>
              <a:t>Este </a:t>
            </a:r>
            <a:r>
              <a:rPr lang="en-US" sz="2400" dirty="0" err="1" smtClean="0"/>
              <a:t>objeto</a:t>
            </a:r>
            <a:r>
              <a:rPr lang="en-US" sz="2400" dirty="0" smtClean="0"/>
              <a:t> </a:t>
            </a:r>
            <a:r>
              <a:rPr lang="en-US" sz="2400" dirty="0" err="1" smtClean="0"/>
              <a:t>tendrá</a:t>
            </a:r>
            <a:r>
              <a:rPr lang="en-US" sz="2400" dirty="0" smtClean="0"/>
              <a:t> las </a:t>
            </a:r>
            <a:r>
              <a:rPr lang="en-US" sz="2400" dirty="0" err="1" smtClean="0"/>
              <a:t>propiedades</a:t>
            </a:r>
            <a:r>
              <a:rPr lang="en-US" sz="2400" dirty="0" smtClean="0"/>
              <a:t> </a:t>
            </a:r>
            <a:r>
              <a:rPr lang="en-US" sz="2400" dirty="0" err="1" smtClean="0"/>
              <a:t>definadas</a:t>
            </a:r>
            <a:r>
              <a:rPr lang="en-US" sz="2400" dirty="0" smtClean="0"/>
              <a:t> </a:t>
            </a:r>
            <a:r>
              <a:rPr lang="en-US" sz="2400" dirty="0" err="1" smtClean="0"/>
              <a:t>en</a:t>
            </a:r>
            <a:r>
              <a:rPr lang="en-US" sz="2400" dirty="0" smtClean="0"/>
              <a:t> las </a:t>
            </a:r>
            <a:r>
              <a:rPr lang="en-US" sz="2400" dirty="0" err="1" smtClean="0"/>
              <a:t>clase</a:t>
            </a:r>
            <a:endParaRPr lang="en-US" sz="2400" dirty="0"/>
          </a:p>
        </p:txBody>
      </p:sp>
      <p:sp>
        <p:nvSpPr>
          <p:cNvPr id="8" name="Rectangle 7"/>
          <p:cNvSpPr/>
          <p:nvPr/>
        </p:nvSpPr>
        <p:spPr>
          <a:xfrm>
            <a:off x="3448441" y="2085230"/>
            <a:ext cx="2293033"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7525968" y="2309682"/>
            <a:ext cx="1580046" cy="369332"/>
          </a:xfrm>
          <a:prstGeom prst="rect">
            <a:avLst/>
          </a:prstGeom>
          <a:noFill/>
        </p:spPr>
        <p:txBody>
          <a:bodyPr wrap="square" rtlCol="0">
            <a:spAutoFit/>
          </a:bodyPr>
          <a:lstStyle/>
          <a:p>
            <a:r>
              <a:rPr lang="en-US" dirty="0" err="1" smtClean="0"/>
              <a:t>objeto</a:t>
            </a:r>
            <a:endParaRPr lang="en-US" dirty="0"/>
          </a:p>
        </p:txBody>
      </p:sp>
      <p:sp>
        <p:nvSpPr>
          <p:cNvPr id="9" name="TextBox 8"/>
          <p:cNvSpPr txBox="1"/>
          <p:nvPr/>
        </p:nvSpPr>
        <p:spPr>
          <a:xfrm>
            <a:off x="1347425" y="2039723"/>
            <a:ext cx="6968566" cy="461665"/>
          </a:xfrm>
          <a:prstGeom prst="rect">
            <a:avLst/>
          </a:prstGeom>
          <a:noFill/>
        </p:spPr>
        <p:txBody>
          <a:bodyPr wrap="square" rtlCol="0">
            <a:spAutoFit/>
          </a:bodyPr>
          <a:lstStyle/>
          <a:p>
            <a:r>
              <a:rPr lang="en-US" sz="2400" b="1" dirty="0" err="1">
                <a:solidFill>
                  <a:schemeClr val="bg2">
                    <a:lumMod val="90000"/>
                  </a:schemeClr>
                </a:solidFill>
              </a:rPr>
              <a:t>Pokemon</a:t>
            </a:r>
            <a:r>
              <a:rPr lang="en-US" sz="2400" b="1" dirty="0">
                <a:solidFill>
                  <a:schemeClr val="bg2">
                    <a:lumMod val="90000"/>
                  </a:schemeClr>
                </a:solidFill>
              </a:rPr>
              <a:t> pk1 </a:t>
            </a:r>
            <a:r>
              <a:rPr lang="en-US" sz="2400" b="1" dirty="0"/>
              <a:t>= new </a:t>
            </a:r>
            <a:r>
              <a:rPr lang="en-US" sz="2400" b="1" dirty="0" err="1">
                <a:solidFill>
                  <a:schemeClr val="accent1"/>
                </a:solidFill>
              </a:rPr>
              <a:t>Pokemon</a:t>
            </a:r>
            <a:r>
              <a:rPr lang="en-US" sz="2400" b="1" dirty="0" smtClean="0"/>
              <a:t>();</a:t>
            </a:r>
          </a:p>
        </p:txBody>
      </p:sp>
    </p:spTree>
    <p:extLst>
      <p:ext uri="{BB962C8B-B14F-4D97-AF65-F5344CB8AC3E}">
        <p14:creationId xmlns:p14="http://schemas.microsoft.com/office/powerpoint/2010/main" val="8339940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Creando</a:t>
            </a:r>
            <a:r>
              <a:rPr lang="en-US" dirty="0" smtClean="0"/>
              <a:t> un </a:t>
            </a:r>
            <a:r>
              <a:rPr lang="en-US" dirty="0" err="1" smtClean="0"/>
              <a:t>referencia</a:t>
            </a:r>
            <a:r>
              <a:rPr lang="en-US" dirty="0" smtClean="0"/>
              <a:t> al </a:t>
            </a:r>
            <a:r>
              <a:rPr lang="en-US" dirty="0" err="1" smtClean="0"/>
              <a:t>objeto</a:t>
            </a:r>
            <a:r>
              <a:rPr lang="en-US" dirty="0" smtClean="0"/>
              <a:t> </a:t>
            </a:r>
            <a:r>
              <a:rPr lang="en-US" dirty="0" err="1" smtClean="0"/>
              <a:t>pokemon</a:t>
            </a:r>
            <a:endParaRPr lang="en-US" dirty="0"/>
          </a:p>
        </p:txBody>
      </p:sp>
      <p:sp>
        <p:nvSpPr>
          <p:cNvPr id="4" name="TextBox 3"/>
          <p:cNvSpPr txBox="1"/>
          <p:nvPr/>
        </p:nvSpPr>
        <p:spPr>
          <a:xfrm>
            <a:off x="1176628" y="1825625"/>
            <a:ext cx="6968566" cy="461665"/>
          </a:xfrm>
          <a:prstGeom prst="rect">
            <a:avLst/>
          </a:prstGeom>
          <a:noFill/>
        </p:spPr>
        <p:txBody>
          <a:bodyPr wrap="square" rtlCol="0">
            <a:spAutoFit/>
          </a:bodyPr>
          <a:lstStyle/>
          <a:p>
            <a:r>
              <a:rPr lang="en-US" sz="2400" b="1" dirty="0" err="1">
                <a:solidFill>
                  <a:schemeClr val="accent1"/>
                </a:solidFill>
              </a:rPr>
              <a:t>Pokemon</a:t>
            </a:r>
            <a:r>
              <a:rPr lang="en-US" sz="2400" b="1" dirty="0">
                <a:solidFill>
                  <a:schemeClr val="accent1"/>
                </a:solidFill>
              </a:rPr>
              <a:t> </a:t>
            </a:r>
            <a:r>
              <a:rPr lang="en-US" sz="2400" b="1" dirty="0"/>
              <a:t>pk1 = new </a:t>
            </a:r>
            <a:r>
              <a:rPr lang="en-US" sz="2400" b="1" dirty="0" err="1">
                <a:solidFill>
                  <a:schemeClr val="accent1"/>
                </a:solidFill>
              </a:rPr>
              <a:t>Pokemon</a:t>
            </a:r>
            <a:r>
              <a:rPr lang="en-US" sz="2400" b="1" dirty="0" smtClean="0"/>
              <a:t>();</a:t>
            </a:r>
          </a:p>
        </p:txBody>
      </p:sp>
      <p:graphicFrame>
        <p:nvGraphicFramePr>
          <p:cNvPr id="5" name="Content Placeholder 6"/>
          <p:cNvGraphicFramePr>
            <a:graphicFrameLocks/>
          </p:cNvGraphicFramePr>
          <p:nvPr>
            <p:extLst>
              <p:ext uri="{D42A27DB-BD31-4B8C-83A1-F6EECF244321}">
                <p14:modId xmlns:p14="http://schemas.microsoft.com/office/powerpoint/2010/main" val="287411406"/>
              </p:ext>
            </p:extLst>
          </p:nvPr>
        </p:nvGraphicFramePr>
        <p:xfrm>
          <a:off x="6733366" y="2757268"/>
          <a:ext cx="2763563" cy="1986670"/>
        </p:xfrm>
        <a:graphic>
          <a:graphicData uri="http://schemas.openxmlformats.org/drawingml/2006/table">
            <a:tbl>
              <a:tblPr firstRow="1" bandRow="1">
                <a:tableStyleId>{5940675A-B579-460E-94D1-54222C63F5DA}</a:tableStyleId>
              </a:tblPr>
              <a:tblGrid>
                <a:gridCol w="2763563"/>
              </a:tblGrid>
              <a:tr h="1244990">
                <a:tc>
                  <a:txBody>
                    <a:bodyPr/>
                    <a:lstStyle/>
                    <a:p>
                      <a:r>
                        <a:rPr lang="en-US" dirty="0" err="1" smtClean="0"/>
                        <a:t>especie</a:t>
                      </a:r>
                      <a:r>
                        <a:rPr lang="en-US" dirty="0" smtClean="0"/>
                        <a:t> = Null</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1179911715"/>
              </p:ext>
            </p:extLst>
          </p:nvPr>
        </p:nvGraphicFramePr>
        <p:xfrm>
          <a:off x="2112932" y="2663280"/>
          <a:ext cx="2763563" cy="1112520"/>
        </p:xfrm>
        <a:graphic>
          <a:graphicData uri="http://schemas.openxmlformats.org/drawingml/2006/table">
            <a:tbl>
              <a:tblPr firstRow="1" bandRow="1">
                <a:tableStyleId>{5940675A-B579-460E-94D1-54222C63F5DA}</a:tableStyleId>
              </a:tblPr>
              <a:tblGrid>
                <a:gridCol w="2763563"/>
              </a:tblGrid>
              <a:tr h="370840">
                <a:tc>
                  <a:txBody>
                    <a:bodyPr/>
                    <a:lstStyle/>
                    <a:p>
                      <a:r>
                        <a:rPr lang="en-AU" dirty="0" err="1" smtClean="0"/>
                        <a:t>Pokemon</a:t>
                      </a:r>
                      <a:r>
                        <a:rPr lang="en-AU" dirty="0" smtClean="0"/>
                        <a:t> pk1</a:t>
                      </a:r>
                      <a:endParaRPr lang="en-US" dirty="0"/>
                    </a:p>
                  </a:txBody>
                  <a:tcPr>
                    <a:solidFill>
                      <a:schemeClr val="accent4">
                        <a:lumMod val="40000"/>
                        <a:lumOff val="60000"/>
                      </a:schemeClr>
                    </a:solidFill>
                  </a:tcPr>
                </a:tc>
              </a:tr>
              <a:tr h="370840">
                <a:tc>
                  <a:txBody>
                    <a:bodyPr/>
                    <a:lstStyle/>
                    <a:p>
                      <a:endParaRPr lang="en-US" dirty="0"/>
                    </a:p>
                  </a:txBody>
                  <a:tcPr>
                    <a:solidFill>
                      <a:schemeClr val="accent4">
                        <a:lumMod val="40000"/>
                        <a:lumOff val="60000"/>
                      </a:schemeClr>
                    </a:solidFill>
                  </a:tcPr>
                </a:tc>
              </a:tr>
              <a:tr h="370840">
                <a:tc>
                  <a:txBody>
                    <a:bodyPr/>
                    <a:lstStyle/>
                    <a:p>
                      <a:endParaRPr lang="en-US" dirty="0"/>
                    </a:p>
                  </a:txBody>
                  <a:tcPr>
                    <a:solidFill>
                      <a:schemeClr val="accent4">
                        <a:lumMod val="40000"/>
                        <a:lumOff val="60000"/>
                      </a:schemeClr>
                    </a:solidFill>
                  </a:tcPr>
                </a:tc>
              </a:tr>
            </a:tbl>
          </a:graphicData>
        </a:graphic>
      </p:graphicFrame>
      <p:sp>
        <p:nvSpPr>
          <p:cNvPr id="7" name="TextBox 6"/>
          <p:cNvSpPr txBox="1"/>
          <p:nvPr/>
        </p:nvSpPr>
        <p:spPr>
          <a:xfrm>
            <a:off x="2192215" y="5579685"/>
            <a:ext cx="7807570" cy="461665"/>
          </a:xfrm>
          <a:prstGeom prst="rect">
            <a:avLst/>
          </a:prstGeom>
          <a:noFill/>
        </p:spPr>
        <p:txBody>
          <a:bodyPr wrap="square" rtlCol="0">
            <a:spAutoFit/>
          </a:bodyPr>
          <a:lstStyle/>
          <a:p>
            <a:r>
              <a:rPr lang="en-US" sz="2400" dirty="0" smtClean="0"/>
              <a:t>Se </a:t>
            </a:r>
            <a:r>
              <a:rPr lang="en-US" sz="2400" dirty="0" err="1" smtClean="0"/>
              <a:t>asigna</a:t>
            </a:r>
            <a:r>
              <a:rPr lang="en-US" sz="2400" dirty="0" smtClean="0"/>
              <a:t> la </a:t>
            </a:r>
            <a:r>
              <a:rPr lang="en-US" sz="2400" dirty="0" err="1" smtClean="0"/>
              <a:t>referencia</a:t>
            </a:r>
            <a:r>
              <a:rPr lang="en-US" sz="2400" dirty="0" smtClean="0"/>
              <a:t> </a:t>
            </a:r>
            <a:r>
              <a:rPr lang="en-US" sz="2400" dirty="0"/>
              <a:t>del </a:t>
            </a:r>
            <a:r>
              <a:rPr lang="en-US" sz="2400" dirty="0" err="1"/>
              <a:t>objeto</a:t>
            </a:r>
            <a:r>
              <a:rPr lang="en-US" sz="2400" dirty="0"/>
              <a:t> </a:t>
            </a:r>
            <a:r>
              <a:rPr lang="en-US" sz="2400" dirty="0" err="1" smtClean="0"/>
              <a:t>creado</a:t>
            </a:r>
            <a:r>
              <a:rPr lang="en-US" sz="2400" dirty="0" smtClean="0"/>
              <a:t> a la </a:t>
            </a:r>
            <a:r>
              <a:rPr lang="en-US" sz="2400" dirty="0"/>
              <a:t>variable </a:t>
            </a:r>
            <a:r>
              <a:rPr lang="en-US" sz="2400" dirty="0" smtClean="0"/>
              <a:t>pk1</a:t>
            </a:r>
            <a:endParaRPr lang="en-US" sz="2400" dirty="0"/>
          </a:p>
        </p:txBody>
      </p:sp>
      <p:sp>
        <p:nvSpPr>
          <p:cNvPr id="8" name="Rectangle 7"/>
          <p:cNvSpPr/>
          <p:nvPr/>
        </p:nvSpPr>
        <p:spPr>
          <a:xfrm>
            <a:off x="1176628" y="1835845"/>
            <a:ext cx="1876061"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698609" y="2757268"/>
            <a:ext cx="2034757" cy="478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014823" y="2278491"/>
            <a:ext cx="1580046" cy="369332"/>
          </a:xfrm>
          <a:prstGeom prst="rect">
            <a:avLst/>
          </a:prstGeom>
          <a:noFill/>
        </p:spPr>
        <p:txBody>
          <a:bodyPr wrap="square" rtlCol="0">
            <a:spAutoFit/>
          </a:bodyPr>
          <a:lstStyle/>
          <a:p>
            <a:r>
              <a:rPr lang="en-US" dirty="0"/>
              <a:t>Variable</a:t>
            </a:r>
          </a:p>
        </p:txBody>
      </p:sp>
      <p:sp>
        <p:nvSpPr>
          <p:cNvPr id="12" name="TextBox 11"/>
          <p:cNvSpPr txBox="1"/>
          <p:nvPr/>
        </p:nvSpPr>
        <p:spPr>
          <a:xfrm>
            <a:off x="7244614" y="2293948"/>
            <a:ext cx="1580046" cy="369332"/>
          </a:xfrm>
          <a:prstGeom prst="rect">
            <a:avLst/>
          </a:prstGeom>
          <a:noFill/>
        </p:spPr>
        <p:txBody>
          <a:bodyPr wrap="square" rtlCol="0">
            <a:spAutoFit/>
          </a:bodyPr>
          <a:lstStyle/>
          <a:p>
            <a:r>
              <a:rPr lang="en-US" dirty="0" err="1" smtClean="0"/>
              <a:t>objeto</a:t>
            </a:r>
            <a:endParaRPr lang="en-US" dirty="0"/>
          </a:p>
        </p:txBody>
      </p:sp>
    </p:spTree>
    <p:extLst>
      <p:ext uri="{BB962C8B-B14F-4D97-AF65-F5344CB8AC3E}">
        <p14:creationId xmlns:p14="http://schemas.microsoft.com/office/powerpoint/2010/main" val="1861373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Accediendo</a:t>
            </a:r>
            <a:r>
              <a:rPr lang="en-US" dirty="0" smtClean="0"/>
              <a:t> a </a:t>
            </a:r>
            <a:r>
              <a:rPr lang="en-US" dirty="0" err="1" smtClean="0"/>
              <a:t>una</a:t>
            </a:r>
            <a:r>
              <a:rPr lang="en-US" dirty="0" smtClean="0"/>
              <a:t> </a:t>
            </a:r>
            <a:r>
              <a:rPr lang="en-US" dirty="0" err="1" smtClean="0"/>
              <a:t>propiedad</a:t>
            </a:r>
            <a:r>
              <a:rPr lang="en-US" dirty="0" smtClean="0"/>
              <a:t> de un </a:t>
            </a:r>
            <a:r>
              <a:rPr lang="en-US" dirty="0" err="1" smtClean="0"/>
              <a:t>objeto</a:t>
            </a:r>
            <a:endParaRPr lang="en-US" dirty="0"/>
          </a:p>
        </p:txBody>
      </p:sp>
      <p:sp>
        <p:nvSpPr>
          <p:cNvPr id="3" name="Content Placeholder 2"/>
          <p:cNvSpPr>
            <a:spLocks noGrp="1"/>
          </p:cNvSpPr>
          <p:nvPr>
            <p:ph idx="1"/>
          </p:nvPr>
        </p:nvSpPr>
        <p:spPr/>
        <p:txBody>
          <a:bodyPr/>
          <a:lstStyle/>
          <a:p>
            <a:r>
              <a:rPr lang="en-US" dirty="0" smtClean="0"/>
              <a:t>Para </a:t>
            </a:r>
            <a:r>
              <a:rPr lang="en-US" dirty="0" err="1" smtClean="0"/>
              <a:t>acceder</a:t>
            </a:r>
            <a:r>
              <a:rPr lang="en-US" dirty="0" smtClean="0"/>
              <a:t> a la </a:t>
            </a:r>
            <a:r>
              <a:rPr lang="en-US" dirty="0" err="1" smtClean="0"/>
              <a:t>propiedad</a:t>
            </a:r>
            <a:r>
              <a:rPr lang="en-US" dirty="0" smtClean="0"/>
              <a:t> de un </a:t>
            </a:r>
            <a:r>
              <a:rPr lang="en-US" dirty="0" err="1" smtClean="0"/>
              <a:t>objeto</a:t>
            </a:r>
            <a:r>
              <a:rPr lang="en-US" dirty="0" smtClean="0"/>
              <a:t> </a:t>
            </a:r>
            <a:r>
              <a:rPr lang="en-US" dirty="0" err="1" smtClean="0"/>
              <a:t>usamos</a:t>
            </a:r>
            <a:r>
              <a:rPr lang="en-US" dirty="0" smtClean="0"/>
              <a:t> la </a:t>
            </a:r>
            <a:r>
              <a:rPr lang="en-US" dirty="0" err="1" smtClean="0"/>
              <a:t>notación</a:t>
            </a:r>
            <a:r>
              <a:rPr lang="en-US" dirty="0" smtClean="0"/>
              <a:t> de </a:t>
            </a:r>
            <a:r>
              <a:rPr lang="en-US" b="1" dirty="0" smtClean="0"/>
              <a:t>¨.¨</a:t>
            </a:r>
          </a:p>
          <a:p>
            <a:r>
              <a:rPr lang="en-US" dirty="0" err="1" smtClean="0"/>
              <a:t>Por</a:t>
            </a:r>
            <a:r>
              <a:rPr lang="en-US" dirty="0" smtClean="0"/>
              <a:t> </a:t>
            </a:r>
            <a:r>
              <a:rPr lang="en-US" dirty="0" err="1" smtClean="0"/>
              <a:t>ejemplo</a:t>
            </a:r>
            <a:r>
              <a:rPr lang="en-US" dirty="0" smtClean="0"/>
              <a:t>, para </a:t>
            </a:r>
            <a:r>
              <a:rPr lang="en-US" dirty="0" err="1" smtClean="0"/>
              <a:t>acceder</a:t>
            </a:r>
            <a:r>
              <a:rPr lang="en-US" dirty="0" smtClean="0"/>
              <a:t> a la </a:t>
            </a:r>
            <a:r>
              <a:rPr lang="en-US" dirty="0" err="1" smtClean="0"/>
              <a:t>propiedad</a:t>
            </a:r>
            <a:r>
              <a:rPr lang="en-US" dirty="0" smtClean="0"/>
              <a:t> </a:t>
            </a:r>
            <a:r>
              <a:rPr lang="en-US" b="1" dirty="0" err="1" smtClean="0"/>
              <a:t>puntosCombate</a:t>
            </a:r>
            <a:r>
              <a:rPr lang="en-US" dirty="0" smtClean="0"/>
              <a:t> del </a:t>
            </a:r>
            <a:r>
              <a:rPr lang="en-US" dirty="0" err="1" smtClean="0"/>
              <a:t>objeto</a:t>
            </a:r>
            <a:r>
              <a:rPr lang="en-US" dirty="0" smtClean="0"/>
              <a:t> que </a:t>
            </a:r>
            <a:r>
              <a:rPr lang="en-US" dirty="0" err="1" smtClean="0"/>
              <a:t>acabamos</a:t>
            </a:r>
            <a:r>
              <a:rPr lang="en-US" dirty="0" smtClean="0"/>
              <a:t> de </a:t>
            </a:r>
            <a:r>
              <a:rPr lang="en-US" dirty="0" err="1" smtClean="0"/>
              <a:t>crear</a:t>
            </a:r>
            <a:r>
              <a:rPr lang="en-US" dirty="0" smtClean="0"/>
              <a:t> </a:t>
            </a:r>
            <a:r>
              <a:rPr lang="en-US" dirty="0" err="1" smtClean="0"/>
              <a:t>usaríamos</a:t>
            </a:r>
            <a:r>
              <a:rPr lang="en-US" dirty="0" smtClean="0"/>
              <a:t>:</a:t>
            </a:r>
          </a:p>
          <a:p>
            <a:endParaRPr lang="en-US" dirty="0"/>
          </a:p>
          <a:p>
            <a:endParaRPr lang="en-US" dirty="0" smtClean="0"/>
          </a:p>
          <a:p>
            <a:endParaRPr lang="en-US" dirty="0"/>
          </a:p>
          <a:p>
            <a:r>
              <a:rPr lang="en-US" dirty="0" smtClean="0"/>
              <a:t>El valor </a:t>
            </a:r>
            <a:r>
              <a:rPr lang="en-US" dirty="0" err="1" smtClean="0"/>
              <a:t>devuelto</a:t>
            </a:r>
            <a:r>
              <a:rPr lang="en-US" dirty="0" smtClean="0"/>
              <a:t> no </a:t>
            </a:r>
            <a:r>
              <a:rPr lang="en-US" dirty="0" err="1" smtClean="0"/>
              <a:t>podemos</a:t>
            </a:r>
            <a:r>
              <a:rPr lang="en-US" dirty="0" smtClean="0"/>
              <a:t> </a:t>
            </a:r>
            <a:r>
              <a:rPr lang="en-US" dirty="0" err="1" smtClean="0"/>
              <a:t>almacenar</a:t>
            </a:r>
            <a:r>
              <a:rPr lang="en-US" dirty="0" smtClean="0"/>
              <a:t> </a:t>
            </a:r>
            <a:r>
              <a:rPr lang="en-US" dirty="0" err="1" smtClean="0"/>
              <a:t>en</a:t>
            </a:r>
            <a:r>
              <a:rPr lang="en-US" dirty="0" smtClean="0"/>
              <a:t> un variable de </a:t>
            </a:r>
            <a:r>
              <a:rPr lang="en-US" dirty="0" err="1" smtClean="0"/>
              <a:t>su</a:t>
            </a:r>
            <a:r>
              <a:rPr lang="en-US" dirty="0" smtClean="0"/>
              <a:t> </a:t>
            </a:r>
            <a:r>
              <a:rPr lang="en-US" dirty="0" err="1" smtClean="0"/>
              <a:t>mismo</a:t>
            </a:r>
            <a:r>
              <a:rPr lang="en-US" dirty="0" smtClean="0"/>
              <a:t> </a:t>
            </a:r>
            <a:r>
              <a:rPr lang="en-US" dirty="0" err="1" smtClean="0"/>
              <a:t>tipo</a:t>
            </a:r>
            <a:endParaRPr lang="en-US" dirty="0" smtClean="0"/>
          </a:p>
          <a:p>
            <a:endParaRPr lang="en-US" dirty="0"/>
          </a:p>
          <a:p>
            <a:pPr lvl="1"/>
            <a:endParaRPr lang="en-US" dirty="0" smtClean="0"/>
          </a:p>
        </p:txBody>
      </p:sp>
      <p:sp>
        <p:nvSpPr>
          <p:cNvPr id="4" name="TextBox 3"/>
          <p:cNvSpPr txBox="1"/>
          <p:nvPr/>
        </p:nvSpPr>
        <p:spPr>
          <a:xfrm>
            <a:off x="2316397" y="3321231"/>
            <a:ext cx="7174523" cy="954107"/>
          </a:xfrm>
          <a:prstGeom prst="rect">
            <a:avLst/>
          </a:prstGeom>
          <a:noFill/>
          <a:ln>
            <a:solidFill>
              <a:schemeClr val="tx1"/>
            </a:solidFill>
          </a:ln>
        </p:spPr>
        <p:txBody>
          <a:bodyPr wrap="square" rtlCol="0">
            <a:spAutoFit/>
          </a:bodyPr>
          <a:lstStyle/>
          <a:p>
            <a:r>
              <a:rPr lang="en-US" sz="2800" dirty="0" err="1">
                <a:solidFill>
                  <a:schemeClr val="bg2">
                    <a:lumMod val="90000"/>
                  </a:schemeClr>
                </a:solidFill>
                <a:latin typeface="Consolas" charset="0"/>
                <a:ea typeface="Consolas" charset="0"/>
                <a:cs typeface="Consolas" charset="0"/>
              </a:rPr>
              <a:t>Pokemon</a:t>
            </a:r>
            <a:r>
              <a:rPr lang="en-US" sz="2800" dirty="0">
                <a:solidFill>
                  <a:schemeClr val="bg2">
                    <a:lumMod val="90000"/>
                  </a:schemeClr>
                </a:solidFill>
                <a:latin typeface="Consolas" charset="0"/>
                <a:ea typeface="Consolas" charset="0"/>
                <a:cs typeface="Consolas" charset="0"/>
              </a:rPr>
              <a:t> pk1 = new </a:t>
            </a:r>
            <a:r>
              <a:rPr lang="en-US" sz="2800" dirty="0" err="1">
                <a:solidFill>
                  <a:schemeClr val="bg2">
                    <a:lumMod val="90000"/>
                  </a:schemeClr>
                </a:solidFill>
                <a:latin typeface="Consolas" charset="0"/>
                <a:ea typeface="Consolas" charset="0"/>
                <a:cs typeface="Consolas" charset="0"/>
              </a:rPr>
              <a:t>Pokemon</a:t>
            </a:r>
            <a:r>
              <a:rPr lang="en-US" sz="2800" dirty="0" smtClean="0">
                <a:solidFill>
                  <a:schemeClr val="bg2">
                    <a:lumMod val="90000"/>
                  </a:schemeClr>
                </a:solidFill>
                <a:latin typeface="Consolas" charset="0"/>
                <a:ea typeface="Consolas" charset="0"/>
                <a:cs typeface="Consolas" charset="0"/>
              </a:rPr>
              <a:t>();</a:t>
            </a:r>
          </a:p>
          <a:p>
            <a:r>
              <a:rPr lang="en-US" sz="2800" dirty="0" smtClean="0">
                <a:solidFill>
                  <a:schemeClr val="accent1"/>
                </a:solidFill>
                <a:latin typeface="Consolas" charset="0"/>
                <a:ea typeface="Consolas" charset="0"/>
                <a:cs typeface="Consolas" charset="0"/>
              </a:rPr>
              <a:t>pk1.</a:t>
            </a:r>
            <a:r>
              <a:rPr lang="es-ES" sz="2800" dirty="0" err="1" smtClean="0">
                <a:latin typeface="Consolas" charset="0"/>
                <a:ea typeface="Consolas" charset="0"/>
                <a:cs typeface="Consolas" charset="0"/>
              </a:rPr>
              <a:t>puntosCombate</a:t>
            </a:r>
            <a:r>
              <a:rPr lang="es-ES" sz="2800" dirty="0" smtClean="0">
                <a:latin typeface="Consolas" charset="0"/>
                <a:ea typeface="Consolas" charset="0"/>
                <a:cs typeface="Consolas" charset="0"/>
              </a:rPr>
              <a:t>; </a:t>
            </a:r>
          </a:p>
        </p:txBody>
      </p:sp>
      <p:sp>
        <p:nvSpPr>
          <p:cNvPr id="5" name="TextBox 4"/>
          <p:cNvSpPr txBox="1"/>
          <p:nvPr/>
        </p:nvSpPr>
        <p:spPr>
          <a:xfrm>
            <a:off x="2316397" y="5653743"/>
            <a:ext cx="7174523" cy="523220"/>
          </a:xfrm>
          <a:prstGeom prst="rect">
            <a:avLst/>
          </a:prstGeom>
          <a:noFill/>
          <a:ln>
            <a:solidFill>
              <a:schemeClr val="tx1"/>
            </a:solidFill>
          </a:ln>
        </p:spPr>
        <p:txBody>
          <a:bodyPr wrap="square" rtlCol="0">
            <a:spAutoFit/>
          </a:bodyPr>
          <a:lstStyle/>
          <a:p>
            <a:r>
              <a:rPr lang="en-US" sz="2800" dirty="0" err="1" smtClean="0">
                <a:latin typeface="Consolas" charset="0"/>
                <a:ea typeface="Consolas" charset="0"/>
                <a:cs typeface="Consolas" charset="0"/>
              </a:rPr>
              <a:t>int</a:t>
            </a:r>
            <a:r>
              <a:rPr lang="en-US" sz="2800" dirty="0" smtClean="0">
                <a:latin typeface="Consolas" charset="0"/>
                <a:ea typeface="Consolas" charset="0"/>
                <a:cs typeface="Consolas" charset="0"/>
              </a:rPr>
              <a:t> pc = </a:t>
            </a:r>
            <a:r>
              <a:rPr lang="en-US" sz="2800" dirty="0">
                <a:solidFill>
                  <a:schemeClr val="accent1"/>
                </a:solidFill>
                <a:latin typeface="Consolas" charset="0"/>
                <a:ea typeface="Consolas" charset="0"/>
                <a:cs typeface="Consolas" charset="0"/>
              </a:rPr>
              <a:t>pk1.</a:t>
            </a:r>
            <a:r>
              <a:rPr lang="es-ES" sz="2800" dirty="0" err="1">
                <a:latin typeface="Consolas" charset="0"/>
                <a:ea typeface="Consolas" charset="0"/>
                <a:cs typeface="Consolas" charset="0"/>
              </a:rPr>
              <a:t>puntosCombate</a:t>
            </a:r>
            <a:r>
              <a:rPr lang="es-ES" sz="2800" dirty="0">
                <a:latin typeface="Consolas" charset="0"/>
                <a:ea typeface="Consolas" charset="0"/>
                <a:cs typeface="Consolas" charset="0"/>
              </a:rPr>
              <a:t>; </a:t>
            </a:r>
          </a:p>
        </p:txBody>
      </p:sp>
    </p:spTree>
    <p:extLst>
      <p:ext uri="{BB962C8B-B14F-4D97-AF65-F5344CB8AC3E}">
        <p14:creationId xmlns:p14="http://schemas.microsoft.com/office/powerpoint/2010/main" val="7192490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Fijando</a:t>
            </a:r>
            <a:r>
              <a:rPr lang="en-US" dirty="0" smtClean="0"/>
              <a:t> un valor a la </a:t>
            </a:r>
            <a:r>
              <a:rPr lang="en-US" dirty="0" err="1" smtClean="0"/>
              <a:t>propiedad</a:t>
            </a:r>
            <a:r>
              <a:rPr lang="en-US" dirty="0"/>
              <a:t> </a:t>
            </a:r>
            <a:r>
              <a:rPr lang="en-US" dirty="0" smtClean="0"/>
              <a:t>de un </a:t>
            </a:r>
            <a:r>
              <a:rPr lang="en-US" dirty="0" err="1" smtClean="0"/>
              <a:t>objeto</a:t>
            </a:r>
            <a:endParaRPr lang="en-US" dirty="0"/>
          </a:p>
        </p:txBody>
      </p:sp>
      <p:sp>
        <p:nvSpPr>
          <p:cNvPr id="4" name="TextBox 3"/>
          <p:cNvSpPr txBox="1"/>
          <p:nvPr/>
        </p:nvSpPr>
        <p:spPr>
          <a:xfrm>
            <a:off x="1176628" y="1825625"/>
            <a:ext cx="6968566" cy="461665"/>
          </a:xfrm>
          <a:prstGeom prst="rect">
            <a:avLst/>
          </a:prstGeom>
          <a:noFill/>
        </p:spPr>
        <p:txBody>
          <a:bodyPr wrap="square" rtlCol="0">
            <a:spAutoFit/>
          </a:bodyPr>
          <a:lstStyle/>
          <a:p>
            <a:r>
              <a:rPr lang="en-US" sz="2400" b="1" dirty="0"/>
              <a:t>pk1.</a:t>
            </a:r>
            <a:r>
              <a:rPr lang="en-US" sz="2400" b="1" dirty="0">
                <a:solidFill>
                  <a:schemeClr val="accent6"/>
                </a:solidFill>
              </a:rPr>
              <a:t>especie</a:t>
            </a:r>
            <a:r>
              <a:rPr lang="en-US" sz="2400" b="1" dirty="0"/>
              <a:t> = "Pikachu";</a:t>
            </a:r>
            <a:endParaRPr lang="en-US" sz="2400" b="1" dirty="0" smtClean="0"/>
          </a:p>
        </p:txBody>
      </p:sp>
      <p:graphicFrame>
        <p:nvGraphicFramePr>
          <p:cNvPr id="5" name="Content Placeholder 6"/>
          <p:cNvGraphicFramePr>
            <a:graphicFrameLocks/>
          </p:cNvGraphicFramePr>
          <p:nvPr>
            <p:extLst>
              <p:ext uri="{D42A27DB-BD31-4B8C-83A1-F6EECF244321}">
                <p14:modId xmlns:p14="http://schemas.microsoft.com/office/powerpoint/2010/main" val="966768140"/>
              </p:ext>
            </p:extLst>
          </p:nvPr>
        </p:nvGraphicFramePr>
        <p:xfrm>
          <a:off x="6733366" y="2757268"/>
          <a:ext cx="2763563" cy="1986670"/>
        </p:xfrm>
        <a:graphic>
          <a:graphicData uri="http://schemas.openxmlformats.org/drawingml/2006/table">
            <a:tbl>
              <a:tblPr firstRow="1" bandRow="1">
                <a:tableStyleId>{5940675A-B579-460E-94D1-54222C63F5DA}</a:tableStyleId>
              </a:tblPr>
              <a:tblGrid>
                <a:gridCol w="2763563"/>
              </a:tblGrid>
              <a:tr h="1244990">
                <a:tc>
                  <a:txBody>
                    <a:bodyPr/>
                    <a:lstStyle/>
                    <a:p>
                      <a:r>
                        <a:rPr lang="en-US" dirty="0" err="1" smtClean="0"/>
                        <a:t>especie</a:t>
                      </a:r>
                      <a:r>
                        <a:rPr lang="en-US" dirty="0" smtClean="0"/>
                        <a:t>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1233233758"/>
              </p:ext>
            </p:extLst>
          </p:nvPr>
        </p:nvGraphicFramePr>
        <p:xfrm>
          <a:off x="2112932" y="2663280"/>
          <a:ext cx="2763563" cy="1112520"/>
        </p:xfrm>
        <a:graphic>
          <a:graphicData uri="http://schemas.openxmlformats.org/drawingml/2006/table">
            <a:tbl>
              <a:tblPr firstRow="1" bandRow="1">
                <a:tableStyleId>{5940675A-B579-460E-94D1-54222C63F5DA}</a:tableStyleId>
              </a:tblPr>
              <a:tblGrid>
                <a:gridCol w="2763563"/>
              </a:tblGrid>
              <a:tr h="370840">
                <a:tc>
                  <a:txBody>
                    <a:bodyPr/>
                    <a:lstStyle/>
                    <a:p>
                      <a:r>
                        <a:rPr lang="en-AU" dirty="0" err="1" smtClean="0"/>
                        <a:t>Pokemon</a:t>
                      </a:r>
                      <a:r>
                        <a:rPr lang="en-AU" dirty="0" smtClean="0"/>
                        <a:t> pk1</a:t>
                      </a:r>
                      <a:endParaRPr lang="en-US" dirty="0"/>
                    </a:p>
                  </a:txBody>
                  <a:tcPr>
                    <a:solidFill>
                      <a:schemeClr val="accent4">
                        <a:lumMod val="40000"/>
                        <a:lumOff val="60000"/>
                      </a:schemeClr>
                    </a:solidFill>
                  </a:tcPr>
                </a:tc>
              </a:tr>
              <a:tr h="370840">
                <a:tc>
                  <a:txBody>
                    <a:bodyPr/>
                    <a:lstStyle/>
                    <a:p>
                      <a:endParaRPr lang="en-US" dirty="0"/>
                    </a:p>
                  </a:txBody>
                  <a:tcPr>
                    <a:solidFill>
                      <a:schemeClr val="accent4">
                        <a:lumMod val="40000"/>
                        <a:lumOff val="60000"/>
                      </a:schemeClr>
                    </a:solidFill>
                  </a:tcPr>
                </a:tc>
              </a:tr>
              <a:tr h="370840">
                <a:tc>
                  <a:txBody>
                    <a:bodyPr/>
                    <a:lstStyle/>
                    <a:p>
                      <a:endParaRPr lang="en-US" dirty="0"/>
                    </a:p>
                  </a:txBody>
                  <a:tcPr>
                    <a:solidFill>
                      <a:schemeClr val="accent4">
                        <a:lumMod val="40000"/>
                        <a:lumOff val="60000"/>
                      </a:schemeClr>
                    </a:solidFill>
                  </a:tcPr>
                </a:tc>
              </a:tr>
            </a:tbl>
          </a:graphicData>
        </a:graphic>
      </p:graphicFrame>
      <p:sp>
        <p:nvSpPr>
          <p:cNvPr id="7" name="TextBox 6"/>
          <p:cNvSpPr txBox="1"/>
          <p:nvPr/>
        </p:nvSpPr>
        <p:spPr>
          <a:xfrm>
            <a:off x="1554849" y="5395019"/>
            <a:ext cx="9082302" cy="830997"/>
          </a:xfrm>
          <a:prstGeom prst="rect">
            <a:avLst/>
          </a:prstGeom>
          <a:noFill/>
        </p:spPr>
        <p:txBody>
          <a:bodyPr wrap="square" rtlCol="0">
            <a:spAutoFit/>
          </a:bodyPr>
          <a:lstStyle/>
          <a:p>
            <a:pPr marL="342900" indent="-342900">
              <a:buFont typeface="Arial" charset="0"/>
              <a:buChar char="•"/>
            </a:pPr>
            <a:r>
              <a:rPr lang="en-US" sz="2400" smtClean="0"/>
              <a:t>Accede </a:t>
            </a:r>
            <a:r>
              <a:rPr lang="en-US" sz="2400" dirty="0" smtClean="0"/>
              <a:t>a la variable de </a:t>
            </a:r>
            <a:r>
              <a:rPr lang="en-US" sz="2400" dirty="0" err="1" smtClean="0"/>
              <a:t>instancia</a:t>
            </a:r>
            <a:r>
              <a:rPr lang="en-US" sz="2400" dirty="0" smtClean="0"/>
              <a:t> </a:t>
            </a:r>
            <a:r>
              <a:rPr lang="en-US" sz="2400" b="1" dirty="0" err="1" smtClean="0"/>
              <a:t>especie</a:t>
            </a:r>
            <a:r>
              <a:rPr lang="en-US" sz="2400" b="1" dirty="0" smtClean="0"/>
              <a:t> </a:t>
            </a:r>
            <a:r>
              <a:rPr lang="en-US" sz="2400" dirty="0" smtClean="0"/>
              <a:t>del </a:t>
            </a:r>
            <a:r>
              <a:rPr lang="en-US" sz="2400" dirty="0" err="1" smtClean="0"/>
              <a:t>objeto</a:t>
            </a:r>
            <a:r>
              <a:rPr lang="en-US" sz="2400" dirty="0" smtClean="0"/>
              <a:t> que </a:t>
            </a:r>
            <a:r>
              <a:rPr lang="en-US" sz="2400" dirty="0" err="1" smtClean="0"/>
              <a:t>es</a:t>
            </a:r>
            <a:r>
              <a:rPr lang="en-US" sz="2400" dirty="0" smtClean="0"/>
              <a:t> </a:t>
            </a:r>
            <a:r>
              <a:rPr lang="en-US" sz="2400" dirty="0" err="1" smtClean="0"/>
              <a:t>apuntado</a:t>
            </a:r>
            <a:r>
              <a:rPr lang="en-US" sz="2400" dirty="0" smtClean="0"/>
              <a:t> </a:t>
            </a:r>
            <a:r>
              <a:rPr lang="en-US" sz="2400" dirty="0" err="1" smtClean="0"/>
              <a:t>por</a:t>
            </a:r>
            <a:r>
              <a:rPr lang="en-US" sz="2400" dirty="0" smtClean="0"/>
              <a:t> pk1 y cambia </a:t>
            </a:r>
            <a:r>
              <a:rPr lang="en-US" sz="2400" dirty="0" err="1" smtClean="0"/>
              <a:t>su</a:t>
            </a:r>
            <a:r>
              <a:rPr lang="en-US" sz="2400" dirty="0" smtClean="0"/>
              <a:t> valor a ¨Pikachu¨</a:t>
            </a:r>
            <a:endParaRPr lang="en-US" sz="2400" b="1" dirty="0"/>
          </a:p>
        </p:txBody>
      </p:sp>
      <p:sp>
        <p:nvSpPr>
          <p:cNvPr id="8" name="Rectangle 7"/>
          <p:cNvSpPr/>
          <p:nvPr/>
        </p:nvSpPr>
        <p:spPr>
          <a:xfrm>
            <a:off x="1176628" y="1835845"/>
            <a:ext cx="3240627" cy="461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4698609" y="2757268"/>
            <a:ext cx="2034757" cy="478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014823" y="2278491"/>
            <a:ext cx="1580046" cy="369332"/>
          </a:xfrm>
          <a:prstGeom prst="rect">
            <a:avLst/>
          </a:prstGeom>
          <a:noFill/>
        </p:spPr>
        <p:txBody>
          <a:bodyPr wrap="square" rtlCol="0">
            <a:spAutoFit/>
          </a:bodyPr>
          <a:lstStyle/>
          <a:p>
            <a:r>
              <a:rPr lang="en-US" dirty="0"/>
              <a:t>Variable</a:t>
            </a:r>
          </a:p>
        </p:txBody>
      </p:sp>
      <p:sp>
        <p:nvSpPr>
          <p:cNvPr id="11" name="TextBox 10"/>
          <p:cNvSpPr txBox="1"/>
          <p:nvPr/>
        </p:nvSpPr>
        <p:spPr>
          <a:xfrm>
            <a:off x="7244614" y="2293948"/>
            <a:ext cx="1580046" cy="369332"/>
          </a:xfrm>
          <a:prstGeom prst="rect">
            <a:avLst/>
          </a:prstGeom>
          <a:noFill/>
        </p:spPr>
        <p:txBody>
          <a:bodyPr wrap="square" rtlCol="0">
            <a:spAutoFit/>
          </a:bodyPr>
          <a:lstStyle/>
          <a:p>
            <a:r>
              <a:rPr lang="en-US" dirty="0" err="1" smtClean="0"/>
              <a:t>objeto</a:t>
            </a:r>
            <a:endParaRPr lang="en-US" dirty="0"/>
          </a:p>
        </p:txBody>
      </p:sp>
    </p:spTree>
    <p:extLst>
      <p:ext uri="{BB962C8B-B14F-4D97-AF65-F5344CB8AC3E}">
        <p14:creationId xmlns:p14="http://schemas.microsoft.com/office/powerpoint/2010/main" val="2484860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Llamando</a:t>
            </a:r>
            <a:r>
              <a:rPr lang="en-US" dirty="0"/>
              <a:t> a un </a:t>
            </a:r>
            <a:r>
              <a:rPr lang="en-US" dirty="0" err="1"/>
              <a:t>método</a:t>
            </a:r>
            <a:endParaRPr lang="en-US" dirty="0"/>
          </a:p>
        </p:txBody>
      </p:sp>
      <p:sp>
        <p:nvSpPr>
          <p:cNvPr id="3" name="Content Placeholder 2"/>
          <p:cNvSpPr>
            <a:spLocks noGrp="1"/>
          </p:cNvSpPr>
          <p:nvPr>
            <p:ph idx="1"/>
          </p:nvPr>
        </p:nvSpPr>
        <p:spPr>
          <a:xfrm>
            <a:off x="838200" y="1469478"/>
            <a:ext cx="10515600" cy="4351338"/>
          </a:xfrm>
        </p:spPr>
        <p:txBody>
          <a:bodyPr/>
          <a:lstStyle/>
          <a:p>
            <a:r>
              <a:rPr lang="en-US" dirty="0" smtClean="0"/>
              <a:t>Para </a:t>
            </a:r>
            <a:r>
              <a:rPr lang="en-US" dirty="0" err="1" smtClean="0"/>
              <a:t>llamar</a:t>
            </a:r>
            <a:r>
              <a:rPr lang="en-US" dirty="0" smtClean="0"/>
              <a:t> a un </a:t>
            </a:r>
            <a:r>
              <a:rPr lang="en-US" dirty="0" err="1" smtClean="0"/>
              <a:t>método</a:t>
            </a:r>
            <a:r>
              <a:rPr lang="en-US" dirty="0" smtClean="0"/>
              <a:t> </a:t>
            </a:r>
            <a:r>
              <a:rPr lang="en-US" dirty="0" err="1" smtClean="0"/>
              <a:t>usamos</a:t>
            </a:r>
            <a:r>
              <a:rPr lang="en-US" dirty="0" smtClean="0"/>
              <a:t> la </a:t>
            </a:r>
            <a:r>
              <a:rPr lang="en-US" dirty="0" err="1" smtClean="0"/>
              <a:t>notación</a:t>
            </a:r>
            <a:r>
              <a:rPr lang="en-US" dirty="0" smtClean="0"/>
              <a:t> de </a:t>
            </a:r>
            <a:r>
              <a:rPr lang="en-US" dirty="0" err="1" smtClean="0"/>
              <a:t>punto</a:t>
            </a:r>
            <a:r>
              <a:rPr lang="en-US" dirty="0"/>
              <a:t> </a:t>
            </a:r>
            <a:r>
              <a:rPr lang="en-US" b="1" dirty="0" smtClean="0"/>
              <a:t>¨.¨</a:t>
            </a:r>
          </a:p>
          <a:p>
            <a:r>
              <a:rPr lang="en-US" dirty="0" err="1" smtClean="0"/>
              <a:t>Supongamos</a:t>
            </a:r>
            <a:r>
              <a:rPr lang="en-US" dirty="0" smtClean="0"/>
              <a:t> que </a:t>
            </a:r>
            <a:r>
              <a:rPr lang="en-US" dirty="0" err="1" smtClean="0"/>
              <a:t>queremos</a:t>
            </a:r>
            <a:r>
              <a:rPr lang="en-US" dirty="0" smtClean="0"/>
              <a:t> </a:t>
            </a:r>
            <a:r>
              <a:rPr lang="en-US" dirty="0" err="1" smtClean="0"/>
              <a:t>llamar</a:t>
            </a:r>
            <a:r>
              <a:rPr lang="en-US" dirty="0" smtClean="0"/>
              <a:t> al </a:t>
            </a:r>
            <a:r>
              <a:rPr lang="en-US" dirty="0" err="1" smtClean="0"/>
              <a:t>método</a:t>
            </a:r>
            <a:r>
              <a:rPr lang="en-US" dirty="0" smtClean="0"/>
              <a:t> </a:t>
            </a:r>
            <a:r>
              <a:rPr lang="en-US" b="1" dirty="0" err="1" smtClean="0"/>
              <a:t>mostraInformación</a:t>
            </a:r>
            <a:r>
              <a:rPr lang="en-US" b="1" dirty="0" smtClean="0"/>
              <a:t>.</a:t>
            </a:r>
            <a:endParaRPr lang="en-US" b="1" dirty="0"/>
          </a:p>
        </p:txBody>
      </p:sp>
      <p:pic>
        <p:nvPicPr>
          <p:cNvPr id="4" name="Picture 3"/>
          <p:cNvPicPr>
            <a:picLocks noChangeAspect="1"/>
          </p:cNvPicPr>
          <p:nvPr/>
        </p:nvPicPr>
        <p:blipFill>
          <a:blip r:embed="rId2"/>
          <a:stretch>
            <a:fillRect/>
          </a:stretch>
        </p:blipFill>
        <p:spPr>
          <a:xfrm>
            <a:off x="7124834" y="3919044"/>
            <a:ext cx="5067166" cy="2938956"/>
          </a:xfrm>
          <a:prstGeom prst="rect">
            <a:avLst/>
          </a:prstGeom>
          <a:ln>
            <a:solidFill>
              <a:schemeClr val="tx1"/>
            </a:solidFill>
          </a:ln>
        </p:spPr>
      </p:pic>
      <p:sp>
        <p:nvSpPr>
          <p:cNvPr id="5" name="TextBox 4"/>
          <p:cNvSpPr txBox="1"/>
          <p:nvPr/>
        </p:nvSpPr>
        <p:spPr>
          <a:xfrm>
            <a:off x="1011116" y="2722036"/>
            <a:ext cx="5823637" cy="1815882"/>
          </a:xfrm>
          <a:prstGeom prst="rect">
            <a:avLst/>
          </a:prstGeom>
          <a:noFill/>
          <a:ln>
            <a:solidFill>
              <a:schemeClr val="tx1"/>
            </a:solidFill>
          </a:ln>
        </p:spPr>
        <p:txBody>
          <a:bodyPr wrap="square" rtlCol="0">
            <a:spAutoFit/>
          </a:bodyPr>
          <a:lstStyle/>
          <a:p>
            <a:r>
              <a:rPr lang="en-US" sz="2800" dirty="0" err="1">
                <a:solidFill>
                  <a:schemeClr val="bg2">
                    <a:lumMod val="90000"/>
                  </a:schemeClr>
                </a:solidFill>
                <a:latin typeface="Consolas" charset="0"/>
                <a:ea typeface="Consolas" charset="0"/>
                <a:cs typeface="Consolas" charset="0"/>
              </a:rPr>
              <a:t>Pokemon</a:t>
            </a:r>
            <a:r>
              <a:rPr lang="en-US" sz="2800" dirty="0">
                <a:solidFill>
                  <a:schemeClr val="bg2">
                    <a:lumMod val="90000"/>
                  </a:schemeClr>
                </a:solidFill>
                <a:latin typeface="Consolas" charset="0"/>
                <a:ea typeface="Consolas" charset="0"/>
                <a:cs typeface="Consolas" charset="0"/>
              </a:rPr>
              <a:t> pk1 = new </a:t>
            </a:r>
            <a:r>
              <a:rPr lang="en-US" sz="2800" dirty="0" err="1">
                <a:solidFill>
                  <a:schemeClr val="bg2">
                    <a:lumMod val="90000"/>
                  </a:schemeClr>
                </a:solidFill>
                <a:latin typeface="Consolas" charset="0"/>
                <a:ea typeface="Consolas" charset="0"/>
                <a:cs typeface="Consolas" charset="0"/>
              </a:rPr>
              <a:t>Pokemon</a:t>
            </a:r>
            <a:r>
              <a:rPr lang="en-US" sz="2800" dirty="0" smtClean="0">
                <a:solidFill>
                  <a:schemeClr val="bg2">
                    <a:lumMod val="90000"/>
                  </a:schemeClr>
                </a:solidFill>
                <a:latin typeface="Consolas" charset="0"/>
                <a:ea typeface="Consolas" charset="0"/>
                <a:cs typeface="Consolas" charset="0"/>
              </a:rPr>
              <a:t>();</a:t>
            </a:r>
          </a:p>
          <a:p>
            <a:r>
              <a:rPr lang="en-US" sz="2800" dirty="0" smtClean="0">
                <a:solidFill>
                  <a:schemeClr val="bg2">
                    <a:lumMod val="90000"/>
                  </a:schemeClr>
                </a:solidFill>
                <a:latin typeface="Consolas" charset="0"/>
                <a:ea typeface="Consolas" charset="0"/>
                <a:cs typeface="Consolas" charset="0"/>
              </a:rPr>
              <a:t>pk1.</a:t>
            </a:r>
            <a:r>
              <a:rPr lang="es-ES" sz="2800" dirty="0" err="1" smtClean="0">
                <a:solidFill>
                  <a:schemeClr val="bg2">
                    <a:lumMod val="90000"/>
                  </a:schemeClr>
                </a:solidFill>
                <a:latin typeface="Consolas" charset="0"/>
                <a:ea typeface="Consolas" charset="0"/>
                <a:cs typeface="Consolas" charset="0"/>
              </a:rPr>
              <a:t>puntosCombate</a:t>
            </a:r>
            <a:r>
              <a:rPr lang="es-ES" sz="2800" dirty="0" smtClean="0">
                <a:solidFill>
                  <a:schemeClr val="bg2">
                    <a:lumMod val="90000"/>
                  </a:schemeClr>
                </a:solidFill>
                <a:latin typeface="Consolas" charset="0"/>
                <a:ea typeface="Consolas" charset="0"/>
                <a:cs typeface="Consolas" charset="0"/>
              </a:rPr>
              <a:t>; </a:t>
            </a:r>
          </a:p>
          <a:p>
            <a:r>
              <a:rPr lang="en-US" sz="2800" dirty="0">
                <a:solidFill>
                  <a:schemeClr val="bg2">
                    <a:lumMod val="90000"/>
                  </a:schemeClr>
                </a:solidFill>
                <a:latin typeface="Consolas" charset="0"/>
                <a:ea typeface="Consolas" charset="0"/>
                <a:cs typeface="Consolas" charset="0"/>
              </a:rPr>
              <a:t>pk1.especie = "Pikachu";</a:t>
            </a:r>
          </a:p>
          <a:p>
            <a:r>
              <a:rPr lang="en-US" sz="2800" dirty="0">
                <a:solidFill>
                  <a:schemeClr val="accent6"/>
                </a:solidFill>
                <a:latin typeface="Consolas" charset="0"/>
                <a:ea typeface="Consolas" charset="0"/>
                <a:cs typeface="Consolas" charset="0"/>
              </a:rPr>
              <a:t>p</a:t>
            </a:r>
            <a:r>
              <a:rPr lang="es-ES" sz="2800" dirty="0" smtClean="0">
                <a:solidFill>
                  <a:schemeClr val="accent6"/>
                </a:solidFill>
                <a:latin typeface="Consolas" charset="0"/>
                <a:ea typeface="Consolas" charset="0"/>
                <a:cs typeface="Consolas" charset="0"/>
              </a:rPr>
              <a:t>k1</a:t>
            </a:r>
            <a:r>
              <a:rPr lang="es-ES" sz="2800" dirty="0" smtClean="0">
                <a:solidFill>
                  <a:schemeClr val="bg2">
                    <a:lumMod val="90000"/>
                  </a:schemeClr>
                </a:solidFill>
                <a:latin typeface="Consolas" charset="0"/>
                <a:ea typeface="Consolas" charset="0"/>
                <a:cs typeface="Consolas" charset="0"/>
              </a:rPr>
              <a:t>.</a:t>
            </a:r>
            <a:r>
              <a:rPr lang="es-ES" sz="2800" dirty="0" smtClean="0">
                <a:latin typeface="Consolas" charset="0"/>
                <a:ea typeface="Consolas" charset="0"/>
                <a:cs typeface="Consolas" charset="0"/>
              </a:rPr>
              <a:t>mostrarInformacion()</a:t>
            </a:r>
          </a:p>
        </p:txBody>
      </p:sp>
    </p:spTree>
    <p:extLst>
      <p:ext uri="{BB962C8B-B14F-4D97-AF65-F5344CB8AC3E}">
        <p14:creationId xmlns:p14="http://schemas.microsoft.com/office/powerpoint/2010/main" val="1543206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6099" y="-6280"/>
            <a:ext cx="10515600" cy="1325563"/>
          </a:xfrm>
        </p:spPr>
        <p:txBody>
          <a:bodyPr/>
          <a:lstStyle/>
          <a:p>
            <a:r>
              <a:rPr lang="en-US" dirty="0" err="1" smtClean="0"/>
              <a:t>Llamando</a:t>
            </a:r>
            <a:r>
              <a:rPr lang="en-US" dirty="0" smtClean="0"/>
              <a:t> a un </a:t>
            </a:r>
            <a:r>
              <a:rPr lang="en-US" dirty="0" err="1" smtClean="0"/>
              <a:t>método</a:t>
            </a:r>
            <a:endParaRPr lang="en-US" dirty="0"/>
          </a:p>
        </p:txBody>
      </p:sp>
      <p:graphicFrame>
        <p:nvGraphicFramePr>
          <p:cNvPr id="5" name="Content Placeholder 6"/>
          <p:cNvGraphicFramePr>
            <a:graphicFrameLocks/>
          </p:cNvGraphicFramePr>
          <p:nvPr>
            <p:extLst>
              <p:ext uri="{D42A27DB-BD31-4B8C-83A1-F6EECF244321}">
                <p14:modId xmlns:p14="http://schemas.microsoft.com/office/powerpoint/2010/main" val="1082179833"/>
              </p:ext>
            </p:extLst>
          </p:nvPr>
        </p:nvGraphicFramePr>
        <p:xfrm>
          <a:off x="9004650" y="1469822"/>
          <a:ext cx="2763563" cy="1986670"/>
        </p:xfrm>
        <a:graphic>
          <a:graphicData uri="http://schemas.openxmlformats.org/drawingml/2006/table">
            <a:tbl>
              <a:tblPr firstRow="1" bandRow="1">
                <a:tableStyleId>{5940675A-B579-460E-94D1-54222C63F5DA}</a:tableStyleId>
              </a:tblPr>
              <a:tblGrid>
                <a:gridCol w="2763563"/>
              </a:tblGrid>
              <a:tr h="1244990">
                <a:tc>
                  <a:txBody>
                    <a:bodyPr/>
                    <a:lstStyle/>
                    <a:p>
                      <a:r>
                        <a:rPr lang="en-US" dirty="0" err="1" smtClean="0"/>
                        <a:t>especie</a:t>
                      </a:r>
                      <a:r>
                        <a:rPr lang="en-US" dirty="0" smtClean="0"/>
                        <a:t>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graphicFrame>
        <p:nvGraphicFramePr>
          <p:cNvPr id="6" name="Content Placeholder 6"/>
          <p:cNvGraphicFramePr>
            <a:graphicFrameLocks/>
          </p:cNvGraphicFramePr>
          <p:nvPr>
            <p:extLst>
              <p:ext uri="{D42A27DB-BD31-4B8C-83A1-F6EECF244321}">
                <p14:modId xmlns:p14="http://schemas.microsoft.com/office/powerpoint/2010/main" val="1926623622"/>
              </p:ext>
            </p:extLst>
          </p:nvPr>
        </p:nvGraphicFramePr>
        <p:xfrm>
          <a:off x="4272750" y="1488481"/>
          <a:ext cx="2763563" cy="370840"/>
        </p:xfrm>
        <a:graphic>
          <a:graphicData uri="http://schemas.openxmlformats.org/drawingml/2006/table">
            <a:tbl>
              <a:tblPr firstRow="1" bandRow="1">
                <a:tableStyleId>{5940675A-B579-460E-94D1-54222C63F5DA}</a:tableStyleId>
              </a:tblPr>
              <a:tblGrid>
                <a:gridCol w="2763563"/>
              </a:tblGrid>
              <a:tr h="370840">
                <a:tc>
                  <a:txBody>
                    <a:bodyPr/>
                    <a:lstStyle/>
                    <a:p>
                      <a:r>
                        <a:rPr lang="en-AU" dirty="0" err="1" smtClean="0"/>
                        <a:t>Pokemon</a:t>
                      </a:r>
                      <a:r>
                        <a:rPr lang="en-AU" dirty="0" smtClean="0"/>
                        <a:t> pk1</a:t>
                      </a:r>
                      <a:endParaRPr lang="en-US" dirty="0"/>
                    </a:p>
                  </a:txBody>
                  <a:tcPr>
                    <a:solidFill>
                      <a:schemeClr val="accent4">
                        <a:lumMod val="40000"/>
                        <a:lumOff val="60000"/>
                      </a:schemeClr>
                    </a:solidFill>
                  </a:tcPr>
                </a:tc>
              </a:tr>
            </a:tbl>
          </a:graphicData>
        </a:graphic>
      </p:graphicFrame>
      <p:sp>
        <p:nvSpPr>
          <p:cNvPr id="7" name="TextBox 6"/>
          <p:cNvSpPr txBox="1"/>
          <p:nvPr/>
        </p:nvSpPr>
        <p:spPr>
          <a:xfrm>
            <a:off x="972529" y="4032782"/>
            <a:ext cx="10042740" cy="1569660"/>
          </a:xfrm>
          <a:prstGeom prst="rect">
            <a:avLst/>
          </a:prstGeom>
          <a:noFill/>
        </p:spPr>
        <p:txBody>
          <a:bodyPr wrap="square" rtlCol="0">
            <a:spAutoFit/>
          </a:bodyPr>
          <a:lstStyle/>
          <a:p>
            <a:pPr marL="342900" indent="-342900">
              <a:buFont typeface="Arial" charset="0"/>
              <a:buChar char="•"/>
            </a:pPr>
            <a:r>
              <a:rPr lang="en-US" sz="2400" dirty="0" smtClean="0"/>
              <a:t>Con la </a:t>
            </a:r>
            <a:r>
              <a:rPr lang="en-US" sz="2400" dirty="0" err="1" smtClean="0"/>
              <a:t>notación</a:t>
            </a:r>
            <a:r>
              <a:rPr lang="en-US" sz="2400" dirty="0" smtClean="0"/>
              <a:t> de </a:t>
            </a:r>
            <a:r>
              <a:rPr lang="en-US" sz="2400" b="1" dirty="0" smtClean="0">
                <a:solidFill>
                  <a:schemeClr val="accent1"/>
                </a:solidFill>
              </a:rPr>
              <a:t>¨.¨</a:t>
            </a:r>
            <a:r>
              <a:rPr lang="en-US" sz="2400" dirty="0" smtClean="0"/>
              <a:t> el </a:t>
            </a:r>
            <a:r>
              <a:rPr lang="en-US" sz="2400" dirty="0" err="1" smtClean="0"/>
              <a:t>objeto</a:t>
            </a:r>
            <a:r>
              <a:rPr lang="en-US" sz="2400" dirty="0" smtClean="0"/>
              <a:t> </a:t>
            </a:r>
            <a:r>
              <a:rPr lang="en-US" sz="2400" b="1" dirty="0" smtClean="0"/>
              <a:t>pk1 </a:t>
            </a:r>
            <a:r>
              <a:rPr lang="en-US" sz="2400" dirty="0" smtClean="0"/>
              <a:t>llama al </a:t>
            </a:r>
            <a:r>
              <a:rPr lang="en-US" sz="2400" dirty="0" err="1" smtClean="0"/>
              <a:t>método</a:t>
            </a:r>
            <a:r>
              <a:rPr lang="en-US" sz="2400" dirty="0" smtClean="0"/>
              <a:t> </a:t>
            </a:r>
            <a:r>
              <a:rPr lang="en-US" sz="2400" b="1" dirty="0" err="1" smtClean="0"/>
              <a:t>mostrarInformacion</a:t>
            </a:r>
            <a:r>
              <a:rPr lang="en-US" sz="2400" b="1" dirty="0" smtClean="0"/>
              <a:t>()</a:t>
            </a:r>
          </a:p>
          <a:p>
            <a:pPr marL="342900" indent="-342900">
              <a:buFont typeface="Arial" charset="0"/>
              <a:buChar char="•"/>
            </a:pPr>
            <a:r>
              <a:rPr lang="en-US" sz="2400" dirty="0" smtClean="0"/>
              <a:t>Se </a:t>
            </a:r>
            <a:r>
              <a:rPr lang="en-US" sz="2400" dirty="0" err="1" smtClean="0"/>
              <a:t>traslada</a:t>
            </a:r>
            <a:r>
              <a:rPr lang="en-US" sz="2400" dirty="0" smtClean="0"/>
              <a:t> el control a la </a:t>
            </a:r>
            <a:r>
              <a:rPr lang="en-US" sz="2400" dirty="0" err="1" smtClean="0"/>
              <a:t>implementación</a:t>
            </a:r>
            <a:r>
              <a:rPr lang="en-US" sz="2400" dirty="0" smtClean="0"/>
              <a:t> del </a:t>
            </a:r>
            <a:r>
              <a:rPr lang="en-US" sz="2400" dirty="0" err="1" smtClean="0"/>
              <a:t>método</a:t>
            </a:r>
            <a:r>
              <a:rPr lang="en-US" sz="2400" dirty="0" smtClean="0"/>
              <a:t> </a:t>
            </a:r>
            <a:r>
              <a:rPr lang="en-US" sz="2400" b="1" dirty="0" err="1" smtClean="0"/>
              <a:t>mostrarInformacion</a:t>
            </a:r>
            <a:r>
              <a:rPr lang="en-US" sz="2400" b="1" dirty="0" smtClean="0"/>
              <a:t>() – </a:t>
            </a:r>
            <a:r>
              <a:rPr lang="en-US" sz="2400" dirty="0" err="1" smtClean="0"/>
              <a:t>cómo</a:t>
            </a:r>
            <a:r>
              <a:rPr lang="en-US" sz="2400" dirty="0" smtClean="0"/>
              <a:t> el </a:t>
            </a:r>
            <a:r>
              <a:rPr lang="en-US" sz="2400" dirty="0" err="1" smtClean="0"/>
              <a:t>método</a:t>
            </a:r>
            <a:r>
              <a:rPr lang="en-US" sz="2400" dirty="0" smtClean="0"/>
              <a:t> </a:t>
            </a:r>
            <a:r>
              <a:rPr lang="en-US" sz="2400" dirty="0" err="1" smtClean="0"/>
              <a:t>fue</a:t>
            </a:r>
            <a:r>
              <a:rPr lang="en-US" sz="2400" dirty="0" smtClean="0"/>
              <a:t> </a:t>
            </a:r>
            <a:r>
              <a:rPr lang="en-US" sz="2400" dirty="0" err="1" smtClean="0"/>
              <a:t>llamado</a:t>
            </a:r>
            <a:r>
              <a:rPr lang="en-US" sz="2400" dirty="0" smtClean="0"/>
              <a:t> </a:t>
            </a:r>
            <a:r>
              <a:rPr lang="en-US" sz="2400" dirty="0" err="1" smtClean="0"/>
              <a:t>desde</a:t>
            </a:r>
            <a:r>
              <a:rPr lang="en-US" sz="2400" dirty="0" smtClean="0"/>
              <a:t> el </a:t>
            </a:r>
            <a:r>
              <a:rPr lang="en-US" sz="2400" dirty="0" err="1" smtClean="0"/>
              <a:t>objeto</a:t>
            </a:r>
            <a:r>
              <a:rPr lang="en-US" sz="2400" dirty="0" smtClean="0"/>
              <a:t> </a:t>
            </a:r>
            <a:r>
              <a:rPr lang="en-US" sz="2400" b="1" dirty="0" smtClean="0"/>
              <a:t>pk1 </a:t>
            </a:r>
            <a:r>
              <a:rPr lang="en-US" sz="2400" dirty="0" smtClean="0"/>
              <a:t>se </a:t>
            </a:r>
            <a:r>
              <a:rPr lang="en-US" sz="2400" dirty="0" err="1" smtClean="0"/>
              <a:t>imprimirá</a:t>
            </a:r>
            <a:r>
              <a:rPr lang="en-US" sz="2400" dirty="0" smtClean="0"/>
              <a:t> la </a:t>
            </a:r>
            <a:r>
              <a:rPr lang="en-US" sz="2400" dirty="0" err="1" smtClean="0"/>
              <a:t>información</a:t>
            </a:r>
            <a:r>
              <a:rPr lang="en-US" sz="2400" dirty="0" smtClean="0"/>
              <a:t> de ese </a:t>
            </a:r>
            <a:r>
              <a:rPr lang="en-US" sz="2400" dirty="0" err="1" smtClean="0"/>
              <a:t>objeto</a:t>
            </a:r>
            <a:endParaRPr lang="en-US" sz="2400" dirty="0" smtClean="0"/>
          </a:p>
        </p:txBody>
      </p:sp>
      <p:cxnSp>
        <p:nvCxnSpPr>
          <p:cNvPr id="10" name="Straight Arrow Connector 9"/>
          <p:cNvCxnSpPr/>
          <p:nvPr/>
        </p:nvCxnSpPr>
        <p:spPr>
          <a:xfrm>
            <a:off x="6793473" y="1650582"/>
            <a:ext cx="2211177" cy="4537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988494" y="1115601"/>
            <a:ext cx="1580046" cy="369332"/>
          </a:xfrm>
          <a:prstGeom prst="rect">
            <a:avLst/>
          </a:prstGeom>
          <a:noFill/>
        </p:spPr>
        <p:txBody>
          <a:bodyPr wrap="square" rtlCol="0">
            <a:spAutoFit/>
          </a:bodyPr>
          <a:lstStyle/>
          <a:p>
            <a:r>
              <a:rPr lang="en-US" dirty="0"/>
              <a:t>Variable</a:t>
            </a:r>
          </a:p>
        </p:txBody>
      </p:sp>
      <p:sp>
        <p:nvSpPr>
          <p:cNvPr id="11" name="TextBox 10"/>
          <p:cNvSpPr txBox="1"/>
          <p:nvPr/>
        </p:nvSpPr>
        <p:spPr>
          <a:xfrm>
            <a:off x="9596408" y="1038227"/>
            <a:ext cx="1580046" cy="369332"/>
          </a:xfrm>
          <a:prstGeom prst="rect">
            <a:avLst/>
          </a:prstGeom>
          <a:noFill/>
        </p:spPr>
        <p:txBody>
          <a:bodyPr wrap="square" rtlCol="0">
            <a:spAutoFit/>
          </a:bodyPr>
          <a:lstStyle/>
          <a:p>
            <a:r>
              <a:rPr lang="en-US" dirty="0" err="1" smtClean="0"/>
              <a:t>objeto</a:t>
            </a:r>
            <a:endParaRPr lang="en-US" dirty="0"/>
          </a:p>
        </p:txBody>
      </p:sp>
      <p:pic>
        <p:nvPicPr>
          <p:cNvPr id="13" name="Picture 12"/>
          <p:cNvPicPr>
            <a:picLocks noChangeAspect="1"/>
          </p:cNvPicPr>
          <p:nvPr/>
        </p:nvPicPr>
        <p:blipFill>
          <a:blip r:embed="rId2"/>
          <a:stretch>
            <a:fillRect/>
          </a:stretch>
        </p:blipFill>
        <p:spPr>
          <a:xfrm>
            <a:off x="1500095" y="2312194"/>
            <a:ext cx="6286500" cy="1346200"/>
          </a:xfrm>
          <a:prstGeom prst="rect">
            <a:avLst/>
          </a:prstGeom>
        </p:spPr>
      </p:pic>
      <p:pic>
        <p:nvPicPr>
          <p:cNvPr id="14" name="Picture 13"/>
          <p:cNvPicPr>
            <a:picLocks noChangeAspect="1"/>
          </p:cNvPicPr>
          <p:nvPr/>
        </p:nvPicPr>
        <p:blipFill>
          <a:blip r:embed="rId3"/>
          <a:stretch>
            <a:fillRect/>
          </a:stretch>
        </p:blipFill>
        <p:spPr>
          <a:xfrm>
            <a:off x="6609393" y="5433122"/>
            <a:ext cx="4533900" cy="1079500"/>
          </a:xfrm>
          <a:prstGeom prst="rect">
            <a:avLst/>
          </a:prstGeom>
          <a:ln>
            <a:solidFill>
              <a:schemeClr val="tx1"/>
            </a:solidFill>
          </a:ln>
        </p:spPr>
      </p:pic>
    </p:spTree>
    <p:extLst>
      <p:ext uri="{BB962C8B-B14F-4D97-AF65-F5344CB8AC3E}">
        <p14:creationId xmlns:p14="http://schemas.microsoft.com/office/powerpoint/2010/main" val="17997677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Actividad</a:t>
            </a:r>
            <a:r>
              <a:rPr lang="en-US" dirty="0" smtClean="0"/>
              <a:t> </a:t>
            </a:r>
            <a:r>
              <a:rPr lang="en-US" dirty="0" err="1" smtClean="0"/>
              <a:t>en</a:t>
            </a:r>
            <a:r>
              <a:rPr lang="en-US" dirty="0" smtClean="0"/>
              <a:t> </a:t>
            </a:r>
            <a:r>
              <a:rPr lang="en-US" dirty="0" err="1" smtClean="0"/>
              <a:t>clase</a:t>
            </a:r>
            <a:r>
              <a:rPr lang="en-US" dirty="0" smtClean="0"/>
              <a:t> 2</a:t>
            </a:r>
            <a:endParaRPr lang="en-US" dirty="0"/>
          </a:p>
        </p:txBody>
      </p:sp>
      <p:sp>
        <p:nvSpPr>
          <p:cNvPr id="3" name="Content Placeholder 2"/>
          <p:cNvSpPr>
            <a:spLocks noGrp="1"/>
          </p:cNvSpPr>
          <p:nvPr>
            <p:ph idx="1"/>
          </p:nvPr>
        </p:nvSpPr>
        <p:spPr/>
        <p:txBody>
          <a:bodyPr/>
          <a:lstStyle/>
          <a:p>
            <a:pPr algn="just"/>
            <a:r>
              <a:rPr lang="en-US" dirty="0" err="1" smtClean="0"/>
              <a:t>En</a:t>
            </a:r>
            <a:r>
              <a:rPr lang="en-US" dirty="0" smtClean="0"/>
              <a:t> la </a:t>
            </a:r>
            <a:r>
              <a:rPr lang="en-US" dirty="0" err="1" smtClean="0"/>
              <a:t>clase</a:t>
            </a:r>
            <a:r>
              <a:rPr lang="en-US" dirty="0" smtClean="0"/>
              <a:t> </a:t>
            </a:r>
            <a:r>
              <a:rPr lang="en-US" b="1" dirty="0" err="1">
                <a:latin typeface="Consolas" charset="0"/>
                <a:ea typeface="Consolas" charset="0"/>
                <a:cs typeface="Consolas" charset="0"/>
              </a:rPr>
              <a:t>PokemonAplicacion</a:t>
            </a:r>
            <a:r>
              <a:rPr lang="en-US" b="1" dirty="0">
                <a:latin typeface="Consolas" charset="0"/>
                <a:ea typeface="Consolas" charset="0"/>
                <a:cs typeface="Consolas" charset="0"/>
              </a:rPr>
              <a:t> </a:t>
            </a:r>
            <a:endParaRPr lang="en-US" b="1" dirty="0" smtClean="0">
              <a:latin typeface="Consolas" charset="0"/>
              <a:ea typeface="Consolas" charset="0"/>
              <a:cs typeface="Consolas" charset="0"/>
            </a:endParaRPr>
          </a:p>
          <a:p>
            <a:pPr lvl="1" algn="just"/>
            <a:r>
              <a:rPr lang="en-US" dirty="0" err="1" smtClean="0"/>
              <a:t>cree</a:t>
            </a:r>
            <a:r>
              <a:rPr lang="en-US" dirty="0" smtClean="0"/>
              <a:t> un </a:t>
            </a:r>
            <a:r>
              <a:rPr lang="en-US" dirty="0" err="1" smtClean="0"/>
              <a:t>segundo</a:t>
            </a:r>
            <a:r>
              <a:rPr lang="en-US" dirty="0" smtClean="0"/>
              <a:t> </a:t>
            </a:r>
            <a:r>
              <a:rPr lang="en-US" dirty="0" err="1" smtClean="0"/>
              <a:t>objeto</a:t>
            </a:r>
            <a:r>
              <a:rPr lang="en-US" dirty="0" smtClean="0"/>
              <a:t> de </a:t>
            </a:r>
            <a:r>
              <a:rPr lang="en-US" dirty="0" err="1" smtClean="0"/>
              <a:t>tipo</a:t>
            </a:r>
            <a:r>
              <a:rPr lang="en-US" dirty="0" smtClean="0"/>
              <a:t> </a:t>
            </a:r>
            <a:r>
              <a:rPr lang="en-US" dirty="0" err="1" smtClean="0"/>
              <a:t>Pokemon</a:t>
            </a:r>
            <a:endParaRPr lang="en-US" dirty="0" smtClean="0"/>
          </a:p>
          <a:p>
            <a:pPr lvl="1" algn="just"/>
            <a:r>
              <a:rPr lang="en-US" dirty="0" err="1" smtClean="0"/>
              <a:t>guarde</a:t>
            </a:r>
            <a:r>
              <a:rPr lang="en-US" dirty="0" smtClean="0"/>
              <a:t> el </a:t>
            </a:r>
            <a:r>
              <a:rPr lang="en-US" dirty="0" err="1" smtClean="0"/>
              <a:t>objeto</a:t>
            </a:r>
            <a:r>
              <a:rPr lang="en-US" dirty="0" smtClean="0"/>
              <a:t> </a:t>
            </a:r>
            <a:r>
              <a:rPr lang="en-US" dirty="0" err="1" smtClean="0"/>
              <a:t>en</a:t>
            </a:r>
            <a:r>
              <a:rPr lang="en-US" dirty="0" smtClean="0"/>
              <a:t> </a:t>
            </a:r>
            <a:r>
              <a:rPr lang="en-US" dirty="0" err="1" smtClean="0"/>
              <a:t>una</a:t>
            </a:r>
            <a:r>
              <a:rPr lang="en-US" dirty="0" smtClean="0"/>
              <a:t> variable </a:t>
            </a:r>
            <a:r>
              <a:rPr lang="en-US" dirty="0" err="1" smtClean="0"/>
              <a:t>llamada</a:t>
            </a:r>
            <a:r>
              <a:rPr lang="en-US" dirty="0" smtClean="0"/>
              <a:t> </a:t>
            </a:r>
            <a:r>
              <a:rPr lang="en-US" b="1" dirty="0" smtClean="0"/>
              <a:t>pk2</a:t>
            </a:r>
            <a:r>
              <a:rPr lang="en-US" dirty="0" smtClean="0"/>
              <a:t>, </a:t>
            </a:r>
          </a:p>
          <a:p>
            <a:pPr lvl="1" algn="just"/>
            <a:r>
              <a:rPr lang="en-US" dirty="0" err="1" smtClean="0"/>
              <a:t>fije</a:t>
            </a:r>
            <a:r>
              <a:rPr lang="en-US" dirty="0" smtClean="0"/>
              <a:t> la </a:t>
            </a:r>
            <a:r>
              <a:rPr lang="en-US" dirty="0" err="1" smtClean="0"/>
              <a:t>propiedad</a:t>
            </a:r>
            <a:r>
              <a:rPr lang="en-US" dirty="0" smtClean="0"/>
              <a:t> </a:t>
            </a:r>
            <a:r>
              <a:rPr lang="en-US" dirty="0" err="1" smtClean="0"/>
              <a:t>especie</a:t>
            </a:r>
            <a:r>
              <a:rPr lang="en-US" dirty="0" smtClean="0"/>
              <a:t> de ese </a:t>
            </a:r>
            <a:r>
              <a:rPr lang="en-US" dirty="0" err="1" smtClean="0"/>
              <a:t>objeto</a:t>
            </a:r>
            <a:r>
              <a:rPr lang="en-US" dirty="0"/>
              <a:t> a </a:t>
            </a:r>
            <a:r>
              <a:rPr lang="en-US" b="1" dirty="0"/>
              <a:t>"</a:t>
            </a:r>
            <a:r>
              <a:rPr lang="en-US" b="1" dirty="0" err="1" smtClean="0"/>
              <a:t>Charizard</a:t>
            </a:r>
            <a:r>
              <a:rPr lang="en-US" b="1" dirty="0" smtClean="0"/>
              <a:t>”</a:t>
            </a:r>
          </a:p>
          <a:p>
            <a:pPr lvl="1" algn="just"/>
            <a:r>
              <a:rPr lang="en-US" dirty="0" err="1" smtClean="0"/>
              <a:t>luego</a:t>
            </a:r>
            <a:r>
              <a:rPr lang="en-US" dirty="0" smtClean="0"/>
              <a:t> </a:t>
            </a:r>
            <a:r>
              <a:rPr lang="en-US" dirty="0" err="1" smtClean="0"/>
              <a:t>llame</a:t>
            </a:r>
            <a:r>
              <a:rPr lang="en-US" dirty="0" smtClean="0"/>
              <a:t> al </a:t>
            </a:r>
            <a:r>
              <a:rPr lang="en-US" dirty="0" err="1" smtClean="0"/>
              <a:t>método</a:t>
            </a:r>
            <a:r>
              <a:rPr lang="en-US" dirty="0" smtClean="0"/>
              <a:t> </a:t>
            </a:r>
            <a:r>
              <a:rPr lang="en-US" dirty="0" err="1" smtClean="0"/>
              <a:t>mostrar</a:t>
            </a:r>
            <a:r>
              <a:rPr lang="en-US" dirty="0" smtClean="0"/>
              <a:t> </a:t>
            </a:r>
            <a:r>
              <a:rPr lang="en-US" dirty="0" err="1" smtClean="0"/>
              <a:t>información</a:t>
            </a:r>
            <a:r>
              <a:rPr lang="en-US" dirty="0" smtClean="0"/>
              <a:t> de ese </a:t>
            </a:r>
            <a:r>
              <a:rPr lang="en-US" dirty="0" err="1" smtClean="0"/>
              <a:t>objeto</a:t>
            </a:r>
            <a:r>
              <a:rPr lang="en-US" dirty="0" smtClean="0"/>
              <a:t>.</a:t>
            </a:r>
            <a:endParaRPr lang="en-US" dirty="0"/>
          </a:p>
          <a:p>
            <a:endParaRPr lang="en-US" dirty="0"/>
          </a:p>
        </p:txBody>
      </p:sp>
    </p:spTree>
    <p:extLst>
      <p:ext uri="{BB962C8B-B14F-4D97-AF65-F5344CB8AC3E}">
        <p14:creationId xmlns:p14="http://schemas.microsoft.com/office/powerpoint/2010/main" val="15306872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Creación</a:t>
            </a:r>
            <a:r>
              <a:rPr lang="en-US" dirty="0"/>
              <a:t> de </a:t>
            </a:r>
            <a:r>
              <a:rPr lang="en-US" dirty="0" err="1"/>
              <a:t>objetos</a:t>
            </a:r>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2024293862"/>
              </p:ext>
            </p:extLst>
          </p:nvPr>
        </p:nvGraphicFramePr>
        <p:xfrm>
          <a:off x="6950282" y="3699207"/>
          <a:ext cx="2763563" cy="274828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6" name="TextBox 15"/>
          <p:cNvSpPr txBox="1"/>
          <p:nvPr/>
        </p:nvSpPr>
        <p:spPr>
          <a:xfrm>
            <a:off x="3268041" y="3246950"/>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97832" y="3262407"/>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2722493" y="3727539"/>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a:t>
            </a:r>
            <a:endParaRPr lang="en-US" dirty="0"/>
          </a:p>
        </p:txBody>
      </p:sp>
      <p:cxnSp>
        <p:nvCxnSpPr>
          <p:cNvPr id="19" name="Straight Arrow Connector 18"/>
          <p:cNvCxnSpPr/>
          <p:nvPr/>
        </p:nvCxnSpPr>
        <p:spPr>
          <a:xfrm>
            <a:off x="4931123" y="3953017"/>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34432" y="4365093"/>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a:t>
            </a:r>
            <a:endParaRPr lang="en-US" dirty="0"/>
          </a:p>
        </p:txBody>
      </p:sp>
      <p:cxnSp>
        <p:nvCxnSpPr>
          <p:cNvPr id="21" name="Straight Arrow Connector 20"/>
          <p:cNvCxnSpPr/>
          <p:nvPr/>
        </p:nvCxnSpPr>
        <p:spPr>
          <a:xfrm>
            <a:off x="4931123" y="4553568"/>
            <a:ext cx="2007220" cy="44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50455" y="1810772"/>
            <a:ext cx="5787888" cy="1323439"/>
          </a:xfrm>
          <a:prstGeom prst="rect">
            <a:avLst/>
          </a:prstGeom>
          <a:noFill/>
          <a:ln>
            <a:solidFill>
              <a:schemeClr val="accent1"/>
            </a:solidFill>
          </a:ln>
        </p:spPr>
        <p:txBody>
          <a:bodyPr wrap="square" rtlCol="0">
            <a:spAutoFit/>
          </a:bodyPr>
          <a:lstStyle/>
          <a:p>
            <a:r>
              <a:rPr lang="es-ES" sz="2000" b="1" dirty="0" err="1" smtClean="0"/>
              <a:t>Pokemon</a:t>
            </a:r>
            <a:r>
              <a:rPr lang="es-ES" sz="2000" b="1" dirty="0" smtClean="0"/>
              <a:t> pk1 </a:t>
            </a:r>
            <a:r>
              <a:rPr lang="es-ES" sz="2000" b="1" dirty="0"/>
              <a:t>= </a:t>
            </a:r>
            <a:r>
              <a:rPr lang="es-ES" sz="2000" b="1" dirty="0">
                <a:solidFill>
                  <a:schemeClr val="accent1"/>
                </a:solidFill>
              </a:rPr>
              <a:t>new</a:t>
            </a:r>
            <a:r>
              <a:rPr lang="es-ES" sz="2000" b="1" dirty="0"/>
              <a:t> </a:t>
            </a:r>
            <a:r>
              <a:rPr lang="es-ES" sz="2000" b="1" dirty="0" err="1" smtClean="0"/>
              <a:t>Pokemon</a:t>
            </a:r>
            <a:r>
              <a:rPr lang="es-ES" sz="2000" b="1" dirty="0" smtClean="0"/>
              <a:t> ();</a:t>
            </a:r>
          </a:p>
          <a:p>
            <a:r>
              <a:rPr lang="en-US" sz="2000" b="1" dirty="0"/>
              <a:t>pk1.</a:t>
            </a:r>
            <a:r>
              <a:rPr lang="en-US" sz="2000" b="1" dirty="0">
                <a:solidFill>
                  <a:schemeClr val="accent6"/>
                </a:solidFill>
              </a:rPr>
              <a:t>especie</a:t>
            </a:r>
            <a:r>
              <a:rPr lang="en-US" sz="2000" b="1" dirty="0"/>
              <a:t> = "Pikachu</a:t>
            </a:r>
            <a:r>
              <a:rPr lang="en-US" sz="2000" b="1" dirty="0" smtClean="0"/>
              <a:t>";</a:t>
            </a:r>
            <a:endParaRPr lang="es-ES" sz="2000" b="1" dirty="0" smtClean="0"/>
          </a:p>
          <a:p>
            <a:r>
              <a:rPr lang="es-ES" sz="2000" b="1" dirty="0" err="1" smtClean="0"/>
              <a:t>Pokemon</a:t>
            </a:r>
            <a:r>
              <a:rPr lang="es-ES" sz="2000" b="1" dirty="0" smtClean="0"/>
              <a:t> pk2 </a:t>
            </a:r>
            <a:r>
              <a:rPr lang="es-ES" sz="2000" dirty="0"/>
              <a:t>= </a:t>
            </a:r>
            <a:r>
              <a:rPr lang="es-ES" sz="2000" b="1" dirty="0">
                <a:solidFill>
                  <a:schemeClr val="accent1"/>
                </a:solidFill>
              </a:rPr>
              <a:t>new</a:t>
            </a:r>
            <a:r>
              <a:rPr lang="es-ES" sz="2000" b="1" dirty="0"/>
              <a:t> </a:t>
            </a:r>
            <a:r>
              <a:rPr lang="es-ES" sz="2000" b="1" dirty="0" err="1" smtClean="0"/>
              <a:t>Pokemon</a:t>
            </a:r>
            <a:r>
              <a:rPr lang="es-ES" sz="2000" b="1" dirty="0" smtClean="0"/>
              <a:t>();</a:t>
            </a:r>
          </a:p>
          <a:p>
            <a:r>
              <a:rPr lang="en-US" sz="2000" b="1" dirty="0"/>
              <a:t>pk1.</a:t>
            </a:r>
            <a:r>
              <a:rPr lang="en-US" sz="2000" b="1" dirty="0">
                <a:solidFill>
                  <a:schemeClr val="accent6"/>
                </a:solidFill>
              </a:rPr>
              <a:t>especie</a:t>
            </a:r>
            <a:r>
              <a:rPr lang="en-US" sz="2000" b="1" dirty="0"/>
              <a:t> = </a:t>
            </a:r>
            <a:r>
              <a:rPr lang="en-US" sz="2000" b="1" dirty="0" smtClean="0"/>
              <a:t>”</a:t>
            </a:r>
            <a:r>
              <a:rPr lang="en-US" sz="2000" b="1" dirty="0" err="1" smtClean="0"/>
              <a:t>Charizad</a:t>
            </a:r>
            <a:r>
              <a:rPr lang="en-US" sz="2000" b="1" dirty="0" smtClean="0"/>
              <a:t>";</a:t>
            </a:r>
            <a:endParaRPr lang="es-ES" sz="2000" b="1" dirty="0"/>
          </a:p>
        </p:txBody>
      </p:sp>
      <p:sp>
        <p:nvSpPr>
          <p:cNvPr id="11" name="TextBox 10"/>
          <p:cNvSpPr txBox="1"/>
          <p:nvPr/>
        </p:nvSpPr>
        <p:spPr>
          <a:xfrm>
            <a:off x="1509932" y="5905335"/>
            <a:ext cx="4007465" cy="400110"/>
          </a:xfrm>
          <a:prstGeom prst="rect">
            <a:avLst/>
          </a:prstGeom>
          <a:noFill/>
        </p:spPr>
        <p:txBody>
          <a:bodyPr wrap="square" rtlCol="0">
            <a:spAutoFit/>
          </a:bodyPr>
          <a:lstStyle/>
          <a:p>
            <a:r>
              <a:rPr lang="en-US" sz="2000" b="1" dirty="0" err="1" smtClean="0"/>
              <a:t>Cada</a:t>
            </a:r>
            <a:r>
              <a:rPr lang="en-US" sz="2000" b="1" dirty="0" smtClean="0"/>
              <a:t> </a:t>
            </a:r>
            <a:r>
              <a:rPr lang="en-US" sz="2000" b="1" dirty="0" err="1" smtClean="0"/>
              <a:t>objeto</a:t>
            </a:r>
            <a:r>
              <a:rPr lang="en-US" sz="2000" b="1" dirty="0" smtClean="0"/>
              <a:t> </a:t>
            </a:r>
            <a:r>
              <a:rPr lang="en-US" sz="2000" b="1" dirty="0" err="1" smtClean="0"/>
              <a:t>tiene</a:t>
            </a:r>
            <a:r>
              <a:rPr lang="en-US" sz="2000" b="1" dirty="0" smtClean="0"/>
              <a:t> </a:t>
            </a:r>
            <a:r>
              <a:rPr lang="en-US" sz="2000" b="1" dirty="0" err="1" smtClean="0"/>
              <a:t>su</a:t>
            </a:r>
            <a:r>
              <a:rPr lang="en-US" sz="2000" b="1" dirty="0" smtClean="0"/>
              <a:t> </a:t>
            </a:r>
            <a:r>
              <a:rPr lang="en-US" sz="2000" b="1" dirty="0" err="1" smtClean="0"/>
              <a:t>propio</a:t>
            </a:r>
            <a:r>
              <a:rPr lang="en-US" sz="2000" b="1" dirty="0" smtClean="0"/>
              <a:t> </a:t>
            </a:r>
            <a:r>
              <a:rPr lang="en-US" sz="2000" b="1" dirty="0" err="1" smtClean="0"/>
              <a:t>estado</a:t>
            </a:r>
            <a:endParaRPr lang="en-US" sz="2000" b="1" dirty="0" smtClean="0"/>
          </a:p>
        </p:txBody>
      </p:sp>
    </p:spTree>
    <p:extLst>
      <p:ext uri="{BB962C8B-B14F-4D97-AF65-F5344CB8AC3E}">
        <p14:creationId xmlns:p14="http://schemas.microsoft.com/office/powerpoint/2010/main" val="1265963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Crear</a:t>
            </a:r>
            <a:r>
              <a:rPr lang="en-US" dirty="0" smtClean="0"/>
              <a:t> </a:t>
            </a:r>
            <a:r>
              <a:rPr lang="en-US" dirty="0" err="1" smtClean="0"/>
              <a:t>una</a:t>
            </a:r>
            <a:r>
              <a:rPr lang="en-US" dirty="0" smtClean="0"/>
              <a:t> variable NO </a:t>
            </a:r>
            <a:r>
              <a:rPr lang="en-US" dirty="0" err="1" smtClean="0"/>
              <a:t>es</a:t>
            </a:r>
            <a:r>
              <a:rPr lang="en-US" dirty="0" smtClean="0"/>
              <a:t> lo </a:t>
            </a:r>
            <a:r>
              <a:rPr lang="en-US" dirty="0" err="1" smtClean="0"/>
              <a:t>mismo</a:t>
            </a:r>
            <a:r>
              <a:rPr lang="en-US" dirty="0" smtClean="0"/>
              <a:t> que </a:t>
            </a:r>
            <a:r>
              <a:rPr lang="en-US" dirty="0" err="1" smtClean="0"/>
              <a:t>crear</a:t>
            </a:r>
            <a:r>
              <a:rPr lang="en-US" dirty="0" smtClean="0"/>
              <a:t> un </a:t>
            </a:r>
            <a:r>
              <a:rPr lang="en-US" dirty="0" err="1" smtClean="0"/>
              <a:t>objeto</a:t>
            </a:r>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1344232090"/>
              </p:ext>
            </p:extLst>
          </p:nvPr>
        </p:nvGraphicFramePr>
        <p:xfrm>
          <a:off x="6894011" y="3195954"/>
          <a:ext cx="2763563" cy="274828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6" name="TextBox 15"/>
          <p:cNvSpPr txBox="1"/>
          <p:nvPr/>
        </p:nvSpPr>
        <p:spPr>
          <a:xfrm>
            <a:off x="3211770" y="2743697"/>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41561" y="2759154"/>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2666222" y="3224286"/>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a:t>
            </a:r>
            <a:endParaRPr lang="en-US" dirty="0"/>
          </a:p>
        </p:txBody>
      </p:sp>
      <p:cxnSp>
        <p:nvCxnSpPr>
          <p:cNvPr id="19" name="Straight Arrow Connector 18"/>
          <p:cNvCxnSpPr/>
          <p:nvPr/>
        </p:nvCxnSpPr>
        <p:spPr>
          <a:xfrm>
            <a:off x="4874852" y="3449764"/>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678161" y="3861840"/>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a:t>
            </a:r>
            <a:endParaRPr lang="en-US" dirty="0"/>
          </a:p>
        </p:txBody>
      </p:sp>
      <p:cxnSp>
        <p:nvCxnSpPr>
          <p:cNvPr id="21" name="Straight Arrow Connector 20"/>
          <p:cNvCxnSpPr/>
          <p:nvPr/>
        </p:nvCxnSpPr>
        <p:spPr>
          <a:xfrm>
            <a:off x="4874852" y="4058052"/>
            <a:ext cx="2007220" cy="4413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164120" y="1618257"/>
            <a:ext cx="5787888" cy="1015663"/>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smtClean="0"/>
              <a:t>Pokemon</a:t>
            </a:r>
            <a:r>
              <a:rPr lang="es-ES" sz="2000" b="1" dirty="0" smtClean="0"/>
              <a:t> pk3;</a:t>
            </a:r>
          </a:p>
          <a:p>
            <a:r>
              <a:rPr lang="mr-IN" sz="2000" b="1" dirty="0" smtClean="0"/>
              <a:t>…</a:t>
            </a:r>
            <a:r>
              <a:rPr lang="en-AU" sz="2000" b="1" dirty="0" smtClean="0"/>
              <a:t>.</a:t>
            </a:r>
            <a:endParaRPr lang="es-ES" sz="2000" b="1" dirty="0"/>
          </a:p>
        </p:txBody>
      </p:sp>
      <p:sp>
        <p:nvSpPr>
          <p:cNvPr id="11" name="TextBox 10"/>
          <p:cNvSpPr txBox="1"/>
          <p:nvPr/>
        </p:nvSpPr>
        <p:spPr>
          <a:xfrm>
            <a:off x="2673193" y="4499394"/>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a:t>
            </a:r>
            <a:r>
              <a:rPr lang="en-US" dirty="0"/>
              <a:t>3</a:t>
            </a:r>
          </a:p>
        </p:txBody>
      </p:sp>
      <p:sp>
        <p:nvSpPr>
          <p:cNvPr id="12" name="TextBox 11"/>
          <p:cNvSpPr txBox="1"/>
          <p:nvPr/>
        </p:nvSpPr>
        <p:spPr>
          <a:xfrm>
            <a:off x="1645920" y="5997012"/>
            <a:ext cx="9172135" cy="707886"/>
          </a:xfrm>
          <a:prstGeom prst="rect">
            <a:avLst/>
          </a:prstGeom>
          <a:noFill/>
        </p:spPr>
        <p:txBody>
          <a:bodyPr wrap="square" rtlCol="0">
            <a:spAutoFit/>
          </a:bodyPr>
          <a:lstStyle/>
          <a:p>
            <a:pPr algn="ctr"/>
            <a:r>
              <a:rPr lang="en-US" sz="2000" b="1" dirty="0" smtClean="0"/>
              <a:t>pk3 </a:t>
            </a:r>
            <a:r>
              <a:rPr lang="en-US" sz="2000" b="1" dirty="0" err="1" smtClean="0"/>
              <a:t>es</a:t>
            </a:r>
            <a:r>
              <a:rPr lang="en-US" sz="2000" b="1" dirty="0" smtClean="0"/>
              <a:t> </a:t>
            </a:r>
            <a:r>
              <a:rPr lang="en-US" sz="2000" b="1" dirty="0" err="1" smtClean="0"/>
              <a:t>una</a:t>
            </a:r>
            <a:r>
              <a:rPr lang="en-US" sz="2000" b="1" dirty="0" smtClean="0"/>
              <a:t> </a:t>
            </a:r>
            <a:r>
              <a:rPr lang="en-US" sz="2000" b="1" dirty="0" err="1" smtClean="0"/>
              <a:t>referencia</a:t>
            </a:r>
            <a:r>
              <a:rPr lang="en-US" sz="2000" b="1" dirty="0" smtClean="0"/>
              <a:t> que no </a:t>
            </a:r>
            <a:r>
              <a:rPr lang="en-US" sz="2000" b="1" dirty="0" err="1" smtClean="0"/>
              <a:t>apunta</a:t>
            </a:r>
            <a:r>
              <a:rPr lang="en-US" sz="2000" b="1" dirty="0" smtClean="0"/>
              <a:t> a </a:t>
            </a:r>
            <a:r>
              <a:rPr lang="en-US" sz="2000" b="1" dirty="0" err="1" smtClean="0"/>
              <a:t>ningún</a:t>
            </a:r>
            <a:r>
              <a:rPr lang="en-US" sz="2000" b="1" dirty="0" smtClean="0"/>
              <a:t> </a:t>
            </a:r>
            <a:r>
              <a:rPr lang="en-US" sz="2000" b="1" dirty="0" err="1" smtClean="0"/>
              <a:t>objeto</a:t>
            </a:r>
            <a:r>
              <a:rPr lang="en-US" sz="2000" b="1" dirty="0" smtClean="0"/>
              <a:t>.</a:t>
            </a:r>
          </a:p>
          <a:p>
            <a:pPr algn="ctr"/>
            <a:r>
              <a:rPr lang="en-US" sz="2000" b="1" dirty="0" smtClean="0"/>
              <a:t>NO SE HA CREADO UN NUEVO OBJETO</a:t>
            </a:r>
          </a:p>
        </p:txBody>
      </p:sp>
    </p:spTree>
    <p:extLst>
      <p:ext uri="{BB962C8B-B14F-4D97-AF65-F5344CB8AC3E}">
        <p14:creationId xmlns:p14="http://schemas.microsoft.com/office/powerpoint/2010/main" val="1693962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Ejercicio</a:t>
            </a:r>
            <a:endParaRPr lang="en-US" dirty="0"/>
          </a:p>
        </p:txBody>
      </p:sp>
      <p:sp>
        <p:nvSpPr>
          <p:cNvPr id="3" name="Content Placeholder 2"/>
          <p:cNvSpPr>
            <a:spLocks noGrp="1"/>
          </p:cNvSpPr>
          <p:nvPr>
            <p:ph idx="1"/>
          </p:nvPr>
        </p:nvSpPr>
        <p:spPr/>
        <p:txBody>
          <a:bodyPr/>
          <a:lstStyle/>
          <a:p>
            <a:r>
              <a:rPr lang="en-US" dirty="0" smtClean="0"/>
              <a:t>¿</a:t>
            </a:r>
            <a:r>
              <a:rPr lang="en-US" dirty="0" err="1" smtClean="0"/>
              <a:t>Qué</a:t>
            </a:r>
            <a:r>
              <a:rPr lang="en-US" dirty="0" smtClean="0"/>
              <a:t> </a:t>
            </a:r>
            <a:r>
              <a:rPr lang="en-US" dirty="0" err="1" smtClean="0"/>
              <a:t>sucede</a:t>
            </a:r>
            <a:r>
              <a:rPr lang="en-US" dirty="0" smtClean="0"/>
              <a:t> </a:t>
            </a:r>
            <a:r>
              <a:rPr lang="en-US" dirty="0" err="1" smtClean="0"/>
              <a:t>si</a:t>
            </a:r>
            <a:r>
              <a:rPr lang="en-US" dirty="0" smtClean="0"/>
              <a:t> </a:t>
            </a:r>
            <a:r>
              <a:rPr lang="en-US" dirty="0" err="1" smtClean="0"/>
              <a:t>ejecutamos</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sp>
        <p:nvSpPr>
          <p:cNvPr id="4" name="TextBox 3"/>
          <p:cNvSpPr txBox="1"/>
          <p:nvPr/>
        </p:nvSpPr>
        <p:spPr>
          <a:xfrm>
            <a:off x="1164120" y="2546724"/>
            <a:ext cx="5787888" cy="1323439"/>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smtClean="0"/>
              <a:t>Pokemon</a:t>
            </a:r>
            <a:r>
              <a:rPr lang="es-ES" sz="2000" b="1" dirty="0" smtClean="0"/>
              <a:t> pk3;</a:t>
            </a:r>
          </a:p>
          <a:p>
            <a:r>
              <a:rPr lang="es-ES" sz="2000" b="1" smtClean="0"/>
              <a:t>pk3.mostrarInformacion();</a:t>
            </a:r>
            <a:endParaRPr lang="es-ES" sz="2000" b="1" dirty="0" smtClean="0"/>
          </a:p>
          <a:p>
            <a:r>
              <a:rPr lang="mr-IN" sz="2000" b="1" dirty="0" smtClean="0"/>
              <a:t>…</a:t>
            </a:r>
            <a:r>
              <a:rPr lang="en-AU" sz="2000" b="1" dirty="0" smtClean="0"/>
              <a:t>.</a:t>
            </a:r>
            <a:endParaRPr lang="es-ES" sz="2000" b="1" dirty="0"/>
          </a:p>
        </p:txBody>
      </p:sp>
    </p:spTree>
    <p:extLst>
      <p:ext uri="{BB962C8B-B14F-4D97-AF65-F5344CB8AC3E}">
        <p14:creationId xmlns:p14="http://schemas.microsoft.com/office/powerpoint/2010/main" val="19883418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2060"/>
              </a:buClr>
              <a:buSzPts val="4400"/>
              <a:buFont typeface="Calibri"/>
              <a:buNone/>
            </a:pPr>
            <a:r>
              <a:rPr lang="en-US"/>
              <a:t>Objetivos</a:t>
            </a:r>
            <a:endParaRPr/>
          </a:p>
        </p:txBody>
      </p:sp>
      <p:sp>
        <p:nvSpPr>
          <p:cNvPr id="136" name="Google Shape;136;p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228600" algn="just" rtl="0">
              <a:lnSpc>
                <a:spcPct val="90000"/>
              </a:lnSpc>
              <a:spcBef>
                <a:spcPts val="1000"/>
              </a:spcBef>
              <a:spcAft>
                <a:spcPts val="0"/>
              </a:spcAft>
              <a:buSzPts val="2800"/>
              <a:buChar char="•"/>
            </a:pPr>
            <a:r>
              <a:rPr lang="en-US"/>
              <a:t>Analizar los cuatro pilares de programación orientada a objetos identificando las ventajas y desventajas de este paradigma en el diseño de aplicaciones informáticas. </a:t>
            </a:r>
            <a:endParaRPr/>
          </a:p>
          <a:p>
            <a:pPr marL="228600" lvl="0" indent="-228600" algn="just" rtl="0">
              <a:lnSpc>
                <a:spcPct val="90000"/>
              </a:lnSpc>
              <a:spcBef>
                <a:spcPts val="1000"/>
              </a:spcBef>
              <a:spcAft>
                <a:spcPts val="0"/>
              </a:spcAft>
              <a:buSzPts val="2800"/>
              <a:buChar char="•"/>
            </a:pPr>
            <a:r>
              <a:rPr lang="en-US"/>
              <a:t>Implementar clases en un lenguaje de programación basándose en las características propias de los objetos y aplicando conceptos de abstracción y encapsulamiento.</a:t>
            </a:r>
            <a:endParaRPr/>
          </a:p>
          <a:p>
            <a:pPr marL="0" lvl="0" indent="0" algn="l" rtl="0">
              <a:lnSpc>
                <a:spcPct val="90000"/>
              </a:lnSpc>
              <a:spcBef>
                <a:spcPts val="1000"/>
              </a:spcBef>
              <a:spcAft>
                <a:spcPts val="0"/>
              </a:spcAft>
              <a:buSzPts val="2800"/>
              <a:buNone/>
            </a:pPr>
            <a:endParaRPr/>
          </a:p>
        </p:txBody>
      </p:sp>
    </p:spTree>
    <p:extLst>
      <p:ext uri="{BB962C8B-B14F-4D97-AF65-F5344CB8AC3E}">
        <p14:creationId xmlns:p14="http://schemas.microsoft.com/office/powerpoint/2010/main" val="62887234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Ejercicio</a:t>
            </a:r>
            <a:endParaRPr lang="en-US" dirty="0"/>
          </a:p>
        </p:txBody>
      </p:sp>
      <p:sp>
        <p:nvSpPr>
          <p:cNvPr id="3" name="Content Placeholder 2"/>
          <p:cNvSpPr>
            <a:spLocks noGrp="1"/>
          </p:cNvSpPr>
          <p:nvPr>
            <p:ph idx="1"/>
          </p:nvPr>
        </p:nvSpPr>
        <p:spPr/>
        <p:txBody>
          <a:bodyPr/>
          <a:lstStyle/>
          <a:p>
            <a:r>
              <a:rPr lang="en-US" dirty="0" smtClean="0"/>
              <a:t>¿</a:t>
            </a:r>
            <a:r>
              <a:rPr lang="en-US" dirty="0" err="1" smtClean="0"/>
              <a:t>Qué</a:t>
            </a:r>
            <a:r>
              <a:rPr lang="en-US" dirty="0" smtClean="0"/>
              <a:t> </a:t>
            </a:r>
            <a:r>
              <a:rPr lang="en-US" dirty="0" err="1" smtClean="0"/>
              <a:t>sucede</a:t>
            </a:r>
            <a:r>
              <a:rPr lang="en-US" dirty="0" smtClean="0"/>
              <a:t> se </a:t>
            </a:r>
            <a:r>
              <a:rPr lang="en-US" dirty="0" err="1" smtClean="0"/>
              <a:t>ejecutamos</a:t>
            </a:r>
            <a:r>
              <a:rPr lang="en-US" dirty="0" smtClean="0"/>
              <a:t> el </a:t>
            </a:r>
            <a:r>
              <a:rPr lang="en-US" dirty="0" err="1" smtClean="0"/>
              <a:t>siguiente</a:t>
            </a:r>
            <a:r>
              <a:rPr lang="en-US" dirty="0" smtClean="0"/>
              <a:t> </a:t>
            </a:r>
            <a:r>
              <a:rPr lang="en-US" dirty="0" err="1" smtClean="0"/>
              <a:t>código</a:t>
            </a:r>
            <a:r>
              <a:rPr lang="en-US" dirty="0" smtClean="0"/>
              <a:t>?</a:t>
            </a:r>
          </a:p>
          <a:p>
            <a:endParaRPr lang="en-US" dirty="0"/>
          </a:p>
          <a:p>
            <a:endParaRPr lang="en-US" dirty="0" smtClean="0"/>
          </a:p>
          <a:p>
            <a:endParaRPr lang="en-US" dirty="0"/>
          </a:p>
          <a:p>
            <a:endParaRPr lang="en-US" dirty="0"/>
          </a:p>
          <a:p>
            <a:r>
              <a:rPr lang="en-US" b="1" dirty="0" err="1" smtClean="0"/>
              <a:t>Respuesta</a:t>
            </a:r>
            <a:r>
              <a:rPr lang="en-US" dirty="0" smtClean="0"/>
              <a:t>: </a:t>
            </a:r>
            <a:r>
              <a:rPr lang="en-US" dirty="0" err="1" smtClean="0"/>
              <a:t>Ocurrirá</a:t>
            </a:r>
            <a:r>
              <a:rPr lang="en-US" dirty="0" smtClean="0"/>
              <a:t> </a:t>
            </a:r>
            <a:r>
              <a:rPr lang="en-US" dirty="0" err="1" smtClean="0"/>
              <a:t>una</a:t>
            </a:r>
            <a:r>
              <a:rPr lang="en-US" dirty="0" smtClean="0"/>
              <a:t> </a:t>
            </a:r>
            <a:r>
              <a:rPr lang="en-US" dirty="0" err="1" smtClean="0"/>
              <a:t>excepción</a:t>
            </a:r>
            <a:r>
              <a:rPr lang="en-US" dirty="0" smtClean="0"/>
              <a:t> </a:t>
            </a:r>
            <a:r>
              <a:rPr lang="en-US" dirty="0" err="1" smtClean="0"/>
              <a:t>en</a:t>
            </a:r>
            <a:r>
              <a:rPr lang="en-US" dirty="0" smtClean="0"/>
              <a:t> </a:t>
            </a:r>
            <a:r>
              <a:rPr lang="en-US" dirty="0" err="1" smtClean="0"/>
              <a:t>tiempo</a:t>
            </a:r>
            <a:r>
              <a:rPr lang="en-US" dirty="0" smtClean="0"/>
              <a:t> de </a:t>
            </a:r>
            <a:r>
              <a:rPr lang="en-US" dirty="0" err="1" smtClean="0"/>
              <a:t>ejecución</a:t>
            </a:r>
            <a:r>
              <a:rPr lang="en-US" dirty="0" smtClean="0"/>
              <a:t> </a:t>
            </a:r>
            <a:r>
              <a:rPr lang="en-US" dirty="0" err="1" smtClean="0"/>
              <a:t>porque</a:t>
            </a:r>
            <a:r>
              <a:rPr lang="en-US" dirty="0" smtClean="0"/>
              <a:t> </a:t>
            </a:r>
            <a:r>
              <a:rPr lang="en-US" dirty="0" err="1" smtClean="0"/>
              <a:t>tratamos</a:t>
            </a:r>
            <a:r>
              <a:rPr lang="en-US" dirty="0" smtClean="0"/>
              <a:t> de </a:t>
            </a:r>
            <a:r>
              <a:rPr lang="en-US" dirty="0" err="1" smtClean="0"/>
              <a:t>llamar</a:t>
            </a:r>
            <a:r>
              <a:rPr lang="en-US" dirty="0" smtClean="0"/>
              <a:t> a un </a:t>
            </a:r>
            <a:r>
              <a:rPr lang="en-US" dirty="0" err="1" smtClean="0"/>
              <a:t>método</a:t>
            </a:r>
            <a:r>
              <a:rPr lang="en-US" dirty="0" smtClean="0"/>
              <a:t> </a:t>
            </a:r>
            <a:r>
              <a:rPr lang="en-US" dirty="0" err="1" smtClean="0"/>
              <a:t>sobre</a:t>
            </a:r>
            <a:r>
              <a:rPr lang="en-US" dirty="0" smtClean="0"/>
              <a:t> </a:t>
            </a:r>
            <a:r>
              <a:rPr lang="en-US" dirty="0" err="1" smtClean="0"/>
              <a:t>una</a:t>
            </a:r>
            <a:r>
              <a:rPr lang="en-US" dirty="0" smtClean="0"/>
              <a:t> variable que no ha </a:t>
            </a:r>
            <a:r>
              <a:rPr lang="en-US" dirty="0" err="1" smtClean="0"/>
              <a:t>sido</a:t>
            </a:r>
            <a:r>
              <a:rPr lang="en-US" dirty="0" smtClean="0"/>
              <a:t> </a:t>
            </a:r>
            <a:r>
              <a:rPr lang="en-US" dirty="0" err="1" smtClean="0"/>
              <a:t>inicializada</a:t>
            </a:r>
            <a:r>
              <a:rPr lang="en-US" dirty="0" smtClean="0"/>
              <a:t>.</a:t>
            </a:r>
            <a:endParaRPr lang="en-US" dirty="0"/>
          </a:p>
        </p:txBody>
      </p:sp>
      <p:sp>
        <p:nvSpPr>
          <p:cNvPr id="4" name="TextBox 3"/>
          <p:cNvSpPr txBox="1"/>
          <p:nvPr/>
        </p:nvSpPr>
        <p:spPr>
          <a:xfrm>
            <a:off x="1164120" y="2402912"/>
            <a:ext cx="5787888" cy="1323439"/>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smtClean="0"/>
              <a:t>Pokemon</a:t>
            </a:r>
            <a:r>
              <a:rPr lang="es-ES" sz="2000" b="1" dirty="0" smtClean="0"/>
              <a:t> pk3;</a:t>
            </a:r>
          </a:p>
          <a:p>
            <a:r>
              <a:rPr lang="es-ES" sz="2000" b="1" dirty="0" smtClean="0"/>
              <a:t>pk3.mostrarInformacion();</a:t>
            </a:r>
          </a:p>
          <a:p>
            <a:r>
              <a:rPr lang="mr-IN" sz="2000" b="1" dirty="0" smtClean="0"/>
              <a:t>…</a:t>
            </a:r>
            <a:r>
              <a:rPr lang="en-AU" sz="2000" b="1" dirty="0" smtClean="0"/>
              <a:t>.</a:t>
            </a:r>
            <a:endParaRPr lang="es-ES" sz="2000" b="1" dirty="0"/>
          </a:p>
        </p:txBody>
      </p:sp>
      <p:pic>
        <p:nvPicPr>
          <p:cNvPr id="5" name="Picture 4"/>
          <p:cNvPicPr>
            <a:picLocks noChangeAspect="1"/>
          </p:cNvPicPr>
          <p:nvPr/>
        </p:nvPicPr>
        <p:blipFill>
          <a:blip r:embed="rId2"/>
          <a:stretch>
            <a:fillRect/>
          </a:stretch>
        </p:blipFill>
        <p:spPr>
          <a:xfrm>
            <a:off x="838200" y="5768377"/>
            <a:ext cx="10801333" cy="817172"/>
          </a:xfrm>
          <a:prstGeom prst="rect">
            <a:avLst/>
          </a:prstGeom>
          <a:ln>
            <a:solidFill>
              <a:schemeClr val="tx1"/>
            </a:solidFill>
          </a:ln>
        </p:spPr>
      </p:pic>
    </p:spTree>
    <p:extLst>
      <p:ext uri="{BB962C8B-B14F-4D97-AF65-F5344CB8AC3E}">
        <p14:creationId xmlns:p14="http://schemas.microsoft.com/office/powerpoint/2010/main" val="12936083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Definiendo</a:t>
            </a:r>
            <a:r>
              <a:rPr lang="en-US" dirty="0" smtClean="0"/>
              <a:t> </a:t>
            </a:r>
            <a:r>
              <a:rPr lang="en-US" dirty="0" err="1" smtClean="0"/>
              <a:t>métodos</a:t>
            </a:r>
            <a:endParaRPr lang="en-US" dirty="0"/>
          </a:p>
        </p:txBody>
      </p:sp>
      <p:sp>
        <p:nvSpPr>
          <p:cNvPr id="3" name="Content Placeholder 2"/>
          <p:cNvSpPr>
            <a:spLocks noGrp="1"/>
          </p:cNvSpPr>
          <p:nvPr>
            <p:ph idx="1"/>
          </p:nvPr>
        </p:nvSpPr>
        <p:spPr/>
        <p:txBody>
          <a:bodyPr/>
          <a:lstStyle/>
          <a:p>
            <a:r>
              <a:rPr lang="en-US" dirty="0" err="1" smtClean="0"/>
              <a:t>Sintáxis</a:t>
            </a:r>
            <a:r>
              <a:rPr lang="en-US" dirty="0" smtClean="0"/>
              <a:t> general</a:t>
            </a:r>
          </a:p>
          <a:p>
            <a:endParaRPr lang="en-US" dirty="0"/>
          </a:p>
          <a:p>
            <a:endParaRPr lang="en-US" dirty="0" smtClean="0"/>
          </a:p>
          <a:p>
            <a:endParaRPr lang="en-US" dirty="0"/>
          </a:p>
          <a:p>
            <a:endParaRPr lang="en-US" dirty="0" smtClean="0"/>
          </a:p>
          <a:p>
            <a:endParaRPr lang="en-US" dirty="0"/>
          </a:p>
        </p:txBody>
      </p:sp>
      <p:sp>
        <p:nvSpPr>
          <p:cNvPr id="5" name="TextBox 4"/>
          <p:cNvSpPr txBox="1"/>
          <p:nvPr/>
        </p:nvSpPr>
        <p:spPr>
          <a:xfrm>
            <a:off x="1039679" y="2696705"/>
            <a:ext cx="10739034" cy="1015663"/>
          </a:xfrm>
          <a:prstGeom prst="rect">
            <a:avLst/>
          </a:prstGeom>
          <a:noFill/>
          <a:ln>
            <a:solidFill>
              <a:schemeClr val="tx1"/>
            </a:solidFill>
          </a:ln>
        </p:spPr>
        <p:txBody>
          <a:bodyPr wrap="square" rtlCol="0">
            <a:spAutoFit/>
          </a:bodyPr>
          <a:lstStyle/>
          <a:p>
            <a:r>
              <a:rPr lang="es-ES_tradnl" sz="2000" b="1" dirty="0" smtClean="0">
                <a:latin typeface="Consolas" charset="0"/>
                <a:ea typeface="Consolas" charset="0"/>
                <a:cs typeface="Consolas" charset="0"/>
              </a:rPr>
              <a:t>&lt;modificador&gt; &lt;tipo&gt; </a:t>
            </a:r>
            <a:r>
              <a:rPr lang="es-ES_tradnl" sz="2000" b="1" dirty="0" err="1">
                <a:latin typeface="Consolas" charset="0"/>
                <a:ea typeface="Consolas" charset="0"/>
                <a:cs typeface="Consolas" charset="0"/>
              </a:rPr>
              <a:t>nombreMetodo</a:t>
            </a:r>
            <a:r>
              <a:rPr lang="es-ES_tradnl" sz="2000" dirty="0" smtClean="0">
                <a:latin typeface="Consolas" charset="0"/>
                <a:ea typeface="Consolas" charset="0"/>
                <a:cs typeface="Consolas" charset="0"/>
              </a:rPr>
              <a:t>(&lt;tipo1&gt; nombre1, &lt;tipo2&gt;, nombre 2, </a:t>
            </a:r>
            <a:r>
              <a:rPr lang="mr-IN" sz="2000" dirty="0" smtClean="0">
                <a:latin typeface="Consolas" charset="0"/>
                <a:ea typeface="Consolas" charset="0"/>
                <a:cs typeface="Consolas" charset="0"/>
              </a:rPr>
              <a:t>…</a:t>
            </a:r>
            <a:r>
              <a:rPr lang="es-ES_tradnl" sz="2000" dirty="0" smtClean="0">
                <a:latin typeface="Consolas" charset="0"/>
                <a:ea typeface="Consolas" charset="0"/>
                <a:cs typeface="Consolas" charset="0"/>
              </a:rPr>
              <a:t>) </a:t>
            </a:r>
            <a:r>
              <a:rPr lang="es-ES_tradnl" sz="2000" dirty="0">
                <a:latin typeface="Consolas" charset="0"/>
                <a:ea typeface="Consolas" charset="0"/>
                <a:cs typeface="Consolas" charset="0"/>
              </a:rPr>
              <a:t>{</a:t>
            </a:r>
          </a:p>
          <a:p>
            <a:r>
              <a:rPr lang="es-ES_tradnl" sz="2000" dirty="0" smtClean="0">
                <a:latin typeface="Consolas" charset="0"/>
                <a:ea typeface="Consolas" charset="0"/>
                <a:cs typeface="Consolas" charset="0"/>
              </a:rPr>
              <a:t>	// </a:t>
            </a:r>
            <a:r>
              <a:rPr lang="es-ES_tradnl" sz="2000" dirty="0">
                <a:latin typeface="Consolas" charset="0"/>
                <a:ea typeface="Consolas" charset="0"/>
                <a:cs typeface="Consolas" charset="0"/>
              </a:rPr>
              <a:t>cuerpo del m</a:t>
            </a:r>
            <a:r>
              <a:rPr lang="es-ES" sz="2000" dirty="0" err="1">
                <a:latin typeface="Consolas" charset="0"/>
                <a:ea typeface="Consolas" charset="0"/>
                <a:cs typeface="Consolas" charset="0"/>
              </a:rPr>
              <a:t>étodo</a:t>
            </a:r>
            <a:endParaRPr lang="es-ES_tradnl" sz="2000" dirty="0">
              <a:latin typeface="Consolas" charset="0"/>
              <a:ea typeface="Consolas" charset="0"/>
              <a:cs typeface="Consolas" charset="0"/>
            </a:endParaRPr>
          </a:p>
          <a:p>
            <a:r>
              <a:rPr lang="es-ES_tradnl" sz="2000" dirty="0" smtClean="0">
                <a:latin typeface="Consolas" charset="0"/>
                <a:ea typeface="Consolas" charset="0"/>
                <a:cs typeface="Consolas" charset="0"/>
              </a:rPr>
              <a:t>}</a:t>
            </a:r>
            <a:endParaRPr lang="es-ES_tradnl" sz="2000" dirty="0">
              <a:latin typeface="Consolas" charset="0"/>
              <a:ea typeface="Consolas" charset="0"/>
              <a:cs typeface="Consolas" charset="0"/>
            </a:endParaRPr>
          </a:p>
        </p:txBody>
      </p:sp>
      <p:sp>
        <p:nvSpPr>
          <p:cNvPr id="6" name="TextBox 5"/>
          <p:cNvSpPr txBox="1"/>
          <p:nvPr/>
        </p:nvSpPr>
        <p:spPr>
          <a:xfrm>
            <a:off x="2457128" y="4190600"/>
            <a:ext cx="7904136" cy="1938992"/>
          </a:xfrm>
          <a:prstGeom prst="rect">
            <a:avLst/>
          </a:prstGeom>
          <a:noFill/>
        </p:spPr>
        <p:txBody>
          <a:bodyPr wrap="square" rtlCol="0">
            <a:spAutoFit/>
          </a:bodyPr>
          <a:lstStyle/>
          <a:p>
            <a:pPr marL="342900" indent="-342900" algn="just">
              <a:buFont typeface="Arial" charset="0"/>
              <a:buChar char="•"/>
            </a:pPr>
            <a:r>
              <a:rPr lang="es-ES_tradnl" sz="2000" b="1" dirty="0"/>
              <a:t>modificador: </a:t>
            </a:r>
            <a:r>
              <a:rPr lang="es-ES_tradnl" sz="2000" dirty="0"/>
              <a:t>modificador de acceso de la variable</a:t>
            </a:r>
            <a:r>
              <a:rPr lang="es-ES_tradnl" sz="2000" dirty="0" smtClean="0"/>
              <a:t>..</a:t>
            </a:r>
            <a:endParaRPr lang="es-ES_tradnl" sz="2000" b="1" dirty="0"/>
          </a:p>
          <a:p>
            <a:pPr marL="342900" indent="-342900" algn="just">
              <a:buFont typeface="Arial" charset="0"/>
              <a:buChar char="•"/>
            </a:pPr>
            <a:r>
              <a:rPr lang="es-ES_tradnl" sz="2000" b="1" dirty="0"/>
              <a:t>tipo: </a:t>
            </a:r>
            <a:r>
              <a:rPr lang="es-ES_tradnl" sz="2000" dirty="0"/>
              <a:t>El </a:t>
            </a:r>
            <a:r>
              <a:rPr lang="es-ES_tradnl" sz="2000" dirty="0" smtClean="0"/>
              <a:t>tipo de dato que el m</a:t>
            </a:r>
            <a:r>
              <a:rPr lang="es-ES" sz="2000" dirty="0" err="1" smtClean="0"/>
              <a:t>étodo</a:t>
            </a:r>
            <a:r>
              <a:rPr lang="es-ES" sz="2000" dirty="0" smtClean="0"/>
              <a:t> va a devolver en este </a:t>
            </a:r>
            <a:r>
              <a:rPr lang="es-ES" sz="2000" dirty="0"/>
              <a:t>caso</a:t>
            </a:r>
            <a:r>
              <a:rPr lang="es-ES_tradnl" sz="2000" dirty="0"/>
              <a:t>. </a:t>
            </a:r>
            <a:r>
              <a:rPr lang="es-ES_tradnl" sz="2000" b="1" dirty="0" err="1"/>
              <a:t>void</a:t>
            </a:r>
            <a:r>
              <a:rPr lang="es-ES_tradnl" sz="2000" b="1" dirty="0"/>
              <a:t> </a:t>
            </a:r>
            <a:r>
              <a:rPr lang="es-ES_tradnl" sz="2000" dirty="0" err="1"/>
              <a:t>signifca</a:t>
            </a:r>
            <a:r>
              <a:rPr lang="es-ES_tradnl" sz="2000" dirty="0"/>
              <a:t> que no </a:t>
            </a:r>
            <a:r>
              <a:rPr lang="es-ES_tradnl" sz="2000" dirty="0" smtClean="0"/>
              <a:t>devuelve nada</a:t>
            </a:r>
            <a:endParaRPr lang="es-ES_tradnl" sz="2000" b="1" dirty="0"/>
          </a:p>
          <a:p>
            <a:pPr marL="342900" indent="-342900" algn="just">
              <a:buFont typeface="Arial" charset="0"/>
              <a:buChar char="•"/>
            </a:pPr>
            <a:r>
              <a:rPr lang="es-ES_tradnl" sz="2000" b="1" dirty="0" err="1"/>
              <a:t>nombreMetodo</a:t>
            </a:r>
            <a:r>
              <a:rPr lang="es-ES_tradnl" sz="2000" b="1" dirty="0"/>
              <a:t>: </a:t>
            </a:r>
            <a:r>
              <a:rPr lang="es-ES_tradnl" sz="2000" dirty="0"/>
              <a:t>nombre del m</a:t>
            </a:r>
            <a:r>
              <a:rPr lang="es-ES" sz="2000" dirty="0" err="1"/>
              <a:t>étodo</a:t>
            </a:r>
            <a:r>
              <a:rPr lang="es-ES_tradnl" sz="2000" dirty="0"/>
              <a:t>. Usamos ese nombre para ejecutar la </a:t>
            </a:r>
            <a:r>
              <a:rPr lang="es-ES_tradnl" sz="2000" dirty="0" err="1"/>
              <a:t>acci</a:t>
            </a:r>
            <a:r>
              <a:rPr lang="es-ES" sz="2000" dirty="0" err="1"/>
              <a:t>ón</a:t>
            </a:r>
            <a:r>
              <a:rPr lang="es-ES" sz="2000" dirty="0"/>
              <a:t> dentro del método</a:t>
            </a:r>
            <a:r>
              <a:rPr lang="es-ES" sz="1600" dirty="0"/>
              <a:t>.</a:t>
            </a:r>
            <a:r>
              <a:rPr lang="es-ES_tradnl" sz="1600" dirty="0"/>
              <a:t> </a:t>
            </a:r>
            <a:endParaRPr lang="es-ES_tradnl" sz="1600" dirty="0" smtClean="0"/>
          </a:p>
          <a:p>
            <a:pPr marL="342900" indent="-342900" algn="just">
              <a:buFont typeface="Arial" charset="0"/>
              <a:buChar char="•"/>
            </a:pPr>
            <a:r>
              <a:rPr lang="es-ES_tradnl" sz="2000" dirty="0"/>
              <a:t>Un método puede no recibir argumentos o puede recibir n argumentos</a:t>
            </a:r>
          </a:p>
        </p:txBody>
      </p:sp>
    </p:spTree>
    <p:extLst>
      <p:ext uri="{BB962C8B-B14F-4D97-AF65-F5344CB8AC3E}">
        <p14:creationId xmlns:p14="http://schemas.microsoft.com/office/powerpoint/2010/main" val="17235900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2135"/>
            <a:ext cx="10515600" cy="1325563"/>
          </a:xfrm>
        </p:spPr>
        <p:txBody>
          <a:bodyPr/>
          <a:lstStyle/>
          <a:p>
            <a:r>
              <a:rPr lang="en-US" dirty="0" err="1" smtClean="0"/>
              <a:t>Definiendo</a:t>
            </a:r>
            <a:r>
              <a:rPr lang="en-US" dirty="0" smtClean="0"/>
              <a:t> </a:t>
            </a:r>
            <a:r>
              <a:rPr lang="en-US" dirty="0" err="1" smtClean="0"/>
              <a:t>métodos</a:t>
            </a:r>
            <a:endParaRPr lang="en-US" dirty="0"/>
          </a:p>
        </p:txBody>
      </p:sp>
      <p:sp>
        <p:nvSpPr>
          <p:cNvPr id="4" name="TextBox 3"/>
          <p:cNvSpPr txBox="1"/>
          <p:nvPr/>
        </p:nvSpPr>
        <p:spPr>
          <a:xfrm>
            <a:off x="1038387" y="1462137"/>
            <a:ext cx="7485681" cy="5078313"/>
          </a:xfrm>
          <a:prstGeom prst="rect">
            <a:avLst/>
          </a:prstGeom>
          <a:noFill/>
          <a:ln>
            <a:solidFill>
              <a:schemeClr val="accent1"/>
            </a:solidFill>
          </a:ln>
        </p:spPr>
        <p:txBody>
          <a:bodyPr wrap="square" rtlCol="0">
            <a:spAutoFit/>
          </a:bodyPr>
          <a:lstStyle/>
          <a:p>
            <a:r>
              <a:rPr lang="es-ES" dirty="0" err="1"/>
              <a:t>public</a:t>
            </a:r>
            <a:r>
              <a:rPr lang="es-ES" dirty="0"/>
              <a:t> </a:t>
            </a:r>
            <a:r>
              <a:rPr lang="es-ES" dirty="0" err="1"/>
              <a:t>class</a:t>
            </a:r>
            <a:r>
              <a:rPr lang="es-ES" dirty="0"/>
              <a:t> </a:t>
            </a:r>
            <a:r>
              <a:rPr lang="es-ES" dirty="0" smtClean="0"/>
              <a:t>Calculadora{</a:t>
            </a:r>
            <a:endParaRPr lang="en-GB" dirty="0"/>
          </a:p>
          <a:p>
            <a:r>
              <a:rPr lang="es-ES" dirty="0"/>
              <a:t>    </a:t>
            </a:r>
            <a:r>
              <a:rPr lang="es-ES" dirty="0" smtClean="0"/>
              <a:t>//</a:t>
            </a:r>
            <a:r>
              <a:rPr lang="es-ES" dirty="0" err="1"/>
              <a:t>metodo</a:t>
            </a:r>
            <a:r>
              <a:rPr lang="es-ES" dirty="0"/>
              <a:t> que retorna algo</a:t>
            </a:r>
            <a:endParaRPr lang="en-GB" dirty="0"/>
          </a:p>
          <a:p>
            <a:r>
              <a:rPr lang="es-ES" dirty="0"/>
              <a:t>    </a:t>
            </a:r>
            <a:r>
              <a:rPr lang="en-GB" dirty="0"/>
              <a:t>public </a:t>
            </a:r>
            <a:r>
              <a:rPr lang="en-GB" b="1" dirty="0">
                <a:solidFill>
                  <a:schemeClr val="accent1"/>
                </a:solidFill>
              </a:rPr>
              <a:t>double</a:t>
            </a:r>
            <a:r>
              <a:rPr lang="en-GB" dirty="0"/>
              <a:t> </a:t>
            </a:r>
            <a:r>
              <a:rPr lang="en-GB" b="1" dirty="0" err="1" smtClean="0"/>
              <a:t>multiplicar</a:t>
            </a:r>
            <a:r>
              <a:rPr lang="en-GB" dirty="0" smtClean="0"/>
              <a:t>(</a:t>
            </a:r>
            <a:r>
              <a:rPr lang="en-GB" dirty="0" err="1" smtClean="0"/>
              <a:t>int</a:t>
            </a:r>
            <a:r>
              <a:rPr lang="en-GB" dirty="0" smtClean="0"/>
              <a:t> </a:t>
            </a:r>
            <a:r>
              <a:rPr lang="en-GB" dirty="0" err="1"/>
              <a:t>cantidad</a:t>
            </a:r>
            <a:r>
              <a:rPr lang="en-GB" dirty="0"/>
              <a:t>, double </a:t>
            </a:r>
            <a:r>
              <a:rPr lang="en-GB" dirty="0" err="1"/>
              <a:t>valor</a:t>
            </a:r>
            <a:r>
              <a:rPr lang="en-GB" dirty="0"/>
              <a:t>) {</a:t>
            </a:r>
          </a:p>
          <a:p>
            <a:r>
              <a:rPr lang="en-GB" dirty="0"/>
              <a:t>        </a:t>
            </a:r>
            <a:r>
              <a:rPr lang="es-ES" dirty="0"/>
              <a:t>//use la </a:t>
            </a:r>
            <a:r>
              <a:rPr lang="es-ES" dirty="0" err="1"/>
              <a:t>setencia</a:t>
            </a:r>
            <a:r>
              <a:rPr lang="es-ES" dirty="0"/>
              <a:t> </a:t>
            </a:r>
            <a:r>
              <a:rPr lang="es-ES" dirty="0" err="1"/>
              <a:t>return</a:t>
            </a:r>
            <a:r>
              <a:rPr lang="es-ES" dirty="0"/>
              <a:t> para devolver el resultado</a:t>
            </a:r>
            <a:endParaRPr lang="en-GB" dirty="0"/>
          </a:p>
          <a:p>
            <a:r>
              <a:rPr lang="es-ES" dirty="0"/>
              <a:t>        </a:t>
            </a:r>
            <a:r>
              <a:rPr lang="es-ES" b="1" dirty="0" err="1">
                <a:solidFill>
                  <a:schemeClr val="accent1"/>
                </a:solidFill>
              </a:rPr>
              <a:t>return</a:t>
            </a:r>
            <a:r>
              <a:rPr lang="es-ES" dirty="0">
                <a:solidFill>
                  <a:schemeClr val="accent1"/>
                </a:solidFill>
              </a:rPr>
              <a:t> </a:t>
            </a:r>
            <a:r>
              <a:rPr lang="es-ES" dirty="0" err="1"/>
              <a:t>cantidad+valor</a:t>
            </a:r>
            <a:r>
              <a:rPr lang="es-ES" dirty="0"/>
              <a:t>;</a:t>
            </a:r>
            <a:endParaRPr lang="en-GB" dirty="0"/>
          </a:p>
          <a:p>
            <a:r>
              <a:rPr lang="es-ES" dirty="0"/>
              <a:t>    }</a:t>
            </a:r>
          </a:p>
          <a:p>
            <a:endParaRPr lang="en-GB" dirty="0"/>
          </a:p>
          <a:p>
            <a:r>
              <a:rPr lang="es-ES" dirty="0" smtClean="0"/>
              <a:t>    //</a:t>
            </a:r>
            <a:r>
              <a:rPr lang="es-ES" dirty="0" err="1" smtClean="0"/>
              <a:t>metodo</a:t>
            </a:r>
            <a:r>
              <a:rPr lang="es-ES" dirty="0" smtClean="0"/>
              <a:t> que no retorna nada</a:t>
            </a:r>
            <a:endParaRPr lang="en-GB" dirty="0" smtClean="0"/>
          </a:p>
          <a:p>
            <a:r>
              <a:rPr lang="es-ES" dirty="0" smtClean="0"/>
              <a:t>    </a:t>
            </a:r>
            <a:r>
              <a:rPr lang="es-ES" dirty="0" err="1" smtClean="0"/>
              <a:t>public</a:t>
            </a:r>
            <a:r>
              <a:rPr lang="es-ES" dirty="0" smtClean="0"/>
              <a:t> </a:t>
            </a:r>
            <a:r>
              <a:rPr lang="es-ES" b="1" dirty="0" err="1" smtClean="0">
                <a:solidFill>
                  <a:schemeClr val="accent1"/>
                </a:solidFill>
              </a:rPr>
              <a:t>void</a:t>
            </a:r>
            <a:r>
              <a:rPr lang="es-ES" dirty="0" smtClean="0">
                <a:solidFill>
                  <a:schemeClr val="accent1"/>
                </a:solidFill>
              </a:rPr>
              <a:t> </a:t>
            </a:r>
            <a:r>
              <a:rPr lang="es-ES" b="1" dirty="0" err="1" smtClean="0"/>
              <a:t>imprimirOperacionesBasicas</a:t>
            </a:r>
            <a:r>
              <a:rPr lang="es-ES" dirty="0" smtClean="0"/>
              <a:t>() {</a:t>
            </a:r>
            <a:endParaRPr lang="en-GB" dirty="0" smtClean="0"/>
          </a:p>
          <a:p>
            <a:r>
              <a:rPr lang="es-ES" dirty="0" smtClean="0"/>
              <a:t>        //se usa como tipo de dato de retorno </a:t>
            </a:r>
            <a:r>
              <a:rPr lang="es-ES" dirty="0" err="1" smtClean="0"/>
              <a:t>void</a:t>
            </a:r>
            <a:r>
              <a:rPr lang="es-ES" dirty="0" smtClean="0"/>
              <a:t> </a:t>
            </a:r>
            <a:endParaRPr lang="en-GB" dirty="0" smtClean="0"/>
          </a:p>
          <a:p>
            <a:r>
              <a:rPr lang="es-ES" dirty="0" smtClean="0"/>
              <a:t>        //cuando un </a:t>
            </a:r>
            <a:r>
              <a:rPr lang="es-ES" dirty="0" err="1" smtClean="0"/>
              <a:t>metodo</a:t>
            </a:r>
            <a:r>
              <a:rPr lang="es-ES" dirty="0" smtClean="0"/>
              <a:t> no retorna nada y solo imprime en </a:t>
            </a:r>
            <a:endParaRPr lang="en-GB" dirty="0" smtClean="0"/>
          </a:p>
          <a:p>
            <a:r>
              <a:rPr lang="es-ES" dirty="0" smtClean="0"/>
              <a:t>        </a:t>
            </a:r>
            <a:r>
              <a:rPr lang="en-GB" dirty="0" smtClean="0"/>
              <a:t>//</a:t>
            </a:r>
            <a:r>
              <a:rPr lang="en-GB" dirty="0" err="1" smtClean="0"/>
              <a:t>pantalla</a:t>
            </a:r>
            <a:r>
              <a:rPr lang="en-GB" dirty="0" smtClean="0"/>
              <a:t> </a:t>
            </a:r>
          </a:p>
          <a:p>
            <a:r>
              <a:rPr lang="en-GB" dirty="0" smtClean="0"/>
              <a:t>        </a:t>
            </a:r>
            <a:r>
              <a:rPr lang="en-GB" dirty="0" err="1" smtClean="0"/>
              <a:t>System.out.println</a:t>
            </a:r>
            <a:r>
              <a:rPr lang="en-GB" dirty="0" smtClean="0"/>
              <a:t>("Suma");</a:t>
            </a:r>
          </a:p>
          <a:p>
            <a:r>
              <a:rPr lang="en-GB" dirty="0" smtClean="0"/>
              <a:t>        </a:t>
            </a:r>
            <a:r>
              <a:rPr lang="en-GB" dirty="0" err="1" smtClean="0"/>
              <a:t>System.out.println</a:t>
            </a:r>
            <a:r>
              <a:rPr lang="en-GB" dirty="0" smtClean="0"/>
              <a:t>("</a:t>
            </a:r>
            <a:r>
              <a:rPr lang="en-GB" dirty="0" err="1" smtClean="0"/>
              <a:t>Resta</a:t>
            </a:r>
            <a:r>
              <a:rPr lang="en-GB" dirty="0" smtClean="0"/>
              <a:t>");</a:t>
            </a:r>
          </a:p>
          <a:p>
            <a:r>
              <a:rPr lang="en-GB" dirty="0" smtClean="0"/>
              <a:t>        </a:t>
            </a:r>
            <a:r>
              <a:rPr lang="en-GB" dirty="0" err="1" smtClean="0"/>
              <a:t>System.out.println</a:t>
            </a:r>
            <a:r>
              <a:rPr lang="en-GB" dirty="0" smtClean="0"/>
              <a:t>("</a:t>
            </a:r>
            <a:r>
              <a:rPr lang="en-GB" dirty="0" err="1" smtClean="0"/>
              <a:t>Multiplicacion</a:t>
            </a:r>
            <a:r>
              <a:rPr lang="en-GB" dirty="0" smtClean="0"/>
              <a:t>");</a:t>
            </a:r>
          </a:p>
          <a:p>
            <a:r>
              <a:rPr lang="en-GB" dirty="0" smtClean="0"/>
              <a:t>        </a:t>
            </a:r>
            <a:r>
              <a:rPr lang="en-GB" dirty="0" err="1" smtClean="0"/>
              <a:t>System.out.println</a:t>
            </a:r>
            <a:r>
              <a:rPr lang="en-GB" dirty="0" smtClean="0"/>
              <a:t>("Division");</a:t>
            </a:r>
          </a:p>
          <a:p>
            <a:r>
              <a:rPr lang="en-GB" dirty="0" smtClean="0"/>
              <a:t>    </a:t>
            </a:r>
            <a:r>
              <a:rPr lang="es-ES" dirty="0" smtClean="0"/>
              <a:t>}</a:t>
            </a:r>
            <a:endParaRPr lang="en-GB" dirty="0" smtClean="0"/>
          </a:p>
          <a:p>
            <a:r>
              <a:rPr lang="es-ES" dirty="0" smtClean="0"/>
              <a:t>}</a:t>
            </a:r>
            <a:endParaRPr lang="en-GB" dirty="0"/>
          </a:p>
        </p:txBody>
      </p:sp>
    </p:spTree>
    <p:extLst>
      <p:ext uri="{BB962C8B-B14F-4D97-AF65-F5344CB8AC3E}">
        <p14:creationId xmlns:p14="http://schemas.microsoft.com/office/powerpoint/2010/main" val="264336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Definiendo</a:t>
            </a:r>
            <a:r>
              <a:rPr lang="en-US" dirty="0"/>
              <a:t> </a:t>
            </a:r>
            <a:r>
              <a:rPr lang="en-US" dirty="0" err="1"/>
              <a:t>métodos</a:t>
            </a:r>
            <a:endParaRPr lang="en-US" dirty="0"/>
          </a:p>
        </p:txBody>
      </p:sp>
      <p:sp>
        <p:nvSpPr>
          <p:cNvPr id="3" name="Content Placeholder 2"/>
          <p:cNvSpPr>
            <a:spLocks noGrp="1"/>
          </p:cNvSpPr>
          <p:nvPr>
            <p:ph idx="1"/>
          </p:nvPr>
        </p:nvSpPr>
        <p:spPr>
          <a:xfrm>
            <a:off x="838200" y="5151763"/>
            <a:ext cx="10515600" cy="1025200"/>
          </a:xfrm>
        </p:spPr>
        <p:txBody>
          <a:bodyPr/>
          <a:lstStyle/>
          <a:p>
            <a:r>
              <a:rPr lang="en-US" dirty="0" smtClean="0"/>
              <a:t>¿</a:t>
            </a:r>
            <a:r>
              <a:rPr lang="en-US" dirty="0" err="1" smtClean="0"/>
              <a:t>Qué</a:t>
            </a:r>
            <a:r>
              <a:rPr lang="en-US" dirty="0" smtClean="0"/>
              <a:t> </a:t>
            </a:r>
            <a:r>
              <a:rPr lang="en-US" dirty="0" err="1" smtClean="0"/>
              <a:t>sucede</a:t>
            </a:r>
            <a:r>
              <a:rPr lang="en-US" dirty="0" smtClean="0"/>
              <a:t> </a:t>
            </a:r>
            <a:r>
              <a:rPr lang="en-US" dirty="0" err="1" smtClean="0"/>
              <a:t>si</a:t>
            </a:r>
            <a:r>
              <a:rPr lang="en-US" dirty="0" smtClean="0"/>
              <a:t> </a:t>
            </a:r>
            <a:r>
              <a:rPr lang="en-US" dirty="0" err="1" smtClean="0"/>
              <a:t>elimamos</a:t>
            </a:r>
            <a:r>
              <a:rPr lang="en-US" dirty="0" smtClean="0"/>
              <a:t> la </a:t>
            </a:r>
            <a:r>
              <a:rPr lang="en-US" dirty="0" err="1" smtClean="0"/>
              <a:t>setencia</a:t>
            </a:r>
            <a:r>
              <a:rPr lang="en-US" dirty="0" smtClean="0"/>
              <a:t> return?</a:t>
            </a:r>
          </a:p>
        </p:txBody>
      </p:sp>
      <p:sp>
        <p:nvSpPr>
          <p:cNvPr id="5" name="TextBox 4"/>
          <p:cNvSpPr txBox="1"/>
          <p:nvPr/>
        </p:nvSpPr>
        <p:spPr>
          <a:xfrm>
            <a:off x="1162373" y="1690688"/>
            <a:ext cx="10321871" cy="2862322"/>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Calculadora{</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mr-IN" sz="2000" dirty="0" smtClean="0">
                <a:latin typeface="Consolas" charset="0"/>
                <a:ea typeface="Consolas" charset="0"/>
                <a:cs typeface="Consolas" charset="0"/>
              </a:rPr>
              <a:t>……</a:t>
            </a:r>
            <a:endParaRPr lang="es-ES" sz="2000" dirty="0" smtClean="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   //</a:t>
            </a:r>
            <a:r>
              <a:rPr lang="es-ES" sz="2000" dirty="0" err="1">
                <a:latin typeface="Consolas" charset="0"/>
                <a:ea typeface="Consolas" charset="0"/>
                <a:cs typeface="Consolas" charset="0"/>
              </a:rPr>
              <a:t>metodo</a:t>
            </a:r>
            <a:r>
              <a:rPr lang="es-ES" sz="2000" dirty="0">
                <a:latin typeface="Consolas" charset="0"/>
                <a:ea typeface="Consolas" charset="0"/>
                <a:cs typeface="Consolas" charset="0"/>
              </a:rPr>
              <a:t> que retorna algo</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double </a:t>
            </a:r>
            <a:r>
              <a:rPr lang="en-GB" sz="2000" dirty="0" err="1" smtClean="0">
                <a:latin typeface="Consolas" charset="0"/>
                <a:ea typeface="Consolas" charset="0"/>
                <a:cs typeface="Consolas" charset="0"/>
              </a:rPr>
              <a:t>multiplicar</a:t>
            </a:r>
            <a:r>
              <a:rPr lang="en-GB" sz="2000" dirty="0" smtClean="0">
                <a:latin typeface="Consolas" charset="0"/>
                <a:ea typeface="Consolas" charset="0"/>
                <a:cs typeface="Consolas" charset="0"/>
              </a:rPr>
              <a:t>(</a:t>
            </a:r>
            <a:r>
              <a:rPr lang="en-GB" sz="2000" b="1" dirty="0" err="1" smtClean="0">
                <a:latin typeface="Consolas" charset="0"/>
                <a:ea typeface="Consolas" charset="0"/>
                <a:cs typeface="Consolas" charset="0"/>
              </a:rPr>
              <a:t>int</a:t>
            </a:r>
            <a:r>
              <a:rPr lang="en-GB" sz="2000" dirty="0" smtClean="0">
                <a:latin typeface="Consolas" charset="0"/>
                <a:ea typeface="Consolas" charset="0"/>
                <a:cs typeface="Consolas" charset="0"/>
              </a:rPr>
              <a:t> </a:t>
            </a:r>
            <a:r>
              <a:rPr lang="en-GB" sz="2000" dirty="0" err="1">
                <a:latin typeface="Consolas" charset="0"/>
                <a:ea typeface="Consolas" charset="0"/>
                <a:cs typeface="Consolas" charset="0"/>
              </a:rPr>
              <a:t>cantidad</a:t>
            </a:r>
            <a:r>
              <a:rPr lang="en-GB" sz="2000" dirty="0">
                <a:latin typeface="Consolas" charset="0"/>
                <a:ea typeface="Consolas" charset="0"/>
                <a:cs typeface="Consolas" charset="0"/>
              </a:rPr>
              <a:t>, </a:t>
            </a:r>
            <a:r>
              <a:rPr lang="en-GB" sz="2000" b="1" dirty="0">
                <a:latin typeface="Consolas" charset="0"/>
                <a:ea typeface="Consolas" charset="0"/>
                <a:cs typeface="Consolas" charset="0"/>
              </a:rPr>
              <a:t>double</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valor</a:t>
            </a:r>
            <a:r>
              <a:rPr lang="en-GB" sz="2000" dirty="0">
                <a:latin typeface="Consolas" charset="0"/>
                <a:ea typeface="Consolas" charset="0"/>
                <a:cs typeface="Consolas" charset="0"/>
              </a:rPr>
              <a:t>) {</a:t>
            </a:r>
          </a:p>
          <a:p>
            <a:r>
              <a:rPr lang="en-GB" sz="2000" dirty="0">
                <a:latin typeface="Consolas" charset="0"/>
                <a:ea typeface="Consolas" charset="0"/>
                <a:cs typeface="Consolas" charset="0"/>
              </a:rPr>
              <a:t>        </a:t>
            </a:r>
            <a:r>
              <a:rPr lang="es-ES" sz="2000" dirty="0">
                <a:latin typeface="Consolas" charset="0"/>
                <a:ea typeface="Consolas" charset="0"/>
                <a:cs typeface="Consolas" charset="0"/>
              </a:rPr>
              <a:t>//use la </a:t>
            </a:r>
            <a:r>
              <a:rPr lang="es-ES" sz="2000" dirty="0" err="1">
                <a:latin typeface="Consolas" charset="0"/>
                <a:ea typeface="Consolas" charset="0"/>
                <a:cs typeface="Consolas" charset="0"/>
              </a:rPr>
              <a:t>setencia</a:t>
            </a:r>
            <a:r>
              <a:rPr lang="es-ES" sz="2000" dirty="0">
                <a:latin typeface="Consolas" charset="0"/>
                <a:ea typeface="Consolas" charset="0"/>
                <a:cs typeface="Consolas" charset="0"/>
              </a:rPr>
              <a:t> </a:t>
            </a:r>
            <a:r>
              <a:rPr lang="es-ES" sz="2000" b="1" dirty="0" err="1">
                <a:latin typeface="Consolas" charset="0"/>
                <a:ea typeface="Consolas" charset="0"/>
                <a:cs typeface="Consolas" charset="0"/>
              </a:rPr>
              <a:t>return</a:t>
            </a:r>
            <a:r>
              <a:rPr lang="es-ES" sz="2000" dirty="0">
                <a:latin typeface="Consolas" charset="0"/>
                <a:ea typeface="Consolas" charset="0"/>
                <a:cs typeface="Consolas" charset="0"/>
              </a:rPr>
              <a:t> para devolver el resultado</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err="1">
                <a:latin typeface="Consolas" charset="0"/>
                <a:ea typeface="Consolas" charset="0"/>
                <a:cs typeface="Consolas" charset="0"/>
              </a:rPr>
              <a:t>return</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cantidad+valor</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p>
          <a:p>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Tree>
    <p:extLst>
      <p:ext uri="{BB962C8B-B14F-4D97-AF65-F5344CB8AC3E}">
        <p14:creationId xmlns:p14="http://schemas.microsoft.com/office/powerpoint/2010/main" val="13409282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a:t>
            </a:r>
            <a:r>
              <a:rPr lang="en-US" dirty="0" err="1"/>
              <a:t>Qué</a:t>
            </a:r>
            <a:r>
              <a:rPr lang="en-US" dirty="0"/>
              <a:t> </a:t>
            </a:r>
            <a:r>
              <a:rPr lang="en-US" dirty="0" err="1"/>
              <a:t>sucede</a:t>
            </a:r>
            <a:r>
              <a:rPr lang="en-US" dirty="0"/>
              <a:t> </a:t>
            </a:r>
            <a:r>
              <a:rPr lang="en-US" dirty="0" err="1"/>
              <a:t>si</a:t>
            </a:r>
            <a:r>
              <a:rPr lang="en-US" dirty="0"/>
              <a:t> </a:t>
            </a:r>
            <a:r>
              <a:rPr lang="en-US" dirty="0" err="1"/>
              <a:t>elimamos</a:t>
            </a:r>
            <a:r>
              <a:rPr lang="en-US" dirty="0"/>
              <a:t> la </a:t>
            </a:r>
            <a:r>
              <a:rPr lang="en-US" dirty="0" err="1"/>
              <a:t>setencia</a:t>
            </a:r>
            <a:r>
              <a:rPr lang="en-US" dirty="0"/>
              <a:t> return</a:t>
            </a:r>
            <a:r>
              <a:rPr lang="en-US" dirty="0" smtClean="0"/>
              <a:t>?</a:t>
            </a:r>
          </a:p>
          <a:p>
            <a:pPr lvl="1"/>
            <a:endParaRPr lang="en-US" dirty="0" smtClean="0"/>
          </a:p>
          <a:p>
            <a:pPr lvl="1"/>
            <a:r>
              <a:rPr lang="en-US" dirty="0" err="1" smtClean="0"/>
              <a:t>Ocurre</a:t>
            </a:r>
            <a:r>
              <a:rPr lang="en-US" dirty="0" smtClean="0"/>
              <a:t> un error de </a:t>
            </a:r>
            <a:r>
              <a:rPr lang="en-US" dirty="0" err="1" smtClean="0"/>
              <a:t>complicación</a:t>
            </a:r>
            <a:endParaRPr lang="en-US" dirty="0"/>
          </a:p>
          <a:p>
            <a:endParaRPr lang="en-US" dirty="0"/>
          </a:p>
        </p:txBody>
      </p:sp>
      <p:sp>
        <p:nvSpPr>
          <p:cNvPr id="5" name="TextBox 4"/>
          <p:cNvSpPr txBox="1"/>
          <p:nvPr/>
        </p:nvSpPr>
        <p:spPr>
          <a:xfrm>
            <a:off x="1208868" y="714295"/>
            <a:ext cx="10321871" cy="2862322"/>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Calculador{</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mr-IN" sz="2000" dirty="0" smtClean="0">
                <a:latin typeface="Consolas" charset="0"/>
                <a:ea typeface="Consolas" charset="0"/>
                <a:cs typeface="Consolas" charset="0"/>
              </a:rPr>
              <a:t>……</a:t>
            </a:r>
            <a:endParaRPr lang="es-ES" sz="2000" dirty="0" smtClean="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   //</a:t>
            </a:r>
            <a:r>
              <a:rPr lang="es-ES" sz="2000" dirty="0" err="1">
                <a:latin typeface="Consolas" charset="0"/>
                <a:ea typeface="Consolas" charset="0"/>
                <a:cs typeface="Consolas" charset="0"/>
              </a:rPr>
              <a:t>metodo</a:t>
            </a:r>
            <a:r>
              <a:rPr lang="es-ES" sz="2000" dirty="0">
                <a:latin typeface="Consolas" charset="0"/>
                <a:ea typeface="Consolas" charset="0"/>
                <a:cs typeface="Consolas" charset="0"/>
              </a:rPr>
              <a:t> que retorna algo</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double </a:t>
            </a:r>
            <a:r>
              <a:rPr lang="en-GB" sz="2000" dirty="0" err="1" smtClean="0">
                <a:latin typeface="Consolas" charset="0"/>
                <a:ea typeface="Consolas" charset="0"/>
                <a:cs typeface="Consolas" charset="0"/>
              </a:rPr>
              <a:t>multiplicar</a:t>
            </a:r>
            <a:r>
              <a:rPr lang="en-GB" sz="2000" dirty="0" smtClean="0">
                <a:latin typeface="Consolas" charset="0"/>
                <a:ea typeface="Consolas" charset="0"/>
                <a:cs typeface="Consolas" charset="0"/>
              </a:rPr>
              <a:t>(</a:t>
            </a:r>
            <a:r>
              <a:rPr lang="en-GB" sz="2000" b="1" dirty="0" err="1" smtClean="0">
                <a:latin typeface="Consolas" charset="0"/>
                <a:ea typeface="Consolas" charset="0"/>
                <a:cs typeface="Consolas" charset="0"/>
              </a:rPr>
              <a:t>int</a:t>
            </a:r>
            <a:r>
              <a:rPr lang="en-GB" sz="2000" dirty="0" smtClean="0">
                <a:latin typeface="Consolas" charset="0"/>
                <a:ea typeface="Consolas" charset="0"/>
                <a:cs typeface="Consolas" charset="0"/>
              </a:rPr>
              <a:t> </a:t>
            </a:r>
            <a:r>
              <a:rPr lang="en-GB" sz="2000" dirty="0" err="1">
                <a:latin typeface="Consolas" charset="0"/>
                <a:ea typeface="Consolas" charset="0"/>
                <a:cs typeface="Consolas" charset="0"/>
              </a:rPr>
              <a:t>cantidad</a:t>
            </a:r>
            <a:r>
              <a:rPr lang="en-GB" sz="2000" dirty="0">
                <a:latin typeface="Consolas" charset="0"/>
                <a:ea typeface="Consolas" charset="0"/>
                <a:cs typeface="Consolas" charset="0"/>
              </a:rPr>
              <a:t>, </a:t>
            </a:r>
            <a:r>
              <a:rPr lang="en-GB" sz="2000" b="1" dirty="0">
                <a:latin typeface="Consolas" charset="0"/>
                <a:ea typeface="Consolas" charset="0"/>
                <a:cs typeface="Consolas" charset="0"/>
              </a:rPr>
              <a:t>double</a:t>
            </a:r>
            <a:r>
              <a:rPr lang="en-GB" sz="2000" dirty="0">
                <a:latin typeface="Consolas" charset="0"/>
                <a:ea typeface="Consolas" charset="0"/>
                <a:cs typeface="Consolas" charset="0"/>
              </a:rPr>
              <a:t> </a:t>
            </a:r>
            <a:r>
              <a:rPr lang="en-GB" sz="2000" dirty="0" err="1">
                <a:latin typeface="Consolas" charset="0"/>
                <a:ea typeface="Consolas" charset="0"/>
                <a:cs typeface="Consolas" charset="0"/>
              </a:rPr>
              <a:t>valor</a:t>
            </a:r>
            <a:r>
              <a:rPr lang="en-GB" sz="2000" dirty="0">
                <a:latin typeface="Consolas" charset="0"/>
                <a:ea typeface="Consolas" charset="0"/>
                <a:cs typeface="Consolas" charset="0"/>
              </a:rPr>
              <a:t>) {</a:t>
            </a:r>
          </a:p>
          <a:p>
            <a:r>
              <a:rPr lang="en-GB" sz="2000" dirty="0">
                <a:latin typeface="Consolas" charset="0"/>
                <a:ea typeface="Consolas" charset="0"/>
                <a:cs typeface="Consolas" charset="0"/>
              </a:rPr>
              <a:t>        </a:t>
            </a:r>
            <a:r>
              <a:rPr lang="es-ES" sz="2000" dirty="0">
                <a:latin typeface="Consolas" charset="0"/>
                <a:ea typeface="Consolas" charset="0"/>
                <a:cs typeface="Consolas" charset="0"/>
              </a:rPr>
              <a:t>//use la </a:t>
            </a:r>
            <a:r>
              <a:rPr lang="es-ES" sz="2000" dirty="0" err="1">
                <a:latin typeface="Consolas" charset="0"/>
                <a:ea typeface="Consolas" charset="0"/>
                <a:cs typeface="Consolas" charset="0"/>
              </a:rPr>
              <a:t>setencia</a:t>
            </a:r>
            <a:r>
              <a:rPr lang="es-ES" sz="2000" dirty="0">
                <a:latin typeface="Consolas" charset="0"/>
                <a:ea typeface="Consolas" charset="0"/>
                <a:cs typeface="Consolas" charset="0"/>
              </a:rPr>
              <a:t> </a:t>
            </a:r>
            <a:r>
              <a:rPr lang="es-ES" sz="2000" b="1" dirty="0" err="1">
                <a:latin typeface="Consolas" charset="0"/>
                <a:ea typeface="Consolas" charset="0"/>
                <a:cs typeface="Consolas" charset="0"/>
              </a:rPr>
              <a:t>return</a:t>
            </a:r>
            <a:r>
              <a:rPr lang="es-ES" sz="2000" dirty="0">
                <a:latin typeface="Consolas" charset="0"/>
                <a:ea typeface="Consolas" charset="0"/>
                <a:cs typeface="Consolas" charset="0"/>
              </a:rPr>
              <a:t> para devolver el resultado</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double</a:t>
            </a:r>
            <a:r>
              <a:rPr lang="es-ES" sz="2000" dirty="0" smtClean="0">
                <a:latin typeface="Consolas" charset="0"/>
                <a:ea typeface="Consolas" charset="0"/>
                <a:cs typeface="Consolas" charset="0"/>
              </a:rPr>
              <a:t> total = </a:t>
            </a:r>
            <a:r>
              <a:rPr lang="es-ES" sz="2000" dirty="0" err="1" smtClean="0">
                <a:latin typeface="Consolas" charset="0"/>
                <a:ea typeface="Consolas" charset="0"/>
                <a:cs typeface="Consolas" charset="0"/>
              </a:rPr>
              <a:t>cantidad+valor</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p>
          <a:p>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pic>
        <p:nvPicPr>
          <p:cNvPr id="2" name="Picture 1"/>
          <p:cNvPicPr>
            <a:picLocks noChangeAspect="1"/>
          </p:cNvPicPr>
          <p:nvPr/>
        </p:nvPicPr>
        <p:blipFill>
          <a:blip r:embed="rId2"/>
          <a:stretch>
            <a:fillRect/>
          </a:stretch>
        </p:blipFill>
        <p:spPr>
          <a:xfrm>
            <a:off x="5872674" y="4687947"/>
            <a:ext cx="3348817" cy="1085479"/>
          </a:xfrm>
          <a:prstGeom prst="rect">
            <a:avLst/>
          </a:prstGeom>
        </p:spPr>
      </p:pic>
    </p:spTree>
    <p:extLst>
      <p:ext uri="{BB962C8B-B14F-4D97-AF65-F5344CB8AC3E}">
        <p14:creationId xmlns:p14="http://schemas.microsoft.com/office/powerpoint/2010/main" val="2082968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Llamando</a:t>
            </a:r>
            <a:r>
              <a:rPr lang="en-US" dirty="0" smtClean="0"/>
              <a:t> </a:t>
            </a:r>
            <a:r>
              <a:rPr lang="en-US" dirty="0" err="1" smtClean="0"/>
              <a:t>métodos</a:t>
            </a:r>
            <a:endParaRPr lang="en-US" dirty="0"/>
          </a:p>
        </p:txBody>
      </p:sp>
      <p:sp>
        <p:nvSpPr>
          <p:cNvPr id="3" name="Content Placeholder 2"/>
          <p:cNvSpPr>
            <a:spLocks noGrp="1"/>
          </p:cNvSpPr>
          <p:nvPr>
            <p:ph idx="1"/>
          </p:nvPr>
        </p:nvSpPr>
        <p:spPr>
          <a:xfrm>
            <a:off x="838200" y="4726983"/>
            <a:ext cx="10515600" cy="1449980"/>
          </a:xfrm>
        </p:spPr>
        <p:txBody>
          <a:bodyPr/>
          <a:lstStyle/>
          <a:p>
            <a:r>
              <a:rPr lang="en-US" dirty="0" err="1" smtClean="0"/>
              <a:t>Cuándo</a:t>
            </a:r>
            <a:r>
              <a:rPr lang="en-US" dirty="0" smtClean="0"/>
              <a:t> </a:t>
            </a:r>
            <a:r>
              <a:rPr lang="en-US" dirty="0" err="1" smtClean="0"/>
              <a:t>llamamos</a:t>
            </a:r>
            <a:r>
              <a:rPr lang="en-US" dirty="0" smtClean="0"/>
              <a:t> a </a:t>
            </a:r>
            <a:r>
              <a:rPr lang="en-US" dirty="0" err="1" smtClean="0"/>
              <a:t>multiplicar</a:t>
            </a:r>
            <a:r>
              <a:rPr lang="en-US" dirty="0" smtClean="0"/>
              <a:t> </a:t>
            </a:r>
            <a:endParaRPr lang="en-US" dirty="0"/>
          </a:p>
        </p:txBody>
      </p:sp>
      <p:sp>
        <p:nvSpPr>
          <p:cNvPr id="4" name="TextBox 3"/>
          <p:cNvSpPr txBox="1"/>
          <p:nvPr/>
        </p:nvSpPr>
        <p:spPr>
          <a:xfrm>
            <a:off x="935064" y="1690688"/>
            <a:ext cx="10321871" cy="2554545"/>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TestCalculadora</a:t>
            </a:r>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static void main(String[] </a:t>
            </a:r>
            <a:r>
              <a:rPr lang="en-GB" sz="2000" dirty="0" err="1">
                <a:latin typeface="Consolas" charset="0"/>
                <a:ea typeface="Consolas" charset="0"/>
                <a:cs typeface="Consolas" charset="0"/>
              </a:rPr>
              <a:t>args</a:t>
            </a:r>
            <a:r>
              <a:rPr lang="en-GB" sz="2000" dirty="0">
                <a:latin typeface="Consolas" charset="0"/>
                <a:ea typeface="Consolas" charset="0"/>
                <a:cs typeface="Consolas" charset="0"/>
              </a:rPr>
              <a:t>){</a:t>
            </a:r>
          </a:p>
          <a:p>
            <a:pPr lvl="1"/>
            <a:r>
              <a:rPr lang="en-GB" sz="2000" dirty="0">
                <a:latin typeface="Consolas" charset="0"/>
                <a:ea typeface="Consolas" charset="0"/>
                <a:cs typeface="Consolas" charset="0"/>
              </a:rPr>
              <a:t>        </a:t>
            </a:r>
            <a:r>
              <a:rPr lang="es-ES" sz="2000" dirty="0">
                <a:latin typeface="Consolas" charset="0"/>
                <a:ea typeface="Consolas" charset="0"/>
                <a:cs typeface="Consolas" charset="0"/>
              </a:rPr>
              <a:t>Calculadora c = new Calculadora();</a:t>
            </a:r>
            <a:endParaRPr lang="en-GB" sz="2000" dirty="0">
              <a:latin typeface="Consolas" charset="0"/>
              <a:ea typeface="Consolas" charset="0"/>
              <a:cs typeface="Consolas" charset="0"/>
            </a:endParaRPr>
          </a:p>
          <a:p>
            <a:pPr lvl="1"/>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c.imprimirOperacionesBasicas</a:t>
            </a:r>
            <a:r>
              <a:rPr lang="es-ES" sz="2000" dirty="0" smtClean="0">
                <a:latin typeface="Consolas" charset="0"/>
                <a:ea typeface="Consolas" charset="0"/>
                <a:cs typeface="Consolas" charset="0"/>
              </a:rPr>
              <a:t>()</a:t>
            </a:r>
          </a:p>
          <a:p>
            <a:pPr lvl="1"/>
            <a:r>
              <a:rPr lang="es-ES" sz="2000" dirty="0">
                <a:latin typeface="Consolas" charset="0"/>
                <a:ea typeface="Consolas" charset="0"/>
                <a:cs typeface="Consolas" charset="0"/>
              </a:rPr>
              <a:t> </a:t>
            </a:r>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double</a:t>
            </a:r>
            <a:r>
              <a:rPr lang="es-ES" sz="2000" dirty="0" smtClean="0">
                <a:latin typeface="Consolas" charset="0"/>
                <a:ea typeface="Consolas" charset="0"/>
                <a:cs typeface="Consolas" charset="0"/>
              </a:rPr>
              <a:t> </a:t>
            </a:r>
            <a:r>
              <a:rPr lang="es-ES" sz="2000" dirty="0">
                <a:latin typeface="Consolas" charset="0"/>
                <a:ea typeface="Consolas" charset="0"/>
                <a:cs typeface="Consolas" charset="0"/>
              </a:rPr>
              <a:t>t = </a:t>
            </a:r>
            <a:r>
              <a:rPr lang="es-ES" sz="2000" b="1" dirty="0" err="1" smtClean="0">
                <a:latin typeface="Consolas" charset="0"/>
                <a:ea typeface="Consolas" charset="0"/>
                <a:cs typeface="Consolas" charset="0"/>
              </a:rPr>
              <a:t>c.multiplicar</a:t>
            </a:r>
            <a:r>
              <a:rPr lang="es-ES" sz="2000" b="1" dirty="0" smtClean="0">
                <a:latin typeface="Consolas" charset="0"/>
                <a:ea typeface="Consolas" charset="0"/>
                <a:cs typeface="Consolas" charset="0"/>
              </a:rPr>
              <a:t>(</a:t>
            </a:r>
            <a:r>
              <a:rPr lang="es-ES" sz="2000" b="1" dirty="0" smtClean="0">
                <a:solidFill>
                  <a:schemeClr val="accent6"/>
                </a:solidFill>
                <a:latin typeface="Consolas" charset="0"/>
                <a:ea typeface="Consolas" charset="0"/>
                <a:cs typeface="Consolas" charset="0"/>
              </a:rPr>
              <a:t>5</a:t>
            </a:r>
            <a:r>
              <a:rPr lang="es-ES" sz="2000" b="1" dirty="0" smtClean="0">
                <a:latin typeface="Consolas" charset="0"/>
                <a:ea typeface="Consolas" charset="0"/>
                <a:cs typeface="Consolas" charset="0"/>
              </a:rPr>
              <a:t>,</a:t>
            </a:r>
            <a:r>
              <a:rPr lang="es-ES" sz="2000" b="1" dirty="0" smtClean="0">
                <a:solidFill>
                  <a:schemeClr val="accent1"/>
                </a:solidFill>
                <a:latin typeface="Consolas" charset="0"/>
                <a:ea typeface="Consolas" charset="0"/>
                <a:cs typeface="Consolas" charset="0"/>
              </a:rPr>
              <a:t>2.0</a:t>
            </a:r>
            <a:r>
              <a:rPr lang="es-ES" sz="2000" b="1" dirty="0" smtClean="0">
                <a:latin typeface="Consolas" charset="0"/>
                <a:ea typeface="Consolas" charset="0"/>
                <a:cs typeface="Consolas" charset="0"/>
              </a:rPr>
              <a:t>);</a:t>
            </a:r>
            <a:endParaRPr lang="en-GB" sz="2000" b="1" dirty="0">
              <a:latin typeface="Consolas" charset="0"/>
              <a:ea typeface="Consolas" charset="0"/>
              <a:cs typeface="Consolas" charset="0"/>
            </a:endParaRPr>
          </a:p>
          <a:p>
            <a:pPr lvl="1"/>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System.out.println</a:t>
            </a:r>
            <a:r>
              <a:rPr lang="es-ES" sz="2000" dirty="0" smtClean="0">
                <a:latin typeface="Consolas" charset="0"/>
                <a:ea typeface="Consolas" charset="0"/>
                <a:cs typeface="Consolas" charset="0"/>
              </a:rPr>
              <a:t>(t);</a:t>
            </a:r>
          </a:p>
          <a:p>
            <a:pPr lvl="1"/>
            <a:r>
              <a:rPr lang="es-ES" sz="2000" dirty="0" smtClean="0">
                <a:latin typeface="Consolas" charset="0"/>
                <a:ea typeface="Consolas" charset="0"/>
                <a:cs typeface="Consolas" charset="0"/>
              </a:rPr>
              <a:t> }</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cxnSp>
        <p:nvCxnSpPr>
          <p:cNvPr id="8" name="Curved Connector 7"/>
          <p:cNvCxnSpPr/>
          <p:nvPr/>
        </p:nvCxnSpPr>
        <p:spPr>
          <a:xfrm rot="16200000" flipH="1">
            <a:off x="5273723" y="3983934"/>
            <a:ext cx="2290317" cy="645760"/>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urved Connector 9"/>
          <p:cNvCxnSpPr/>
          <p:nvPr/>
        </p:nvCxnSpPr>
        <p:spPr>
          <a:xfrm>
            <a:off x="6820545" y="3161654"/>
            <a:ext cx="2341537" cy="2290319"/>
          </a:xfrm>
          <a:prstGeom prst="curvedConnector3">
            <a:avLst>
              <a:gd name="adj1" fmla="val 11023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2076772" y="5451973"/>
            <a:ext cx="9487545" cy="1323439"/>
          </a:xfrm>
          <a:prstGeom prst="rect">
            <a:avLst/>
          </a:prstGeom>
          <a:noFill/>
          <a:ln>
            <a:solidFill>
              <a:schemeClr val="accent1"/>
            </a:solidFill>
          </a:ln>
        </p:spPr>
        <p:txBody>
          <a:bodyPr wrap="square" rtlCol="0">
            <a:spAutoFit/>
          </a:bodyPr>
          <a:lstStyle/>
          <a:p>
            <a:r>
              <a:rPr lang="en-GB" sz="2000" dirty="0" smtClean="0">
                <a:latin typeface="Consolas" charset="0"/>
                <a:ea typeface="Consolas" charset="0"/>
                <a:cs typeface="Consolas" charset="0"/>
              </a:rPr>
              <a:t>public </a:t>
            </a:r>
            <a:r>
              <a:rPr lang="en-GB" sz="2000" dirty="0">
                <a:latin typeface="Consolas" charset="0"/>
                <a:ea typeface="Consolas" charset="0"/>
                <a:cs typeface="Consolas" charset="0"/>
              </a:rPr>
              <a:t>double </a:t>
            </a:r>
            <a:r>
              <a:rPr lang="en-GB" sz="2000" dirty="0" err="1" smtClean="0">
                <a:latin typeface="Consolas" charset="0"/>
                <a:ea typeface="Consolas" charset="0"/>
                <a:cs typeface="Consolas" charset="0"/>
              </a:rPr>
              <a:t>multiplicar</a:t>
            </a:r>
            <a:r>
              <a:rPr lang="en-GB" sz="2000" dirty="0" smtClean="0">
                <a:latin typeface="Consolas" charset="0"/>
                <a:ea typeface="Consolas" charset="0"/>
                <a:cs typeface="Consolas" charset="0"/>
              </a:rPr>
              <a:t>(</a:t>
            </a:r>
            <a:r>
              <a:rPr lang="en-GB" sz="2000" b="1" dirty="0" err="1" smtClean="0">
                <a:latin typeface="Consolas" charset="0"/>
                <a:ea typeface="Consolas" charset="0"/>
                <a:cs typeface="Consolas" charset="0"/>
              </a:rPr>
              <a:t>int</a:t>
            </a:r>
            <a:r>
              <a:rPr lang="en-GB" sz="2000" dirty="0" smtClean="0">
                <a:latin typeface="Consolas" charset="0"/>
                <a:ea typeface="Consolas" charset="0"/>
                <a:cs typeface="Consolas" charset="0"/>
              </a:rPr>
              <a:t> </a:t>
            </a:r>
            <a:r>
              <a:rPr lang="en-GB" sz="2000" dirty="0" err="1">
                <a:solidFill>
                  <a:schemeClr val="accent6"/>
                </a:solidFill>
                <a:latin typeface="Consolas" charset="0"/>
                <a:ea typeface="Consolas" charset="0"/>
                <a:cs typeface="Consolas" charset="0"/>
              </a:rPr>
              <a:t>cantidad</a:t>
            </a:r>
            <a:r>
              <a:rPr lang="en-GB" sz="2000" dirty="0">
                <a:latin typeface="Consolas" charset="0"/>
                <a:ea typeface="Consolas" charset="0"/>
                <a:cs typeface="Consolas" charset="0"/>
              </a:rPr>
              <a:t>, </a:t>
            </a:r>
            <a:r>
              <a:rPr lang="en-GB" sz="2000" b="1" dirty="0">
                <a:latin typeface="Consolas" charset="0"/>
                <a:ea typeface="Consolas" charset="0"/>
                <a:cs typeface="Consolas" charset="0"/>
              </a:rPr>
              <a:t>double</a:t>
            </a:r>
            <a:r>
              <a:rPr lang="en-GB" sz="2000" dirty="0">
                <a:latin typeface="Consolas" charset="0"/>
                <a:ea typeface="Consolas" charset="0"/>
                <a:cs typeface="Consolas" charset="0"/>
              </a:rPr>
              <a:t> </a:t>
            </a:r>
            <a:r>
              <a:rPr lang="en-GB" sz="2000" dirty="0" err="1">
                <a:solidFill>
                  <a:schemeClr val="accent1"/>
                </a:solidFill>
                <a:latin typeface="Consolas" charset="0"/>
                <a:ea typeface="Consolas" charset="0"/>
                <a:cs typeface="Consolas" charset="0"/>
              </a:rPr>
              <a:t>valor</a:t>
            </a:r>
            <a:r>
              <a:rPr lang="en-GB" sz="2000" dirty="0">
                <a:latin typeface="Consolas" charset="0"/>
                <a:ea typeface="Consolas" charset="0"/>
                <a:cs typeface="Consolas" charset="0"/>
              </a:rPr>
              <a:t>) {</a:t>
            </a:r>
          </a:p>
          <a:p>
            <a:r>
              <a:rPr lang="es-ES" sz="2000" dirty="0" smtClean="0">
                <a:latin typeface="Consolas" charset="0"/>
                <a:ea typeface="Consolas" charset="0"/>
                <a:cs typeface="Consolas" charset="0"/>
              </a:rPr>
              <a:t>	//</a:t>
            </a:r>
            <a:r>
              <a:rPr lang="es-ES" sz="2000" dirty="0">
                <a:latin typeface="Consolas" charset="0"/>
                <a:ea typeface="Consolas" charset="0"/>
                <a:cs typeface="Consolas" charset="0"/>
              </a:rPr>
              <a:t>use la </a:t>
            </a:r>
            <a:r>
              <a:rPr lang="es-ES" sz="2000" dirty="0" err="1">
                <a:latin typeface="Consolas" charset="0"/>
                <a:ea typeface="Consolas" charset="0"/>
                <a:cs typeface="Consolas" charset="0"/>
              </a:rPr>
              <a:t>setencia</a:t>
            </a:r>
            <a:r>
              <a:rPr lang="es-ES" sz="2000" dirty="0">
                <a:latin typeface="Consolas" charset="0"/>
                <a:ea typeface="Consolas" charset="0"/>
                <a:cs typeface="Consolas" charset="0"/>
              </a:rPr>
              <a:t> </a:t>
            </a:r>
            <a:r>
              <a:rPr lang="es-ES" sz="2000" b="1" dirty="0" err="1">
                <a:latin typeface="Consolas" charset="0"/>
                <a:ea typeface="Consolas" charset="0"/>
                <a:cs typeface="Consolas" charset="0"/>
              </a:rPr>
              <a:t>return</a:t>
            </a:r>
            <a:r>
              <a:rPr lang="es-ES" sz="2000" dirty="0">
                <a:latin typeface="Consolas" charset="0"/>
                <a:ea typeface="Consolas" charset="0"/>
                <a:cs typeface="Consolas" charset="0"/>
              </a:rPr>
              <a:t> para devolver el resultado</a:t>
            </a:r>
            <a:endParaRPr lang="en-GB" sz="2000" dirty="0">
              <a:latin typeface="Consolas" charset="0"/>
              <a:ea typeface="Consolas" charset="0"/>
              <a:cs typeface="Consolas" charset="0"/>
            </a:endParaRPr>
          </a:p>
          <a:p>
            <a:r>
              <a:rPr lang="es-ES" sz="2000" dirty="0" smtClean="0">
                <a:latin typeface="Consolas" charset="0"/>
                <a:ea typeface="Consolas" charset="0"/>
                <a:cs typeface="Consolas" charset="0"/>
              </a:rPr>
              <a:t>	</a:t>
            </a:r>
            <a:r>
              <a:rPr lang="es-ES" sz="2000" dirty="0" err="1" smtClean="0">
                <a:latin typeface="Consolas" charset="0"/>
                <a:ea typeface="Consolas" charset="0"/>
                <a:cs typeface="Consolas" charset="0"/>
              </a:rPr>
              <a:t>return</a:t>
            </a:r>
            <a:r>
              <a:rPr lang="es-ES" sz="2000" dirty="0" smtClean="0">
                <a:latin typeface="Consolas" charset="0"/>
                <a:ea typeface="Consolas" charset="0"/>
                <a:cs typeface="Consolas" charset="0"/>
              </a:rPr>
              <a:t> </a:t>
            </a:r>
            <a:r>
              <a:rPr lang="es-ES" sz="2000" dirty="0" err="1">
                <a:latin typeface="Consolas" charset="0"/>
                <a:ea typeface="Consolas" charset="0"/>
                <a:cs typeface="Consolas" charset="0"/>
              </a:rPr>
              <a:t>cantidad+valor</a:t>
            </a:r>
            <a:r>
              <a:rPr lang="es-ES" sz="2000" dirty="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Tree>
    <p:extLst>
      <p:ext uri="{BB962C8B-B14F-4D97-AF65-F5344CB8AC3E}">
        <p14:creationId xmlns:p14="http://schemas.microsoft.com/office/powerpoint/2010/main" val="609523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199" y="1825625"/>
            <a:ext cx="10878519" cy="4351338"/>
          </a:xfrm>
        </p:spPr>
        <p:txBody>
          <a:bodyPr/>
          <a:lstStyle/>
          <a:p>
            <a:endParaRPr lang="en-US" dirty="0" smtClean="0"/>
          </a:p>
          <a:p>
            <a:endParaRPr lang="en-US" dirty="0"/>
          </a:p>
          <a:p>
            <a:r>
              <a:rPr lang="en-US" dirty="0" smtClean="0"/>
              <a:t>¿</a:t>
            </a:r>
            <a:r>
              <a:rPr lang="en-US" dirty="0" err="1"/>
              <a:t>Qué</a:t>
            </a:r>
            <a:r>
              <a:rPr lang="en-US" dirty="0"/>
              <a:t> </a:t>
            </a:r>
            <a:r>
              <a:rPr lang="en-US" dirty="0" err="1"/>
              <a:t>sucede</a:t>
            </a:r>
            <a:r>
              <a:rPr lang="en-US" dirty="0"/>
              <a:t> </a:t>
            </a:r>
            <a:r>
              <a:rPr lang="en-US" dirty="0" err="1"/>
              <a:t>si</a:t>
            </a:r>
            <a:r>
              <a:rPr lang="en-US" dirty="0"/>
              <a:t> </a:t>
            </a:r>
            <a:r>
              <a:rPr lang="en-US" dirty="0" err="1" smtClean="0"/>
              <a:t>tratamos</a:t>
            </a:r>
            <a:r>
              <a:rPr lang="en-US" dirty="0" smtClean="0"/>
              <a:t> </a:t>
            </a:r>
            <a:r>
              <a:rPr lang="en-US" dirty="0"/>
              <a:t>de </a:t>
            </a:r>
            <a:r>
              <a:rPr lang="en-US" dirty="0" err="1"/>
              <a:t>invocar</a:t>
            </a:r>
            <a:r>
              <a:rPr lang="en-US" dirty="0"/>
              <a:t> la </a:t>
            </a:r>
            <a:r>
              <a:rPr lang="en-US" dirty="0" err="1"/>
              <a:t>método</a:t>
            </a:r>
            <a:r>
              <a:rPr lang="en-US" dirty="0"/>
              <a:t> con </a:t>
            </a:r>
            <a:r>
              <a:rPr lang="en-US" dirty="0" err="1"/>
              <a:t>menos</a:t>
            </a:r>
            <a:r>
              <a:rPr lang="en-US" dirty="0"/>
              <a:t> </a:t>
            </a:r>
            <a:r>
              <a:rPr lang="en-US" dirty="0" err="1"/>
              <a:t>argumentos</a:t>
            </a:r>
            <a:r>
              <a:rPr lang="en-US" dirty="0" smtClean="0"/>
              <a:t>?</a:t>
            </a:r>
          </a:p>
          <a:p>
            <a:pPr lvl="1"/>
            <a:r>
              <a:rPr lang="en-US" dirty="0" smtClean="0"/>
              <a:t>Error de </a:t>
            </a:r>
            <a:r>
              <a:rPr lang="en-US" dirty="0" err="1" smtClean="0"/>
              <a:t>compilación</a:t>
            </a:r>
            <a:endParaRPr lang="en-US" dirty="0"/>
          </a:p>
        </p:txBody>
      </p:sp>
      <p:sp>
        <p:nvSpPr>
          <p:cNvPr id="5" name="TextBox 4"/>
          <p:cNvSpPr txBox="1"/>
          <p:nvPr/>
        </p:nvSpPr>
        <p:spPr>
          <a:xfrm>
            <a:off x="1208868" y="394464"/>
            <a:ext cx="10321871" cy="2246769"/>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TestCalculadora</a:t>
            </a:r>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t>public static void main(String[] </a:t>
            </a:r>
            <a:r>
              <a:rPr lang="en-GB" sz="2000" dirty="0" err="1"/>
              <a:t>args</a:t>
            </a:r>
            <a:r>
              <a:rPr lang="en-GB" sz="2000" dirty="0"/>
              <a:t>){</a:t>
            </a:r>
          </a:p>
          <a:p>
            <a:pPr lvl="1"/>
            <a:r>
              <a:rPr lang="en-GB" sz="2000" dirty="0"/>
              <a:t>        </a:t>
            </a:r>
            <a:r>
              <a:rPr lang="es-ES" sz="2000" dirty="0"/>
              <a:t>Calculadora c = new Calculadora();</a:t>
            </a:r>
            <a:endParaRPr lang="en-GB" sz="2000" dirty="0"/>
          </a:p>
          <a:p>
            <a:pPr lvl="1"/>
            <a:r>
              <a:rPr lang="es-ES" sz="2000" dirty="0"/>
              <a:t>        </a:t>
            </a:r>
            <a:r>
              <a:rPr lang="es-ES" sz="2000" dirty="0" err="1"/>
              <a:t>double</a:t>
            </a:r>
            <a:r>
              <a:rPr lang="es-ES" sz="2000" dirty="0"/>
              <a:t> t = </a:t>
            </a:r>
            <a:r>
              <a:rPr lang="es-ES" sz="2000" b="1" dirty="0" err="1"/>
              <a:t>c.calcularTotal</a:t>
            </a:r>
            <a:r>
              <a:rPr lang="es-ES" sz="2000" b="1" dirty="0"/>
              <a:t>(5);</a:t>
            </a:r>
            <a:endParaRPr lang="en-GB" sz="2000" b="1" dirty="0"/>
          </a:p>
          <a:p>
            <a:pPr lvl="1"/>
            <a:r>
              <a:rPr lang="es-ES" sz="2000" dirty="0"/>
              <a:t>        </a:t>
            </a:r>
            <a:r>
              <a:rPr lang="es-ES" sz="2000" dirty="0" err="1"/>
              <a:t>System.out.println</a:t>
            </a:r>
            <a:r>
              <a:rPr lang="es-ES" sz="2000" dirty="0"/>
              <a:t>(t);</a:t>
            </a:r>
            <a:endParaRPr lang="en-GB" sz="2000" dirty="0"/>
          </a:p>
          <a:p>
            <a:r>
              <a:rPr lang="es-ES" sz="2000" dirty="0"/>
              <a:t> </a:t>
            </a:r>
            <a:r>
              <a:rPr lang="es-ES" sz="2000" dirty="0" smtClean="0"/>
              <a:t>        }</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pic>
        <p:nvPicPr>
          <p:cNvPr id="7" name="Picture 6"/>
          <p:cNvPicPr>
            <a:picLocks noChangeAspect="1"/>
          </p:cNvPicPr>
          <p:nvPr/>
        </p:nvPicPr>
        <p:blipFill>
          <a:blip r:embed="rId2"/>
          <a:stretch>
            <a:fillRect/>
          </a:stretch>
        </p:blipFill>
        <p:spPr>
          <a:xfrm>
            <a:off x="2716708" y="3905573"/>
            <a:ext cx="6795054" cy="1454902"/>
          </a:xfrm>
          <a:prstGeom prst="rect">
            <a:avLst/>
          </a:prstGeom>
        </p:spPr>
      </p:pic>
    </p:spTree>
    <p:extLst>
      <p:ext uri="{BB962C8B-B14F-4D97-AF65-F5344CB8AC3E}">
        <p14:creationId xmlns:p14="http://schemas.microsoft.com/office/powerpoint/2010/main" val="693011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Actividad</a:t>
            </a:r>
            <a:r>
              <a:rPr lang="en-US" dirty="0"/>
              <a:t> </a:t>
            </a:r>
            <a:r>
              <a:rPr lang="en-US" dirty="0" err="1"/>
              <a:t>en</a:t>
            </a:r>
            <a:r>
              <a:rPr lang="en-US" dirty="0"/>
              <a:t> </a:t>
            </a:r>
            <a:r>
              <a:rPr lang="en-US" dirty="0" err="1"/>
              <a:t>clase</a:t>
            </a:r>
            <a:r>
              <a:rPr lang="en-US" dirty="0"/>
              <a:t> 3</a:t>
            </a:r>
          </a:p>
        </p:txBody>
      </p:sp>
      <p:sp>
        <p:nvSpPr>
          <p:cNvPr id="3" name="Content Placeholder 2"/>
          <p:cNvSpPr>
            <a:spLocks noGrp="1"/>
          </p:cNvSpPr>
          <p:nvPr>
            <p:ph idx="1"/>
          </p:nvPr>
        </p:nvSpPr>
        <p:spPr/>
        <p:txBody>
          <a:bodyPr/>
          <a:lstStyle/>
          <a:p>
            <a:pPr algn="just"/>
            <a:r>
              <a:rPr lang="en-US" dirty="0" err="1" smtClean="0"/>
              <a:t>En</a:t>
            </a:r>
            <a:r>
              <a:rPr lang="en-US" dirty="0" smtClean="0"/>
              <a:t> la </a:t>
            </a:r>
            <a:r>
              <a:rPr lang="en-US" dirty="0" err="1" smtClean="0"/>
              <a:t>clase</a:t>
            </a:r>
            <a:r>
              <a:rPr lang="en-US" dirty="0" smtClean="0"/>
              <a:t> </a:t>
            </a:r>
            <a:r>
              <a:rPr lang="en-US" dirty="0" err="1" smtClean="0"/>
              <a:t>Pokemon</a:t>
            </a:r>
            <a:r>
              <a:rPr lang="en-US" dirty="0" smtClean="0"/>
              <a:t> </a:t>
            </a:r>
            <a:r>
              <a:rPr lang="en-US" dirty="0" err="1" smtClean="0"/>
              <a:t>cree</a:t>
            </a:r>
            <a:r>
              <a:rPr lang="en-US" dirty="0" smtClean="0"/>
              <a:t> un </a:t>
            </a:r>
            <a:r>
              <a:rPr lang="en-US" dirty="0" err="1" smtClean="0"/>
              <a:t>método</a:t>
            </a:r>
            <a:r>
              <a:rPr lang="en-US" dirty="0" smtClean="0"/>
              <a:t> </a:t>
            </a:r>
            <a:r>
              <a:rPr lang="en-US" dirty="0" err="1" smtClean="0"/>
              <a:t>llamado</a:t>
            </a:r>
            <a:r>
              <a:rPr lang="en-US" dirty="0" smtClean="0"/>
              <a:t> </a:t>
            </a:r>
            <a:r>
              <a:rPr lang="en-US" b="1" dirty="0" err="1" smtClean="0"/>
              <a:t>saludar</a:t>
            </a:r>
            <a:r>
              <a:rPr lang="en-US" b="1" dirty="0" smtClean="0"/>
              <a:t> </a:t>
            </a:r>
            <a:r>
              <a:rPr lang="en-US" dirty="0" smtClean="0"/>
              <a:t>que </a:t>
            </a:r>
            <a:r>
              <a:rPr lang="en-US" dirty="0" err="1" smtClean="0"/>
              <a:t>muestre</a:t>
            </a:r>
            <a:r>
              <a:rPr lang="en-US" dirty="0" smtClean="0"/>
              <a:t> </a:t>
            </a:r>
            <a:r>
              <a:rPr lang="en-US" dirty="0" err="1" smtClean="0"/>
              <a:t>en</a:t>
            </a:r>
            <a:r>
              <a:rPr lang="en-US" dirty="0" smtClean="0"/>
              <a:t> </a:t>
            </a:r>
            <a:r>
              <a:rPr lang="en-US" dirty="0" err="1" smtClean="0"/>
              <a:t>pantalla</a:t>
            </a:r>
            <a:r>
              <a:rPr lang="en-US" dirty="0" smtClean="0"/>
              <a:t> </a:t>
            </a:r>
            <a:r>
              <a:rPr lang="en-US" dirty="0" err="1" smtClean="0"/>
              <a:t>en</a:t>
            </a:r>
            <a:r>
              <a:rPr lang="en-US" dirty="0" smtClean="0"/>
              <a:t> </a:t>
            </a:r>
            <a:r>
              <a:rPr lang="en-US" dirty="0" err="1" smtClean="0"/>
              <a:t>nombre</a:t>
            </a:r>
            <a:r>
              <a:rPr lang="en-US" dirty="0" smtClean="0"/>
              <a:t> del </a:t>
            </a:r>
            <a:r>
              <a:rPr lang="en-US" dirty="0" err="1" smtClean="0"/>
              <a:t>pokemon</a:t>
            </a:r>
            <a:r>
              <a:rPr lang="en-US" dirty="0" smtClean="0"/>
              <a:t> </a:t>
            </a:r>
            <a:r>
              <a:rPr lang="en-US" dirty="0" err="1" smtClean="0"/>
              <a:t>tanta</a:t>
            </a:r>
            <a:r>
              <a:rPr lang="en-US" dirty="0" smtClean="0"/>
              <a:t> </a:t>
            </a:r>
            <a:r>
              <a:rPr lang="en-US" dirty="0" err="1" smtClean="0"/>
              <a:t>veces</a:t>
            </a:r>
            <a:r>
              <a:rPr lang="en-US" dirty="0" smtClean="0"/>
              <a:t> </a:t>
            </a:r>
            <a:r>
              <a:rPr lang="en-US" dirty="0" err="1" smtClean="0"/>
              <a:t>como</a:t>
            </a:r>
            <a:r>
              <a:rPr lang="en-US" dirty="0" smtClean="0"/>
              <a:t> </a:t>
            </a:r>
            <a:r>
              <a:rPr lang="en-US" dirty="0" err="1" smtClean="0"/>
              <a:t>indica</a:t>
            </a:r>
            <a:r>
              <a:rPr lang="en-US" dirty="0" smtClean="0"/>
              <a:t> un </a:t>
            </a:r>
            <a:r>
              <a:rPr lang="en-US" dirty="0" err="1" smtClean="0"/>
              <a:t>parámetro</a:t>
            </a:r>
            <a:r>
              <a:rPr lang="en-US" dirty="0" smtClean="0"/>
              <a:t> de entrada</a:t>
            </a:r>
          </a:p>
          <a:p>
            <a:pPr algn="just"/>
            <a:r>
              <a:rPr lang="en-US" dirty="0" err="1" smtClean="0"/>
              <a:t>En</a:t>
            </a:r>
            <a:r>
              <a:rPr lang="en-US" dirty="0" smtClean="0"/>
              <a:t> la </a:t>
            </a:r>
            <a:r>
              <a:rPr lang="en-US" dirty="0" err="1" smtClean="0"/>
              <a:t>clase</a:t>
            </a:r>
            <a:r>
              <a:rPr lang="en-US" dirty="0" smtClean="0"/>
              <a:t> </a:t>
            </a:r>
            <a:r>
              <a:rPr lang="en-US" dirty="0" err="1" smtClean="0"/>
              <a:t>PokemonAplicacion</a:t>
            </a:r>
            <a:r>
              <a:rPr lang="en-US" dirty="0" smtClean="0"/>
              <a:t> </a:t>
            </a:r>
            <a:r>
              <a:rPr lang="en-US" dirty="0" err="1" smtClean="0"/>
              <a:t>llame</a:t>
            </a:r>
            <a:r>
              <a:rPr lang="en-US" dirty="0" smtClean="0"/>
              <a:t> al </a:t>
            </a:r>
            <a:r>
              <a:rPr lang="en-US" dirty="0" err="1" smtClean="0"/>
              <a:t>método</a:t>
            </a:r>
            <a:r>
              <a:rPr lang="en-US" dirty="0" smtClean="0"/>
              <a:t> </a:t>
            </a:r>
            <a:r>
              <a:rPr lang="en-US" dirty="0" err="1" smtClean="0"/>
              <a:t>saludar</a:t>
            </a:r>
            <a:r>
              <a:rPr lang="en-US" dirty="0" smtClean="0"/>
              <a:t> </a:t>
            </a:r>
            <a:r>
              <a:rPr lang="en-US" dirty="0" err="1" smtClean="0"/>
              <a:t>en</a:t>
            </a:r>
            <a:r>
              <a:rPr lang="en-US" dirty="0" smtClean="0"/>
              <a:t> </a:t>
            </a:r>
            <a:r>
              <a:rPr lang="en-US" dirty="0" err="1" smtClean="0"/>
              <a:t>alguno</a:t>
            </a:r>
            <a:r>
              <a:rPr lang="en-US" dirty="0" smtClean="0"/>
              <a:t> de </a:t>
            </a:r>
            <a:r>
              <a:rPr lang="en-US" dirty="0" err="1" smtClean="0"/>
              <a:t>los</a:t>
            </a:r>
            <a:r>
              <a:rPr lang="en-US" dirty="0" smtClean="0"/>
              <a:t> </a:t>
            </a:r>
            <a:r>
              <a:rPr lang="en-US" dirty="0" err="1" smtClean="0"/>
              <a:t>objetos</a:t>
            </a:r>
            <a:r>
              <a:rPr lang="en-US" dirty="0" smtClean="0"/>
              <a:t> </a:t>
            </a:r>
            <a:r>
              <a:rPr lang="en-US" dirty="0" err="1" smtClean="0"/>
              <a:t>creados</a:t>
            </a:r>
            <a:r>
              <a:rPr lang="en-US" dirty="0" smtClean="0"/>
              <a:t> y </a:t>
            </a:r>
            <a:r>
              <a:rPr lang="en-US" dirty="0" err="1" smtClean="0"/>
              <a:t>vea</a:t>
            </a:r>
            <a:r>
              <a:rPr lang="en-US" dirty="0" smtClean="0"/>
              <a:t> el </a:t>
            </a:r>
            <a:r>
              <a:rPr lang="en-US" dirty="0" err="1" smtClean="0"/>
              <a:t>resulatdo</a:t>
            </a:r>
            <a:endParaRPr lang="en-US" dirty="0" smtClean="0"/>
          </a:p>
        </p:txBody>
      </p:sp>
    </p:spTree>
    <p:extLst>
      <p:ext uri="{BB962C8B-B14F-4D97-AF65-F5344CB8AC3E}">
        <p14:creationId xmlns:p14="http://schemas.microsoft.com/office/powerpoint/2010/main" val="4315950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err="1"/>
              <a:t>Actividad</a:t>
            </a:r>
            <a:r>
              <a:rPr lang="en-US" dirty="0"/>
              <a:t> </a:t>
            </a:r>
            <a:r>
              <a:rPr lang="en-US" dirty="0" err="1"/>
              <a:t>en</a:t>
            </a:r>
            <a:r>
              <a:rPr lang="en-US" dirty="0"/>
              <a:t> </a:t>
            </a:r>
            <a:r>
              <a:rPr lang="en-US" dirty="0" err="1"/>
              <a:t>clase</a:t>
            </a:r>
            <a:r>
              <a:rPr lang="en-US" dirty="0"/>
              <a:t> 3</a:t>
            </a:r>
          </a:p>
        </p:txBody>
      </p:sp>
      <p:sp>
        <p:nvSpPr>
          <p:cNvPr id="3" name="Content Placeholder 2"/>
          <p:cNvSpPr>
            <a:spLocks noGrp="1"/>
          </p:cNvSpPr>
          <p:nvPr>
            <p:ph idx="1"/>
          </p:nvPr>
        </p:nvSpPr>
        <p:spPr>
          <a:xfrm>
            <a:off x="838200" y="1236565"/>
            <a:ext cx="10515600" cy="4351338"/>
          </a:xfrm>
        </p:spPr>
        <p:txBody>
          <a:bodyPr/>
          <a:lstStyle/>
          <a:p>
            <a:r>
              <a:rPr lang="en-US" dirty="0" err="1"/>
              <a:t>En</a:t>
            </a:r>
            <a:r>
              <a:rPr lang="en-US" dirty="0"/>
              <a:t> la </a:t>
            </a:r>
            <a:r>
              <a:rPr lang="en-US" dirty="0" err="1"/>
              <a:t>clase</a:t>
            </a:r>
            <a:r>
              <a:rPr lang="en-US" dirty="0"/>
              <a:t> </a:t>
            </a:r>
            <a:r>
              <a:rPr lang="en-US" dirty="0" err="1"/>
              <a:t>Pokemon</a:t>
            </a:r>
            <a:r>
              <a:rPr lang="en-US" dirty="0"/>
              <a:t> </a:t>
            </a:r>
            <a:r>
              <a:rPr lang="en-US" dirty="0" err="1"/>
              <a:t>cree</a:t>
            </a:r>
            <a:r>
              <a:rPr lang="en-US" dirty="0"/>
              <a:t> un </a:t>
            </a:r>
            <a:r>
              <a:rPr lang="en-US" dirty="0" err="1"/>
              <a:t>método</a:t>
            </a:r>
            <a:r>
              <a:rPr lang="en-US" dirty="0"/>
              <a:t> </a:t>
            </a:r>
            <a:r>
              <a:rPr lang="en-US" dirty="0" err="1"/>
              <a:t>llamado</a:t>
            </a:r>
            <a:r>
              <a:rPr lang="en-US" dirty="0"/>
              <a:t> </a:t>
            </a:r>
            <a:r>
              <a:rPr lang="en-US" b="1" dirty="0" err="1"/>
              <a:t>saludar</a:t>
            </a:r>
            <a:r>
              <a:rPr lang="en-US" b="1" dirty="0"/>
              <a:t> </a:t>
            </a:r>
            <a:r>
              <a:rPr lang="en-US" dirty="0"/>
              <a:t>que </a:t>
            </a:r>
            <a:r>
              <a:rPr lang="en-US" dirty="0" err="1"/>
              <a:t>muestre</a:t>
            </a:r>
            <a:r>
              <a:rPr lang="en-US" dirty="0"/>
              <a:t> </a:t>
            </a:r>
            <a:r>
              <a:rPr lang="en-US" dirty="0" err="1"/>
              <a:t>en</a:t>
            </a:r>
            <a:r>
              <a:rPr lang="en-US" dirty="0"/>
              <a:t> </a:t>
            </a:r>
            <a:r>
              <a:rPr lang="en-US" dirty="0" err="1"/>
              <a:t>pantalla</a:t>
            </a:r>
            <a:r>
              <a:rPr lang="en-US" dirty="0"/>
              <a:t> </a:t>
            </a:r>
            <a:r>
              <a:rPr lang="en-US" dirty="0" err="1"/>
              <a:t>en</a:t>
            </a:r>
            <a:r>
              <a:rPr lang="en-US" dirty="0"/>
              <a:t> </a:t>
            </a:r>
            <a:r>
              <a:rPr lang="en-US" dirty="0" err="1"/>
              <a:t>nombre</a:t>
            </a:r>
            <a:r>
              <a:rPr lang="en-US" dirty="0"/>
              <a:t> del </a:t>
            </a:r>
            <a:r>
              <a:rPr lang="en-US" dirty="0" err="1"/>
              <a:t>pokemon</a:t>
            </a:r>
            <a:r>
              <a:rPr lang="en-US" dirty="0"/>
              <a:t> </a:t>
            </a:r>
            <a:r>
              <a:rPr lang="en-US" dirty="0" err="1"/>
              <a:t>tanta</a:t>
            </a:r>
            <a:r>
              <a:rPr lang="en-US" dirty="0"/>
              <a:t> </a:t>
            </a:r>
            <a:r>
              <a:rPr lang="en-US" dirty="0" err="1"/>
              <a:t>veces</a:t>
            </a:r>
            <a:r>
              <a:rPr lang="en-US" dirty="0"/>
              <a:t> </a:t>
            </a:r>
            <a:r>
              <a:rPr lang="en-US" dirty="0" err="1"/>
              <a:t>como</a:t>
            </a:r>
            <a:r>
              <a:rPr lang="en-US" dirty="0"/>
              <a:t> </a:t>
            </a:r>
            <a:r>
              <a:rPr lang="en-US" dirty="0" err="1"/>
              <a:t>indica</a:t>
            </a:r>
            <a:r>
              <a:rPr lang="en-US" dirty="0"/>
              <a:t> un </a:t>
            </a:r>
            <a:r>
              <a:rPr lang="en-US" dirty="0" err="1"/>
              <a:t>parámetro</a:t>
            </a:r>
            <a:r>
              <a:rPr lang="en-US" dirty="0"/>
              <a:t> de entrada</a:t>
            </a:r>
          </a:p>
          <a:p>
            <a:r>
              <a:rPr lang="en-US" b="1" dirty="0" smtClean="0"/>
              <a:t>¿</a:t>
            </a:r>
            <a:r>
              <a:rPr lang="en-US" b="1" dirty="0" err="1" smtClean="0"/>
              <a:t>Cuál</a:t>
            </a:r>
            <a:r>
              <a:rPr lang="en-US" b="1" dirty="0" smtClean="0"/>
              <a:t> </a:t>
            </a:r>
            <a:r>
              <a:rPr lang="en-US" b="1" dirty="0" err="1" smtClean="0"/>
              <a:t>sería</a:t>
            </a:r>
            <a:r>
              <a:rPr lang="en-US" b="1" dirty="0" smtClean="0"/>
              <a:t> la firma del </a:t>
            </a:r>
            <a:r>
              <a:rPr lang="en-US" b="1" dirty="0" err="1" smtClean="0"/>
              <a:t>método</a:t>
            </a:r>
            <a:r>
              <a:rPr lang="en-US" b="1" dirty="0" smtClean="0"/>
              <a:t>?</a:t>
            </a:r>
            <a:endParaRPr lang="en-US" b="1" dirty="0"/>
          </a:p>
        </p:txBody>
      </p:sp>
      <p:sp>
        <p:nvSpPr>
          <p:cNvPr id="4" name="TextBox 3"/>
          <p:cNvSpPr txBox="1"/>
          <p:nvPr/>
        </p:nvSpPr>
        <p:spPr>
          <a:xfrm>
            <a:off x="1105546" y="3038580"/>
            <a:ext cx="4659824" cy="1631216"/>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Pokemon</a:t>
            </a:r>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a:t>
            </a:r>
            <a:r>
              <a:rPr lang="en-GB" sz="2000" dirty="0" smtClean="0">
                <a:latin typeface="Consolas" charset="0"/>
                <a:ea typeface="Consolas" charset="0"/>
                <a:cs typeface="Consolas" charset="0"/>
              </a:rPr>
              <a:t>String </a:t>
            </a:r>
            <a:r>
              <a:rPr lang="en-GB" sz="2000" dirty="0" err="1" smtClean="0">
                <a:latin typeface="Consolas" charset="0"/>
                <a:ea typeface="Consolas" charset="0"/>
                <a:cs typeface="Consolas" charset="0"/>
              </a:rPr>
              <a:t>saludar</a:t>
            </a:r>
            <a:r>
              <a:rPr lang="en-GB" sz="2000" dirty="0" smtClean="0">
                <a:latin typeface="Consolas" charset="0"/>
                <a:ea typeface="Consolas" charset="0"/>
                <a:cs typeface="Consolas" charset="0"/>
              </a:rPr>
              <a:t>(){</a:t>
            </a:r>
          </a:p>
          <a:p>
            <a:r>
              <a:rPr lang="en-GB" sz="2000" dirty="0">
                <a:latin typeface="Consolas" charset="0"/>
                <a:ea typeface="Consolas" charset="0"/>
                <a:cs typeface="Consolas" charset="0"/>
              </a:rPr>
              <a:t> </a:t>
            </a:r>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a:t>
            </a:r>
            <a:r>
              <a:rPr lang="es-ES" sz="2000" dirty="0" smtClean="0">
                <a:latin typeface="Consolas" charset="0"/>
                <a:ea typeface="Consolas" charset="0"/>
                <a:cs typeface="Consolas" charset="0"/>
              </a:rPr>
              <a:t>}</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
        <p:nvSpPr>
          <p:cNvPr id="5" name="TextBox 4"/>
          <p:cNvSpPr txBox="1"/>
          <p:nvPr/>
        </p:nvSpPr>
        <p:spPr>
          <a:xfrm>
            <a:off x="6420819" y="3038580"/>
            <a:ext cx="5076341" cy="1631216"/>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Pokemon</a:t>
            </a:r>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a:t>
            </a:r>
            <a:r>
              <a:rPr lang="en-GB" sz="2000" dirty="0" smtClean="0">
                <a:latin typeface="Consolas" charset="0"/>
                <a:ea typeface="Consolas" charset="0"/>
                <a:cs typeface="Consolas" charset="0"/>
              </a:rPr>
              <a:t>void </a:t>
            </a:r>
            <a:r>
              <a:rPr lang="en-GB" sz="2000" dirty="0" err="1" smtClean="0">
                <a:latin typeface="Consolas" charset="0"/>
                <a:ea typeface="Consolas" charset="0"/>
                <a:cs typeface="Consolas" charset="0"/>
              </a:rPr>
              <a:t>saludar</a:t>
            </a:r>
            <a:r>
              <a:rPr lang="en-GB" sz="2000" dirty="0" smtClean="0">
                <a:latin typeface="Consolas" charset="0"/>
                <a:ea typeface="Consolas" charset="0"/>
                <a:cs typeface="Consolas" charset="0"/>
              </a:rPr>
              <a:t>(</a:t>
            </a:r>
            <a:r>
              <a:rPr lang="en-GB" sz="2000" dirty="0" err="1" smtClean="0">
                <a:latin typeface="Consolas" charset="0"/>
                <a:ea typeface="Consolas" charset="0"/>
                <a:cs typeface="Consolas" charset="0"/>
              </a:rPr>
              <a:t>int</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veces</a:t>
            </a:r>
            <a:r>
              <a:rPr lang="en-GB" sz="2000" dirty="0" smtClean="0">
                <a:latin typeface="Consolas" charset="0"/>
                <a:ea typeface="Consolas" charset="0"/>
                <a:cs typeface="Consolas" charset="0"/>
              </a:rPr>
              <a:t>){</a:t>
            </a:r>
          </a:p>
          <a:p>
            <a:r>
              <a:rPr lang="en-GB" sz="2000" dirty="0">
                <a:latin typeface="Consolas" charset="0"/>
                <a:ea typeface="Consolas" charset="0"/>
                <a:cs typeface="Consolas" charset="0"/>
              </a:rPr>
              <a:t> </a:t>
            </a:r>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a:t>
            </a:r>
            <a:r>
              <a:rPr lang="es-ES" sz="2000" dirty="0" smtClean="0">
                <a:latin typeface="Consolas" charset="0"/>
                <a:ea typeface="Consolas" charset="0"/>
                <a:cs typeface="Consolas" charset="0"/>
              </a:rPr>
              <a:t>}</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
        <p:nvSpPr>
          <p:cNvPr id="6" name="TextBox 5"/>
          <p:cNvSpPr txBox="1"/>
          <p:nvPr/>
        </p:nvSpPr>
        <p:spPr>
          <a:xfrm>
            <a:off x="3435458" y="4995447"/>
            <a:ext cx="5553559" cy="1631216"/>
          </a:xfrm>
          <a:prstGeom prst="rect">
            <a:avLst/>
          </a:prstGeom>
          <a:noFill/>
          <a:ln>
            <a:solidFill>
              <a:schemeClr val="accent1"/>
            </a:solidFill>
          </a:ln>
        </p:spPr>
        <p:txBody>
          <a:bodyPr wrap="square" rtlCol="0">
            <a:spAutoFit/>
          </a:bodyPr>
          <a:lstStyle/>
          <a:p>
            <a:r>
              <a:rPr lang="es-ES" sz="2000" dirty="0" err="1">
                <a:latin typeface="Consolas" charset="0"/>
                <a:ea typeface="Consolas" charset="0"/>
                <a:cs typeface="Consolas" charset="0"/>
              </a:rPr>
              <a:t>public</a:t>
            </a:r>
            <a:r>
              <a:rPr lang="es-ES" sz="2000" dirty="0">
                <a:latin typeface="Consolas" charset="0"/>
                <a:ea typeface="Consolas" charset="0"/>
                <a:cs typeface="Consolas" charset="0"/>
              </a:rPr>
              <a:t> </a:t>
            </a:r>
            <a:r>
              <a:rPr lang="es-ES" sz="2000" dirty="0" err="1">
                <a:latin typeface="Consolas" charset="0"/>
                <a:ea typeface="Consolas" charset="0"/>
                <a:cs typeface="Consolas" charset="0"/>
              </a:rPr>
              <a:t>class</a:t>
            </a:r>
            <a:r>
              <a:rPr lang="es-ES" sz="2000" dirty="0">
                <a:latin typeface="Consolas" charset="0"/>
                <a:ea typeface="Consolas" charset="0"/>
                <a:cs typeface="Consolas" charset="0"/>
              </a:rPr>
              <a:t> </a:t>
            </a:r>
            <a:r>
              <a:rPr lang="es-ES" sz="2000" dirty="0" err="1" smtClean="0">
                <a:latin typeface="Consolas" charset="0"/>
                <a:ea typeface="Consolas" charset="0"/>
                <a:cs typeface="Consolas" charset="0"/>
              </a:rPr>
              <a:t>Pokemon</a:t>
            </a:r>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a:p>
            <a:r>
              <a:rPr lang="es-ES" sz="2000" dirty="0">
                <a:latin typeface="Consolas" charset="0"/>
                <a:ea typeface="Consolas" charset="0"/>
                <a:cs typeface="Consolas" charset="0"/>
              </a:rPr>
              <a:t>    </a:t>
            </a:r>
            <a:r>
              <a:rPr lang="en-GB" sz="2000" dirty="0">
                <a:latin typeface="Consolas" charset="0"/>
                <a:ea typeface="Consolas" charset="0"/>
                <a:cs typeface="Consolas" charset="0"/>
              </a:rPr>
              <a:t>public </a:t>
            </a:r>
            <a:r>
              <a:rPr lang="en-GB" sz="2000" dirty="0" smtClean="0">
                <a:latin typeface="Consolas" charset="0"/>
                <a:ea typeface="Consolas" charset="0"/>
                <a:cs typeface="Consolas" charset="0"/>
              </a:rPr>
              <a:t>String </a:t>
            </a:r>
            <a:r>
              <a:rPr lang="en-GB" sz="2000" dirty="0" err="1" smtClean="0">
                <a:latin typeface="Consolas" charset="0"/>
                <a:ea typeface="Consolas" charset="0"/>
                <a:cs typeface="Consolas" charset="0"/>
              </a:rPr>
              <a:t>saludar</a:t>
            </a:r>
            <a:r>
              <a:rPr lang="en-GB" sz="2000" dirty="0" smtClean="0">
                <a:latin typeface="Consolas" charset="0"/>
                <a:ea typeface="Consolas" charset="0"/>
                <a:cs typeface="Consolas" charset="0"/>
              </a:rPr>
              <a:t>(</a:t>
            </a:r>
            <a:r>
              <a:rPr lang="en-GB" sz="2000" dirty="0" err="1" smtClean="0">
                <a:latin typeface="Consolas" charset="0"/>
                <a:ea typeface="Consolas" charset="0"/>
                <a:cs typeface="Consolas" charset="0"/>
              </a:rPr>
              <a:t>int</a:t>
            </a:r>
            <a:r>
              <a:rPr lang="en-GB" sz="2000" dirty="0" smtClean="0">
                <a:latin typeface="Consolas" charset="0"/>
                <a:ea typeface="Consolas" charset="0"/>
                <a:cs typeface="Consolas" charset="0"/>
              </a:rPr>
              <a:t> </a:t>
            </a:r>
            <a:r>
              <a:rPr lang="en-GB" sz="2000" dirty="0" err="1" smtClean="0">
                <a:latin typeface="Consolas" charset="0"/>
                <a:ea typeface="Consolas" charset="0"/>
                <a:cs typeface="Consolas" charset="0"/>
              </a:rPr>
              <a:t>veces</a:t>
            </a:r>
            <a:r>
              <a:rPr lang="en-GB" sz="2000" dirty="0" smtClean="0">
                <a:latin typeface="Consolas" charset="0"/>
                <a:ea typeface="Consolas" charset="0"/>
                <a:cs typeface="Consolas" charset="0"/>
              </a:rPr>
              <a:t>){</a:t>
            </a:r>
          </a:p>
          <a:p>
            <a:r>
              <a:rPr lang="en-GB" sz="2000" dirty="0">
                <a:latin typeface="Consolas" charset="0"/>
                <a:ea typeface="Consolas" charset="0"/>
                <a:cs typeface="Consolas" charset="0"/>
              </a:rPr>
              <a:t> </a:t>
            </a:r>
            <a:r>
              <a:rPr lang="en-GB" sz="2000" dirty="0" smtClean="0">
                <a:latin typeface="Consolas" charset="0"/>
                <a:ea typeface="Consolas" charset="0"/>
                <a:cs typeface="Consolas" charset="0"/>
              </a:rPr>
              <a:t>       //</a:t>
            </a:r>
          </a:p>
          <a:p>
            <a:r>
              <a:rPr lang="en-GB" sz="2000" dirty="0" smtClean="0">
                <a:latin typeface="Consolas" charset="0"/>
                <a:ea typeface="Consolas" charset="0"/>
                <a:cs typeface="Consolas" charset="0"/>
              </a:rPr>
              <a:t>    </a:t>
            </a:r>
            <a:r>
              <a:rPr lang="es-ES" sz="2000" dirty="0" smtClean="0">
                <a:latin typeface="Consolas" charset="0"/>
                <a:ea typeface="Consolas" charset="0"/>
                <a:cs typeface="Consolas" charset="0"/>
              </a:rPr>
              <a:t>}</a:t>
            </a:r>
            <a:endParaRPr lang="en-GB" sz="2000" dirty="0" smtClean="0">
              <a:latin typeface="Consolas" charset="0"/>
              <a:ea typeface="Consolas" charset="0"/>
              <a:cs typeface="Consolas" charset="0"/>
            </a:endParaRPr>
          </a:p>
          <a:p>
            <a:r>
              <a:rPr lang="es-ES" sz="2000" dirty="0" smtClean="0">
                <a:latin typeface="Consolas" charset="0"/>
                <a:ea typeface="Consolas" charset="0"/>
                <a:cs typeface="Consolas" charset="0"/>
              </a:rPr>
              <a:t>}</a:t>
            </a:r>
            <a:endParaRPr lang="en-GB" sz="2000" dirty="0">
              <a:latin typeface="Consolas" charset="0"/>
              <a:ea typeface="Consolas" charset="0"/>
              <a:cs typeface="Consolas" charset="0"/>
            </a:endParaRPr>
          </a:p>
        </p:txBody>
      </p:sp>
    </p:spTree>
    <p:extLst>
      <p:ext uri="{BB962C8B-B14F-4D97-AF65-F5344CB8AC3E}">
        <p14:creationId xmlns:p14="http://schemas.microsoft.com/office/powerpoint/2010/main" val="13508005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Solución</a:t>
            </a:r>
            <a:r>
              <a:rPr lang="en-US" dirty="0" smtClean="0"/>
              <a:t> </a:t>
            </a:r>
            <a:r>
              <a:rPr lang="en-US" dirty="0" err="1" smtClean="0"/>
              <a:t>actividad</a:t>
            </a:r>
            <a:r>
              <a:rPr lang="en-US" dirty="0" smtClean="0"/>
              <a:t> </a:t>
            </a:r>
            <a:r>
              <a:rPr lang="en-US" dirty="0" err="1" smtClean="0"/>
              <a:t>en</a:t>
            </a:r>
            <a:r>
              <a:rPr lang="en-US" dirty="0" smtClean="0"/>
              <a:t> </a:t>
            </a:r>
            <a:r>
              <a:rPr lang="en-US" dirty="0" err="1" smtClean="0"/>
              <a:t>clase</a:t>
            </a:r>
            <a:r>
              <a:rPr lang="en-US" dirty="0" smtClean="0"/>
              <a:t> 3</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222285" y="2674212"/>
            <a:ext cx="8026400" cy="2222500"/>
          </a:xfrm>
          <a:prstGeom prst="rect">
            <a:avLst/>
          </a:prstGeom>
          <a:ln>
            <a:solidFill>
              <a:schemeClr val="tx1"/>
            </a:solidFill>
          </a:ln>
        </p:spPr>
      </p:pic>
    </p:spTree>
    <p:extLst>
      <p:ext uri="{BB962C8B-B14F-4D97-AF65-F5344CB8AC3E}">
        <p14:creationId xmlns:p14="http://schemas.microsoft.com/office/powerpoint/2010/main" val="970864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Itinerario</a:t>
            </a:r>
            <a:r>
              <a:rPr lang="en-US" dirty="0" smtClean="0"/>
              <a:t> de la </a:t>
            </a:r>
            <a:r>
              <a:rPr lang="en-US" dirty="0" err="1" smtClean="0"/>
              <a:t>clase</a:t>
            </a:r>
            <a:endParaRPr lang="en-US" dirty="0"/>
          </a:p>
        </p:txBody>
      </p:sp>
      <p:sp>
        <p:nvSpPr>
          <p:cNvPr id="3" name="Content Placeholder 2"/>
          <p:cNvSpPr>
            <a:spLocks noGrp="1"/>
          </p:cNvSpPr>
          <p:nvPr>
            <p:ph idx="1"/>
          </p:nvPr>
        </p:nvSpPr>
        <p:spPr/>
        <p:txBody>
          <a:bodyPr/>
          <a:lstStyle/>
          <a:p>
            <a:r>
              <a:rPr lang="en-US" dirty="0" err="1" smtClean="0"/>
              <a:t>Revisar</a:t>
            </a:r>
            <a:r>
              <a:rPr lang="en-US" dirty="0" smtClean="0"/>
              <a:t> </a:t>
            </a:r>
            <a:r>
              <a:rPr lang="en-US" dirty="0" err="1" smtClean="0"/>
              <a:t>diferencia</a:t>
            </a:r>
            <a:r>
              <a:rPr lang="en-US" dirty="0" smtClean="0"/>
              <a:t> entre </a:t>
            </a:r>
            <a:r>
              <a:rPr lang="en-US" dirty="0" err="1" smtClean="0"/>
              <a:t>clase</a:t>
            </a:r>
            <a:r>
              <a:rPr lang="en-US" dirty="0" smtClean="0"/>
              <a:t> y </a:t>
            </a:r>
            <a:r>
              <a:rPr lang="en-US" dirty="0" err="1" smtClean="0"/>
              <a:t>objeto</a:t>
            </a:r>
            <a:endParaRPr lang="en-US" dirty="0" smtClean="0"/>
          </a:p>
          <a:p>
            <a:r>
              <a:rPr lang="en-US" dirty="0" err="1" smtClean="0"/>
              <a:t>Creación</a:t>
            </a:r>
            <a:r>
              <a:rPr lang="en-US" dirty="0" smtClean="0"/>
              <a:t> de </a:t>
            </a:r>
            <a:r>
              <a:rPr lang="en-US" dirty="0" err="1" smtClean="0"/>
              <a:t>nuevas</a:t>
            </a:r>
            <a:r>
              <a:rPr lang="en-US" dirty="0" smtClean="0"/>
              <a:t> </a:t>
            </a:r>
            <a:r>
              <a:rPr lang="en-US" dirty="0" err="1" smtClean="0"/>
              <a:t>clases</a:t>
            </a:r>
            <a:endParaRPr lang="en-US" dirty="0" smtClean="0"/>
          </a:p>
          <a:p>
            <a:pPr lvl="1"/>
            <a:r>
              <a:rPr lang="en-US" dirty="0" smtClean="0"/>
              <a:t>Variables de </a:t>
            </a:r>
            <a:r>
              <a:rPr lang="en-US" dirty="0" err="1" smtClean="0"/>
              <a:t>instancias</a:t>
            </a:r>
            <a:r>
              <a:rPr lang="en-US" dirty="0" smtClean="0"/>
              <a:t> y </a:t>
            </a:r>
            <a:r>
              <a:rPr lang="en-US" dirty="0" err="1" smtClean="0"/>
              <a:t>métodos</a:t>
            </a:r>
            <a:r>
              <a:rPr lang="en-US" dirty="0" smtClean="0"/>
              <a:t> de </a:t>
            </a:r>
            <a:r>
              <a:rPr lang="en-US" dirty="0" err="1" smtClean="0"/>
              <a:t>instancia</a:t>
            </a:r>
            <a:endParaRPr lang="en-US" dirty="0" smtClean="0"/>
          </a:p>
          <a:p>
            <a:r>
              <a:rPr lang="en-US" dirty="0" err="1" smtClean="0"/>
              <a:t>Manejo</a:t>
            </a:r>
            <a:r>
              <a:rPr lang="en-US" dirty="0" smtClean="0"/>
              <a:t> de </a:t>
            </a:r>
            <a:r>
              <a:rPr lang="en-US" dirty="0" err="1" smtClean="0"/>
              <a:t>memoria</a:t>
            </a:r>
            <a:r>
              <a:rPr lang="en-US" dirty="0" smtClean="0"/>
              <a:t> </a:t>
            </a:r>
            <a:r>
              <a:rPr lang="en-US" dirty="0" err="1" smtClean="0"/>
              <a:t>en</a:t>
            </a:r>
            <a:r>
              <a:rPr lang="en-US" dirty="0" smtClean="0"/>
              <a:t> Java</a:t>
            </a:r>
          </a:p>
          <a:p>
            <a:pPr lvl="1"/>
            <a:r>
              <a:rPr lang="en-US" dirty="0" err="1" smtClean="0"/>
              <a:t>Objetos</a:t>
            </a:r>
            <a:r>
              <a:rPr lang="en-US" dirty="0" smtClean="0"/>
              <a:t> vs </a:t>
            </a:r>
            <a:r>
              <a:rPr lang="en-US" dirty="0" err="1" smtClean="0"/>
              <a:t>primitivos</a:t>
            </a:r>
            <a:endParaRPr lang="en-US" dirty="0" smtClean="0"/>
          </a:p>
          <a:p>
            <a:endParaRPr lang="en-US" dirty="0"/>
          </a:p>
        </p:txBody>
      </p:sp>
    </p:spTree>
    <p:extLst>
      <p:ext uri="{BB962C8B-B14F-4D97-AF65-F5344CB8AC3E}">
        <p14:creationId xmlns:p14="http://schemas.microsoft.com/office/powerpoint/2010/main" val="10634972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Solución</a:t>
            </a:r>
            <a:r>
              <a:rPr lang="en-US" dirty="0" smtClean="0"/>
              <a:t> </a:t>
            </a:r>
            <a:r>
              <a:rPr lang="en-US" dirty="0" err="1" smtClean="0"/>
              <a:t>actividad</a:t>
            </a:r>
            <a:r>
              <a:rPr lang="en-US" dirty="0" smtClean="0"/>
              <a:t> </a:t>
            </a:r>
            <a:r>
              <a:rPr lang="en-US" dirty="0" err="1" smtClean="0"/>
              <a:t>en</a:t>
            </a:r>
            <a:r>
              <a:rPr lang="en-US" dirty="0" smtClean="0"/>
              <a:t> </a:t>
            </a:r>
            <a:r>
              <a:rPr lang="en-US" dirty="0" err="1" smtClean="0"/>
              <a:t>clase</a:t>
            </a:r>
            <a:r>
              <a:rPr lang="en-US" dirty="0" smtClean="0"/>
              <a:t> 3</a:t>
            </a:r>
            <a:endParaRPr lang="en-US" dirty="0"/>
          </a:p>
        </p:txBody>
      </p:sp>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2"/>
          <a:stretch>
            <a:fillRect/>
          </a:stretch>
        </p:blipFill>
        <p:spPr>
          <a:xfrm>
            <a:off x="1063679" y="2028018"/>
            <a:ext cx="5880100" cy="3390900"/>
          </a:xfrm>
          <a:prstGeom prst="rect">
            <a:avLst/>
          </a:prstGeom>
          <a:ln>
            <a:solidFill>
              <a:schemeClr val="accent1"/>
            </a:solidFill>
          </a:ln>
        </p:spPr>
      </p:pic>
      <p:pic>
        <p:nvPicPr>
          <p:cNvPr id="7" name="Picture 6"/>
          <p:cNvPicPr>
            <a:picLocks noChangeAspect="1"/>
          </p:cNvPicPr>
          <p:nvPr/>
        </p:nvPicPr>
        <p:blipFill>
          <a:blip r:embed="rId3"/>
          <a:stretch>
            <a:fillRect/>
          </a:stretch>
        </p:blipFill>
        <p:spPr>
          <a:xfrm>
            <a:off x="7862322" y="2777359"/>
            <a:ext cx="2667000" cy="1320800"/>
          </a:xfrm>
          <a:prstGeom prst="rect">
            <a:avLst/>
          </a:prstGeom>
          <a:ln>
            <a:solidFill>
              <a:schemeClr val="accent1"/>
            </a:solidFill>
          </a:ln>
        </p:spPr>
      </p:pic>
    </p:spTree>
    <p:extLst>
      <p:ext uri="{BB962C8B-B14F-4D97-AF65-F5344CB8AC3E}">
        <p14:creationId xmlns:p14="http://schemas.microsoft.com/office/powerpoint/2010/main" val="3242395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Actividad</a:t>
            </a:r>
            <a:r>
              <a:rPr lang="en-US" dirty="0" smtClean="0"/>
              <a:t> </a:t>
            </a:r>
            <a:r>
              <a:rPr lang="en-US" dirty="0" err="1" smtClean="0"/>
              <a:t>en</a:t>
            </a:r>
            <a:r>
              <a:rPr lang="en-US" dirty="0" smtClean="0"/>
              <a:t> </a:t>
            </a:r>
            <a:r>
              <a:rPr lang="en-US" dirty="0" err="1" smtClean="0"/>
              <a:t>clase</a:t>
            </a:r>
            <a:r>
              <a:rPr lang="en-US" dirty="0" smtClean="0"/>
              <a:t> 4</a:t>
            </a:r>
            <a:endParaRPr lang="en-US" dirty="0"/>
          </a:p>
        </p:txBody>
      </p:sp>
      <p:sp>
        <p:nvSpPr>
          <p:cNvPr id="3" name="Content Placeholder 2"/>
          <p:cNvSpPr>
            <a:spLocks noGrp="1"/>
          </p:cNvSpPr>
          <p:nvPr>
            <p:ph idx="1"/>
          </p:nvPr>
        </p:nvSpPr>
        <p:spPr/>
        <p:txBody>
          <a:bodyPr/>
          <a:lstStyle/>
          <a:p>
            <a:pPr algn="just"/>
            <a:r>
              <a:rPr lang="en-US" dirty="0" err="1" smtClean="0"/>
              <a:t>En</a:t>
            </a:r>
            <a:r>
              <a:rPr lang="en-US" dirty="0" smtClean="0"/>
              <a:t> la </a:t>
            </a:r>
            <a:r>
              <a:rPr lang="en-US" dirty="0" err="1" smtClean="0"/>
              <a:t>clase</a:t>
            </a:r>
            <a:r>
              <a:rPr lang="en-US" dirty="0" smtClean="0"/>
              <a:t> </a:t>
            </a:r>
            <a:r>
              <a:rPr lang="en-US" b="1" dirty="0" err="1" smtClean="0"/>
              <a:t>Pokemon</a:t>
            </a:r>
            <a:r>
              <a:rPr lang="en-US" dirty="0" smtClean="0"/>
              <a:t> </a:t>
            </a:r>
            <a:r>
              <a:rPr lang="en-US" dirty="0" err="1" smtClean="0"/>
              <a:t>cree</a:t>
            </a:r>
            <a:r>
              <a:rPr lang="en-US" dirty="0" smtClean="0"/>
              <a:t> un </a:t>
            </a:r>
            <a:r>
              <a:rPr lang="en-US" dirty="0" err="1" smtClean="0"/>
              <a:t>método</a:t>
            </a:r>
            <a:r>
              <a:rPr lang="en-US" dirty="0" smtClean="0"/>
              <a:t> </a:t>
            </a:r>
            <a:r>
              <a:rPr lang="en-US" dirty="0" err="1" smtClean="0"/>
              <a:t>llamado</a:t>
            </a:r>
            <a:r>
              <a:rPr lang="en-US" dirty="0" smtClean="0"/>
              <a:t> </a:t>
            </a:r>
            <a:r>
              <a:rPr lang="en-US" b="1" dirty="0" err="1" smtClean="0"/>
              <a:t>esquivar</a:t>
            </a:r>
            <a:r>
              <a:rPr lang="en-US" b="1" dirty="0" smtClean="0"/>
              <a:t> </a:t>
            </a:r>
            <a:r>
              <a:rPr lang="en-US" dirty="0" smtClean="0"/>
              <a:t>que </a:t>
            </a:r>
            <a:r>
              <a:rPr lang="en-US" dirty="0" err="1" smtClean="0"/>
              <a:t>retorne</a:t>
            </a:r>
            <a:r>
              <a:rPr lang="en-US" dirty="0" smtClean="0"/>
              <a:t> </a:t>
            </a:r>
            <a:r>
              <a:rPr lang="en-US" dirty="0" err="1" smtClean="0"/>
              <a:t>verdadero</a:t>
            </a:r>
            <a:r>
              <a:rPr lang="en-US" dirty="0" smtClean="0"/>
              <a:t> </a:t>
            </a:r>
            <a:r>
              <a:rPr lang="en-US" dirty="0" err="1" smtClean="0"/>
              <a:t>si</a:t>
            </a:r>
            <a:r>
              <a:rPr lang="en-US" dirty="0" smtClean="0"/>
              <a:t> el </a:t>
            </a:r>
            <a:r>
              <a:rPr lang="en-US" dirty="0" err="1" smtClean="0"/>
              <a:t>pokemon</a:t>
            </a:r>
            <a:r>
              <a:rPr lang="en-US" dirty="0" smtClean="0"/>
              <a:t> </a:t>
            </a:r>
            <a:r>
              <a:rPr lang="en-US" dirty="0" err="1" smtClean="0"/>
              <a:t>esquiva</a:t>
            </a:r>
            <a:r>
              <a:rPr lang="en-US" dirty="0" smtClean="0"/>
              <a:t> el </a:t>
            </a:r>
            <a:r>
              <a:rPr lang="en-US" dirty="0" err="1" smtClean="0"/>
              <a:t>ataque</a:t>
            </a:r>
            <a:r>
              <a:rPr lang="en-US" dirty="0" smtClean="0"/>
              <a:t> y </a:t>
            </a:r>
            <a:r>
              <a:rPr lang="en-US" dirty="0" err="1" smtClean="0"/>
              <a:t>falso</a:t>
            </a:r>
            <a:r>
              <a:rPr lang="en-US" dirty="0" smtClean="0"/>
              <a:t> </a:t>
            </a:r>
            <a:r>
              <a:rPr lang="en-US" dirty="0" err="1" smtClean="0"/>
              <a:t>caso</a:t>
            </a:r>
            <a:r>
              <a:rPr lang="en-US" dirty="0" smtClean="0"/>
              <a:t> </a:t>
            </a:r>
            <a:r>
              <a:rPr lang="en-US" dirty="0" err="1" smtClean="0"/>
              <a:t>caso</a:t>
            </a:r>
            <a:r>
              <a:rPr lang="en-US" dirty="0" smtClean="0"/>
              <a:t> </a:t>
            </a:r>
            <a:r>
              <a:rPr lang="en-US" dirty="0" err="1" smtClean="0"/>
              <a:t>contrario</a:t>
            </a:r>
            <a:r>
              <a:rPr lang="en-US" dirty="0" smtClean="0"/>
              <a:t>. Un </a:t>
            </a:r>
            <a:r>
              <a:rPr lang="en-US" dirty="0" err="1" smtClean="0"/>
              <a:t>pokemon</a:t>
            </a:r>
            <a:r>
              <a:rPr lang="en-US" dirty="0" smtClean="0"/>
              <a:t> </a:t>
            </a:r>
            <a:r>
              <a:rPr lang="en-US" dirty="0" err="1" smtClean="0"/>
              <a:t>tiene</a:t>
            </a:r>
            <a:r>
              <a:rPr lang="en-US" dirty="0" smtClean="0"/>
              <a:t> 50% de </a:t>
            </a:r>
            <a:r>
              <a:rPr lang="en-US" dirty="0" err="1" smtClean="0"/>
              <a:t>posibilidades</a:t>
            </a:r>
            <a:r>
              <a:rPr lang="en-US" dirty="0" smtClean="0"/>
              <a:t> de </a:t>
            </a:r>
            <a:r>
              <a:rPr lang="en-US" dirty="0" err="1" smtClean="0"/>
              <a:t>esquivar</a:t>
            </a:r>
            <a:r>
              <a:rPr lang="en-US" dirty="0" smtClean="0"/>
              <a:t> un </a:t>
            </a:r>
            <a:r>
              <a:rPr lang="en-US" dirty="0" err="1" smtClean="0"/>
              <a:t>ataque</a:t>
            </a:r>
            <a:r>
              <a:rPr lang="en-US" dirty="0" smtClean="0"/>
              <a:t>.</a:t>
            </a:r>
          </a:p>
          <a:p>
            <a:pPr algn="just"/>
            <a:r>
              <a:rPr lang="en-US" dirty="0" err="1" smtClean="0"/>
              <a:t>En</a:t>
            </a:r>
            <a:r>
              <a:rPr lang="en-US" dirty="0" smtClean="0"/>
              <a:t> la </a:t>
            </a:r>
            <a:r>
              <a:rPr lang="en-US" dirty="0" err="1" smtClean="0"/>
              <a:t>clase</a:t>
            </a:r>
            <a:r>
              <a:rPr lang="en-US" dirty="0" smtClean="0"/>
              <a:t> </a:t>
            </a:r>
            <a:r>
              <a:rPr lang="en-US" dirty="0" err="1" smtClean="0"/>
              <a:t>PokemonAplicacion</a:t>
            </a:r>
            <a:r>
              <a:rPr lang="en-US" dirty="0" smtClean="0"/>
              <a:t> </a:t>
            </a:r>
            <a:r>
              <a:rPr lang="en-US" dirty="0" err="1" smtClean="0"/>
              <a:t>llame</a:t>
            </a:r>
            <a:r>
              <a:rPr lang="en-US" dirty="0" smtClean="0"/>
              <a:t> al </a:t>
            </a:r>
            <a:r>
              <a:rPr lang="en-US" dirty="0" err="1" smtClean="0"/>
              <a:t>método</a:t>
            </a:r>
            <a:r>
              <a:rPr lang="en-US" dirty="0" smtClean="0"/>
              <a:t> </a:t>
            </a:r>
            <a:r>
              <a:rPr lang="en-US" b="1" dirty="0" err="1" smtClean="0"/>
              <a:t>esquivar</a:t>
            </a:r>
            <a:r>
              <a:rPr lang="en-US" b="1" dirty="0" smtClean="0"/>
              <a:t> </a:t>
            </a:r>
            <a:r>
              <a:rPr lang="en-US" dirty="0" smtClean="0"/>
              <a:t>y </a:t>
            </a:r>
            <a:r>
              <a:rPr lang="en-US" dirty="0" err="1" smtClean="0"/>
              <a:t>muestre</a:t>
            </a:r>
            <a:r>
              <a:rPr lang="en-US" dirty="0" smtClean="0"/>
              <a:t> </a:t>
            </a:r>
            <a:r>
              <a:rPr lang="en-US" dirty="0" err="1" smtClean="0"/>
              <a:t>en</a:t>
            </a:r>
            <a:r>
              <a:rPr lang="en-US" dirty="0" smtClean="0"/>
              <a:t> </a:t>
            </a:r>
            <a:r>
              <a:rPr lang="en-US" dirty="0" err="1" smtClean="0"/>
              <a:t>pantalla</a:t>
            </a:r>
            <a:r>
              <a:rPr lang="en-US" dirty="0" smtClean="0"/>
              <a:t> el </a:t>
            </a:r>
            <a:r>
              <a:rPr lang="en-US" dirty="0" err="1" smtClean="0"/>
              <a:t>resultado</a:t>
            </a:r>
            <a:r>
              <a:rPr lang="en-US" dirty="0" smtClean="0"/>
              <a:t> de </a:t>
            </a:r>
            <a:r>
              <a:rPr lang="en-US" dirty="0" err="1" smtClean="0"/>
              <a:t>invocar</a:t>
            </a:r>
            <a:r>
              <a:rPr lang="en-US" dirty="0" smtClean="0"/>
              <a:t> el </a:t>
            </a:r>
            <a:r>
              <a:rPr lang="en-US" dirty="0" err="1" smtClean="0"/>
              <a:t>método</a:t>
            </a:r>
            <a:endParaRPr lang="en-US" b="1" dirty="0"/>
          </a:p>
        </p:txBody>
      </p:sp>
    </p:spTree>
    <p:extLst>
      <p:ext uri="{BB962C8B-B14F-4D97-AF65-F5344CB8AC3E}">
        <p14:creationId xmlns:p14="http://schemas.microsoft.com/office/powerpoint/2010/main" val="4087825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Solución</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2418058" y="2406650"/>
            <a:ext cx="6992101" cy="2661296"/>
          </a:xfrm>
          <a:prstGeom prst="rect">
            <a:avLst/>
          </a:prstGeom>
          <a:ln>
            <a:solidFill>
              <a:schemeClr val="accent1"/>
            </a:solidFill>
          </a:ln>
        </p:spPr>
      </p:pic>
    </p:spTree>
    <p:extLst>
      <p:ext uri="{BB962C8B-B14F-4D97-AF65-F5344CB8AC3E}">
        <p14:creationId xmlns:p14="http://schemas.microsoft.com/office/powerpoint/2010/main" val="1964843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Preguntas</a:t>
            </a:r>
            <a:r>
              <a:rPr lang="en-US" dirty="0" smtClean="0"/>
              <a:t> de </a:t>
            </a:r>
            <a:r>
              <a:rPr lang="en-US" dirty="0" err="1" smtClean="0"/>
              <a:t>kahoot</a:t>
            </a:r>
            <a:endParaRPr lang="en-US" dirty="0"/>
          </a:p>
        </p:txBody>
      </p:sp>
      <p:sp>
        <p:nvSpPr>
          <p:cNvPr id="3" name="Content Placeholder 2"/>
          <p:cNvSpPr>
            <a:spLocks noGrp="1"/>
          </p:cNvSpPr>
          <p:nvPr>
            <p:ph idx="1"/>
          </p:nvPr>
        </p:nvSpPr>
        <p:spPr/>
        <p:txBody>
          <a:bodyPr/>
          <a:lstStyle/>
          <a:p>
            <a:r>
              <a:rPr lang="en-US" dirty="0" err="1" smtClean="0"/>
              <a:t>Ver</a:t>
            </a:r>
            <a:r>
              <a:rPr lang="en-US" dirty="0" smtClean="0"/>
              <a:t> </a:t>
            </a:r>
            <a:r>
              <a:rPr lang="en-US" dirty="0" err="1" smtClean="0"/>
              <a:t>documento</a:t>
            </a:r>
            <a:r>
              <a:rPr lang="en-US" dirty="0" smtClean="0"/>
              <a:t> </a:t>
            </a:r>
            <a:r>
              <a:rPr lang="en-US" dirty="0" err="1" smtClean="0"/>
              <a:t>adjunto</a:t>
            </a:r>
            <a:r>
              <a:rPr lang="en-US" dirty="0" smtClean="0"/>
              <a:t> </a:t>
            </a:r>
            <a:r>
              <a:rPr lang="en-US" dirty="0" err="1" smtClean="0"/>
              <a:t>clase</a:t>
            </a:r>
            <a:r>
              <a:rPr lang="en-US" dirty="0" smtClean="0"/>
              <a:t> 3</a:t>
            </a:r>
            <a:endParaRPr lang="en-US" dirty="0"/>
          </a:p>
        </p:txBody>
      </p:sp>
    </p:spTree>
    <p:extLst>
      <p:ext uri="{BB962C8B-B14F-4D97-AF65-F5344CB8AC3E}">
        <p14:creationId xmlns:p14="http://schemas.microsoft.com/office/powerpoint/2010/main" val="16725850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9711" y="2441898"/>
            <a:ext cx="10515600" cy="1325563"/>
          </a:xfrm>
        </p:spPr>
        <p:txBody>
          <a:bodyPr>
            <a:normAutofit/>
          </a:bodyPr>
          <a:lstStyle/>
          <a:p>
            <a:pPr algn="ctr"/>
            <a:r>
              <a:rPr lang="en-US" sz="4800" dirty="0" smtClean="0"/>
              <a:t>RECESO </a:t>
            </a:r>
            <a:r>
              <a:rPr lang="en-US" sz="4800" smtClean="0"/>
              <a:t>10 MIN</a:t>
            </a:r>
            <a:endParaRPr lang="en-US" sz="4800" dirty="0"/>
          </a:p>
        </p:txBody>
      </p:sp>
    </p:spTree>
    <p:extLst>
      <p:ext uri="{BB962C8B-B14F-4D97-AF65-F5344CB8AC3E}">
        <p14:creationId xmlns:p14="http://schemas.microsoft.com/office/powerpoint/2010/main" val="8333587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Recuerda</a:t>
            </a:r>
            <a:endParaRPr lang="en-US" dirty="0"/>
          </a:p>
        </p:txBody>
      </p:sp>
      <p:sp>
        <p:nvSpPr>
          <p:cNvPr id="3" name="Content Placeholder 2"/>
          <p:cNvSpPr>
            <a:spLocks noGrp="1"/>
          </p:cNvSpPr>
          <p:nvPr>
            <p:ph idx="1"/>
          </p:nvPr>
        </p:nvSpPr>
        <p:spPr/>
        <p:txBody>
          <a:bodyPr/>
          <a:lstStyle/>
          <a:p>
            <a:r>
              <a:rPr lang="en-US" dirty="0" smtClean="0"/>
              <a:t>Java </a:t>
            </a:r>
            <a:r>
              <a:rPr lang="en-US" dirty="0" err="1" smtClean="0"/>
              <a:t>maneja</a:t>
            </a:r>
            <a:r>
              <a:rPr lang="en-US" dirty="0" smtClean="0"/>
              <a:t> dos </a:t>
            </a:r>
            <a:r>
              <a:rPr lang="en-US" dirty="0" err="1" smtClean="0"/>
              <a:t>tipos</a:t>
            </a:r>
            <a:r>
              <a:rPr lang="en-US" dirty="0" smtClean="0"/>
              <a:t> de </a:t>
            </a:r>
            <a:r>
              <a:rPr lang="en-US" dirty="0" err="1" smtClean="0"/>
              <a:t>datos</a:t>
            </a:r>
            <a:r>
              <a:rPr lang="en-US" dirty="0" smtClean="0"/>
              <a:t>: </a:t>
            </a:r>
            <a:r>
              <a:rPr lang="en-US" b="1" dirty="0" err="1" smtClean="0"/>
              <a:t>primitivos</a:t>
            </a:r>
            <a:r>
              <a:rPr lang="en-US" dirty="0" smtClean="0"/>
              <a:t> y </a:t>
            </a:r>
            <a:r>
              <a:rPr lang="en-US" b="1" dirty="0" smtClean="0"/>
              <a:t>de </a:t>
            </a:r>
            <a:r>
              <a:rPr lang="en-US" b="1" dirty="0" err="1" smtClean="0"/>
              <a:t>referencia</a:t>
            </a:r>
            <a:endParaRPr lang="en-US" b="1" dirty="0" smtClean="0"/>
          </a:p>
          <a:p>
            <a:endParaRPr lang="en-US" dirty="0"/>
          </a:p>
          <a:p>
            <a:r>
              <a:rPr lang="en-US" dirty="0" err="1" smtClean="0"/>
              <a:t>Tipos</a:t>
            </a:r>
            <a:r>
              <a:rPr lang="en-US" dirty="0" smtClean="0"/>
              <a:t> </a:t>
            </a:r>
            <a:r>
              <a:rPr lang="en-US" dirty="0" err="1" smtClean="0"/>
              <a:t>Primitivos</a:t>
            </a:r>
            <a:endParaRPr lang="en-US" dirty="0" smtClean="0"/>
          </a:p>
          <a:p>
            <a:pPr lvl="1"/>
            <a:r>
              <a:rPr lang="en-US" dirty="0" err="1"/>
              <a:t>boolean</a:t>
            </a:r>
            <a:r>
              <a:rPr lang="en-US" sz="3200" dirty="0"/>
              <a:t>, </a:t>
            </a:r>
            <a:r>
              <a:rPr lang="en-US" dirty="0"/>
              <a:t>byte</a:t>
            </a:r>
            <a:r>
              <a:rPr lang="en-US" sz="3200" dirty="0"/>
              <a:t>, </a:t>
            </a:r>
            <a:r>
              <a:rPr lang="en-US" dirty="0"/>
              <a:t>char</a:t>
            </a:r>
            <a:r>
              <a:rPr lang="en-US" sz="3200" dirty="0"/>
              <a:t>, </a:t>
            </a:r>
            <a:r>
              <a:rPr lang="en-US" dirty="0" smtClean="0"/>
              <a:t>short, </a:t>
            </a:r>
            <a:r>
              <a:rPr lang="en-US" dirty="0" err="1" smtClean="0"/>
              <a:t>int</a:t>
            </a:r>
            <a:r>
              <a:rPr lang="en-US" sz="3200" dirty="0" smtClean="0"/>
              <a:t>, </a:t>
            </a:r>
            <a:r>
              <a:rPr lang="en-US" dirty="0"/>
              <a:t>long</a:t>
            </a:r>
            <a:r>
              <a:rPr lang="en-US" sz="3200" dirty="0"/>
              <a:t>, </a:t>
            </a:r>
            <a:r>
              <a:rPr lang="en-US" dirty="0" smtClean="0"/>
              <a:t>float and double </a:t>
            </a:r>
            <a:endParaRPr lang="en-US" dirty="0"/>
          </a:p>
          <a:p>
            <a:pPr lvl="1"/>
            <a:endParaRPr lang="en-US" dirty="0"/>
          </a:p>
          <a:p>
            <a:r>
              <a:rPr lang="en-US" dirty="0" err="1" smtClean="0"/>
              <a:t>Tipos</a:t>
            </a:r>
            <a:r>
              <a:rPr lang="en-US" dirty="0" smtClean="0"/>
              <a:t> de </a:t>
            </a:r>
            <a:r>
              <a:rPr lang="en-US" dirty="0" err="1" smtClean="0"/>
              <a:t>Referencia</a:t>
            </a:r>
            <a:endParaRPr lang="en-US" dirty="0" smtClean="0"/>
          </a:p>
          <a:p>
            <a:pPr lvl="1"/>
            <a:r>
              <a:rPr lang="en-US" dirty="0" smtClean="0"/>
              <a:t>  </a:t>
            </a:r>
            <a:r>
              <a:rPr lang="en-US" dirty="0" err="1" smtClean="0"/>
              <a:t>Todos</a:t>
            </a:r>
            <a:r>
              <a:rPr lang="en-US" dirty="0" smtClean="0"/>
              <a:t> </a:t>
            </a:r>
            <a:r>
              <a:rPr lang="en-US" dirty="0" err="1" smtClean="0"/>
              <a:t>los</a:t>
            </a:r>
            <a:r>
              <a:rPr lang="en-US" dirty="0" smtClean="0"/>
              <a:t> </a:t>
            </a:r>
            <a:r>
              <a:rPr lang="en-US" dirty="0" err="1" smtClean="0"/>
              <a:t>tipos</a:t>
            </a:r>
            <a:r>
              <a:rPr lang="en-US" dirty="0" smtClean="0"/>
              <a:t> que no son </a:t>
            </a:r>
            <a:r>
              <a:rPr lang="en-US" dirty="0" err="1" smtClean="0"/>
              <a:t>primitivos</a:t>
            </a:r>
            <a:endParaRPr lang="en-US" dirty="0"/>
          </a:p>
          <a:p>
            <a:pPr lvl="1"/>
            <a:endParaRPr lang="en-US" dirty="0"/>
          </a:p>
        </p:txBody>
      </p:sp>
    </p:spTree>
    <p:extLst>
      <p:ext uri="{BB962C8B-B14F-4D97-AF65-F5344CB8AC3E}">
        <p14:creationId xmlns:p14="http://schemas.microsoft.com/office/powerpoint/2010/main" val="33199281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Valor vs </a:t>
            </a:r>
            <a:r>
              <a:rPr lang="en-US" dirty="0" err="1" smtClean="0"/>
              <a:t>Referencia</a:t>
            </a:r>
            <a:endParaRPr lang="en-US" dirty="0"/>
          </a:p>
        </p:txBody>
      </p:sp>
      <p:sp>
        <p:nvSpPr>
          <p:cNvPr id="3" name="Content Placeholder 2"/>
          <p:cNvSpPr>
            <a:spLocks noGrp="1"/>
          </p:cNvSpPr>
          <p:nvPr>
            <p:ph idx="1"/>
          </p:nvPr>
        </p:nvSpPr>
        <p:spPr/>
        <p:txBody>
          <a:bodyPr>
            <a:normAutofit/>
          </a:bodyPr>
          <a:lstStyle/>
          <a:p>
            <a:pPr algn="just"/>
            <a:r>
              <a:rPr lang="es-ES_tradnl" dirty="0" smtClean="0"/>
              <a:t>Las variables son contenedores que almacenan información.</a:t>
            </a:r>
          </a:p>
          <a:p>
            <a:pPr algn="just"/>
            <a:endParaRPr lang="es-ES_tradnl" dirty="0" smtClean="0"/>
          </a:p>
          <a:p>
            <a:pPr algn="just"/>
            <a:r>
              <a:rPr lang="es-ES_tradnl" dirty="0" smtClean="0"/>
              <a:t>Java almacena la información en las variables de distinta manera dependiendo si esta es de </a:t>
            </a:r>
            <a:r>
              <a:rPr lang="es-ES_tradnl" b="1" dirty="0" smtClean="0"/>
              <a:t>tipo primitivo </a:t>
            </a:r>
            <a:r>
              <a:rPr lang="es-ES_tradnl" dirty="0" smtClean="0"/>
              <a:t>o </a:t>
            </a:r>
            <a:r>
              <a:rPr lang="es-ES_tradnl" b="1" dirty="0" smtClean="0"/>
              <a:t>de referencia</a:t>
            </a:r>
            <a:r>
              <a:rPr lang="es-ES_tradnl" dirty="0" smtClean="0"/>
              <a:t>.</a:t>
            </a:r>
          </a:p>
          <a:p>
            <a:pPr algn="just"/>
            <a:endParaRPr lang="es-ES_tradnl" dirty="0"/>
          </a:p>
          <a:p>
            <a:pPr algn="just"/>
            <a:r>
              <a:rPr lang="en-US" dirty="0" smtClean="0"/>
              <a:t>Las variables de </a:t>
            </a:r>
            <a:r>
              <a:rPr lang="en-US" b="1" dirty="0" err="1" smtClean="0"/>
              <a:t>tipo</a:t>
            </a:r>
            <a:r>
              <a:rPr lang="en-US" b="1" dirty="0" smtClean="0"/>
              <a:t> </a:t>
            </a:r>
            <a:r>
              <a:rPr lang="en-US" b="1" dirty="0" err="1" smtClean="0"/>
              <a:t>primitivo</a:t>
            </a:r>
            <a:r>
              <a:rPr lang="en-US" b="1" dirty="0" smtClean="0"/>
              <a:t> </a:t>
            </a:r>
            <a:r>
              <a:rPr lang="en-US" dirty="0" err="1" smtClean="0"/>
              <a:t>almacenan</a:t>
            </a:r>
            <a:r>
              <a:rPr lang="en-US" dirty="0" smtClean="0"/>
              <a:t> el </a:t>
            </a:r>
            <a:r>
              <a:rPr lang="en-US" b="1" dirty="0" smtClean="0"/>
              <a:t>valor.</a:t>
            </a:r>
          </a:p>
          <a:p>
            <a:pPr algn="just"/>
            <a:endParaRPr lang="en-US" dirty="0"/>
          </a:p>
          <a:p>
            <a:pPr algn="just"/>
            <a:r>
              <a:rPr lang="en-US" dirty="0" smtClean="0"/>
              <a:t>La variable de </a:t>
            </a:r>
            <a:r>
              <a:rPr lang="en-US" b="1" dirty="0" err="1" smtClean="0"/>
              <a:t>tipo</a:t>
            </a:r>
            <a:r>
              <a:rPr lang="en-US" b="1" dirty="0" smtClean="0"/>
              <a:t> </a:t>
            </a:r>
            <a:r>
              <a:rPr lang="en-US" b="1" dirty="0" err="1" smtClean="0"/>
              <a:t>clase</a:t>
            </a:r>
            <a:r>
              <a:rPr lang="en-US" b="1" dirty="0" smtClean="0"/>
              <a:t> </a:t>
            </a:r>
            <a:r>
              <a:rPr lang="en-US" dirty="0" err="1" smtClean="0"/>
              <a:t>almacena</a:t>
            </a:r>
            <a:r>
              <a:rPr lang="en-US" dirty="0" smtClean="0"/>
              <a:t> la </a:t>
            </a:r>
            <a:r>
              <a:rPr lang="en-US" b="1" dirty="0" err="1" smtClean="0"/>
              <a:t>referencia</a:t>
            </a:r>
            <a:r>
              <a:rPr lang="en-US" b="1" dirty="0" smtClean="0"/>
              <a:t>.</a:t>
            </a:r>
            <a:endParaRPr lang="en-US" b="1" dirty="0"/>
          </a:p>
        </p:txBody>
      </p:sp>
    </p:spTree>
    <p:extLst>
      <p:ext uri="{BB962C8B-B14F-4D97-AF65-F5344CB8AC3E}">
        <p14:creationId xmlns:p14="http://schemas.microsoft.com/office/powerpoint/2010/main" val="12270781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Valor vs </a:t>
            </a:r>
            <a:r>
              <a:rPr lang="en-US" dirty="0" err="1"/>
              <a:t>Referencia</a:t>
            </a:r>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400418831"/>
              </p:ext>
            </p:extLst>
          </p:nvPr>
        </p:nvGraphicFramePr>
        <p:xfrm>
          <a:off x="6957435" y="4007966"/>
          <a:ext cx="2763563" cy="242899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endParaRPr lang="en-US" dirty="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6" name="TextBox 15"/>
          <p:cNvSpPr txBox="1"/>
          <p:nvPr/>
        </p:nvSpPr>
        <p:spPr>
          <a:xfrm>
            <a:off x="3713385" y="3617460"/>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549193" y="3571166"/>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3354519" y="4061052"/>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a:t>i</a:t>
            </a:r>
            <a:r>
              <a:rPr lang="en-US" dirty="0" err="1" smtClean="0"/>
              <a:t>nt</a:t>
            </a:r>
            <a:r>
              <a:rPr lang="en-US" dirty="0" smtClean="0"/>
              <a:t> a = 20</a:t>
            </a:r>
            <a:endParaRPr lang="en-US" dirty="0"/>
          </a:p>
        </p:txBody>
      </p:sp>
      <p:sp>
        <p:nvSpPr>
          <p:cNvPr id="20" name="TextBox 19"/>
          <p:cNvSpPr txBox="1"/>
          <p:nvPr/>
        </p:nvSpPr>
        <p:spPr>
          <a:xfrm>
            <a:off x="3354519" y="4689309"/>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a:t>
            </a:r>
            <a:r>
              <a:rPr lang="en-US" dirty="0" err="1" smtClean="0"/>
              <a:t>pk</a:t>
            </a:r>
            <a:r>
              <a:rPr lang="en-US" dirty="0" smtClean="0"/>
              <a:t> = 001</a:t>
            </a:r>
            <a:endParaRPr lang="en-US" dirty="0"/>
          </a:p>
        </p:txBody>
      </p:sp>
      <p:cxnSp>
        <p:nvCxnSpPr>
          <p:cNvPr id="21" name="Straight Arrow Connector 20"/>
          <p:cNvCxnSpPr>
            <a:stCxn id="20" idx="3"/>
          </p:cNvCxnSpPr>
          <p:nvPr/>
        </p:nvCxnSpPr>
        <p:spPr>
          <a:xfrm flipV="1">
            <a:off x="5575087" y="4689311"/>
            <a:ext cx="1382348" cy="184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962186" y="1816928"/>
            <a:ext cx="7005234" cy="923330"/>
          </a:xfrm>
          <a:prstGeom prst="rect">
            <a:avLst/>
          </a:prstGeom>
          <a:noFill/>
          <a:ln>
            <a:solidFill>
              <a:schemeClr val="tx1"/>
            </a:solidFill>
          </a:ln>
        </p:spPr>
        <p:txBody>
          <a:bodyPr wrap="square" rtlCol="0">
            <a:spAutoFit/>
          </a:bodyPr>
          <a:lstStyle/>
          <a:p>
            <a:r>
              <a:rPr lang="en-US" dirty="0" err="1"/>
              <a:t>i</a:t>
            </a:r>
            <a:r>
              <a:rPr lang="en-US" dirty="0" err="1" smtClean="0"/>
              <a:t>nt</a:t>
            </a:r>
            <a:r>
              <a:rPr lang="en-US" dirty="0" smtClean="0"/>
              <a:t> a = 20;   //a </a:t>
            </a:r>
            <a:r>
              <a:rPr lang="en-US" dirty="0" err="1" smtClean="0"/>
              <a:t>es</a:t>
            </a:r>
            <a:r>
              <a:rPr lang="en-US" dirty="0" smtClean="0"/>
              <a:t> </a:t>
            </a:r>
            <a:r>
              <a:rPr lang="en-US" dirty="0" err="1" smtClean="0"/>
              <a:t>una</a:t>
            </a:r>
            <a:r>
              <a:rPr lang="en-US" dirty="0" smtClean="0"/>
              <a:t> variable de </a:t>
            </a:r>
            <a:r>
              <a:rPr lang="en-US" dirty="0" err="1" smtClean="0"/>
              <a:t>tipo</a:t>
            </a:r>
            <a:r>
              <a:rPr lang="en-US" dirty="0" smtClean="0"/>
              <a:t> </a:t>
            </a:r>
            <a:r>
              <a:rPr lang="en-US" dirty="0" err="1" smtClean="0"/>
              <a:t>primitivo</a:t>
            </a:r>
            <a:endParaRPr lang="en-US" dirty="0" smtClean="0"/>
          </a:p>
          <a:p>
            <a:r>
              <a:rPr lang="en-US" dirty="0" err="1" smtClean="0"/>
              <a:t>Pokemon</a:t>
            </a:r>
            <a:r>
              <a:rPr lang="en-US" dirty="0" smtClean="0"/>
              <a:t> </a:t>
            </a:r>
            <a:r>
              <a:rPr lang="en-US" dirty="0" err="1" smtClean="0"/>
              <a:t>pk</a:t>
            </a:r>
            <a:r>
              <a:rPr lang="en-US" dirty="0" smtClean="0"/>
              <a:t> = new </a:t>
            </a:r>
            <a:r>
              <a:rPr lang="en-US" dirty="0" err="1" smtClean="0"/>
              <a:t>Pokemon</a:t>
            </a:r>
            <a:r>
              <a:rPr lang="en-US" dirty="0" smtClean="0"/>
              <a:t>(); //</a:t>
            </a:r>
            <a:r>
              <a:rPr lang="en-US" dirty="0" err="1" smtClean="0"/>
              <a:t>pk</a:t>
            </a:r>
            <a:r>
              <a:rPr lang="en-US" dirty="0" smtClean="0"/>
              <a:t> </a:t>
            </a:r>
            <a:r>
              <a:rPr lang="en-US" dirty="0" err="1" smtClean="0"/>
              <a:t>es</a:t>
            </a:r>
            <a:r>
              <a:rPr lang="en-US" dirty="0" smtClean="0"/>
              <a:t> </a:t>
            </a:r>
            <a:r>
              <a:rPr lang="en-US" dirty="0" err="1" smtClean="0"/>
              <a:t>una</a:t>
            </a:r>
            <a:r>
              <a:rPr lang="en-US" dirty="0" smtClean="0"/>
              <a:t> </a:t>
            </a:r>
            <a:r>
              <a:rPr lang="en-US" dirty="0" err="1" smtClean="0"/>
              <a:t>varaiable</a:t>
            </a:r>
            <a:r>
              <a:rPr lang="en-US" dirty="0" smtClean="0"/>
              <a:t> de </a:t>
            </a:r>
            <a:r>
              <a:rPr lang="en-US" dirty="0" err="1" smtClean="0"/>
              <a:t>tipo</a:t>
            </a:r>
            <a:r>
              <a:rPr lang="en-US" dirty="0" smtClean="0"/>
              <a:t> </a:t>
            </a:r>
            <a:r>
              <a:rPr lang="en-US" dirty="0" err="1" smtClean="0"/>
              <a:t>referencia</a:t>
            </a:r>
            <a:endParaRPr lang="en-US" dirty="0" smtClean="0"/>
          </a:p>
          <a:p>
            <a:r>
              <a:rPr lang="en-US" dirty="0" err="1" smtClean="0"/>
              <a:t>pk.specie</a:t>
            </a:r>
            <a:r>
              <a:rPr lang="en-US" dirty="0" smtClean="0"/>
              <a:t> = </a:t>
            </a:r>
            <a:r>
              <a:rPr lang="en-US" dirty="0"/>
              <a:t>¨Pikachu</a:t>
            </a:r>
            <a:r>
              <a:rPr lang="en-US" dirty="0" smtClean="0"/>
              <a:t>¨;</a:t>
            </a:r>
            <a:endParaRPr lang="en-US" dirty="0"/>
          </a:p>
        </p:txBody>
      </p:sp>
      <p:sp>
        <p:nvSpPr>
          <p:cNvPr id="5" name="TextBox 4"/>
          <p:cNvSpPr txBox="1"/>
          <p:nvPr/>
        </p:nvSpPr>
        <p:spPr>
          <a:xfrm>
            <a:off x="10011905" y="4405630"/>
            <a:ext cx="1177871" cy="369332"/>
          </a:xfrm>
          <a:prstGeom prst="rect">
            <a:avLst/>
          </a:prstGeom>
          <a:noFill/>
        </p:spPr>
        <p:txBody>
          <a:bodyPr wrap="square" rtlCol="0">
            <a:spAutoFit/>
          </a:bodyPr>
          <a:lstStyle/>
          <a:p>
            <a:r>
              <a:rPr lang="en-US" smtClean="0"/>
              <a:t>001</a:t>
            </a:r>
            <a:endParaRPr lang="en-US"/>
          </a:p>
        </p:txBody>
      </p:sp>
      <p:sp>
        <p:nvSpPr>
          <p:cNvPr id="22" name="TextBox 21"/>
          <p:cNvSpPr txBox="1"/>
          <p:nvPr/>
        </p:nvSpPr>
        <p:spPr>
          <a:xfrm>
            <a:off x="10011905" y="5534424"/>
            <a:ext cx="1177871" cy="369332"/>
          </a:xfrm>
          <a:prstGeom prst="rect">
            <a:avLst/>
          </a:prstGeom>
          <a:noFill/>
        </p:spPr>
        <p:txBody>
          <a:bodyPr wrap="square" rtlCol="0">
            <a:spAutoFit/>
          </a:bodyPr>
          <a:lstStyle/>
          <a:p>
            <a:r>
              <a:rPr lang="en-US" dirty="0" smtClean="0"/>
              <a:t>002</a:t>
            </a:r>
            <a:endParaRPr lang="en-US" dirty="0"/>
          </a:p>
        </p:txBody>
      </p:sp>
      <p:sp>
        <p:nvSpPr>
          <p:cNvPr id="6" name="TextBox 5"/>
          <p:cNvSpPr txBox="1"/>
          <p:nvPr/>
        </p:nvSpPr>
        <p:spPr>
          <a:xfrm>
            <a:off x="962186" y="3524999"/>
            <a:ext cx="2075482" cy="461665"/>
          </a:xfrm>
          <a:prstGeom prst="rect">
            <a:avLst/>
          </a:prstGeom>
          <a:solidFill>
            <a:schemeClr val="accent6"/>
          </a:solidFill>
          <a:ln>
            <a:noFill/>
          </a:ln>
        </p:spPr>
        <p:txBody>
          <a:bodyPr wrap="square" rtlCol="0">
            <a:spAutoFit/>
          </a:bodyPr>
          <a:lstStyle/>
          <a:p>
            <a:r>
              <a:rPr lang="en-US" sz="2400" b="1" dirty="0" smtClean="0"/>
              <a:t>a</a:t>
            </a:r>
            <a:r>
              <a:rPr lang="en-US" b="1" dirty="0" smtClean="0"/>
              <a:t> </a:t>
            </a:r>
            <a:r>
              <a:rPr lang="en-US" dirty="0" err="1" smtClean="0"/>
              <a:t>almacena</a:t>
            </a:r>
            <a:r>
              <a:rPr lang="en-US" dirty="0" smtClean="0"/>
              <a:t> el valor</a:t>
            </a:r>
            <a:endParaRPr lang="en-US" b="1" dirty="0"/>
          </a:p>
        </p:txBody>
      </p:sp>
      <p:sp>
        <p:nvSpPr>
          <p:cNvPr id="23" name="TextBox 22"/>
          <p:cNvSpPr txBox="1"/>
          <p:nvPr/>
        </p:nvSpPr>
        <p:spPr>
          <a:xfrm>
            <a:off x="838200" y="5489677"/>
            <a:ext cx="2958886" cy="400110"/>
          </a:xfrm>
          <a:prstGeom prst="rect">
            <a:avLst/>
          </a:prstGeom>
          <a:solidFill>
            <a:schemeClr val="accent6"/>
          </a:solidFill>
        </p:spPr>
        <p:txBody>
          <a:bodyPr wrap="square" rtlCol="0">
            <a:spAutoFit/>
          </a:bodyPr>
          <a:lstStyle/>
          <a:p>
            <a:r>
              <a:rPr lang="en-US" sz="2000" b="1" dirty="0" err="1" smtClean="0"/>
              <a:t>pk</a:t>
            </a:r>
            <a:r>
              <a:rPr lang="en-US" dirty="0" smtClean="0"/>
              <a:t> </a:t>
            </a:r>
            <a:r>
              <a:rPr lang="en-US" dirty="0" err="1" smtClean="0"/>
              <a:t>almacena</a:t>
            </a:r>
            <a:r>
              <a:rPr lang="en-US" dirty="0" smtClean="0"/>
              <a:t> la </a:t>
            </a:r>
            <a:r>
              <a:rPr lang="en-US" dirty="0" err="1" smtClean="0"/>
              <a:t>refrencia</a:t>
            </a:r>
            <a:endParaRPr lang="en-US" dirty="0"/>
          </a:p>
        </p:txBody>
      </p:sp>
    </p:spTree>
    <p:extLst>
      <p:ext uri="{BB962C8B-B14F-4D97-AF65-F5344CB8AC3E}">
        <p14:creationId xmlns:p14="http://schemas.microsoft.com/office/powerpoint/2010/main" val="13097690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Valor vs </a:t>
            </a:r>
            <a:r>
              <a:rPr lang="en-US" dirty="0" err="1"/>
              <a:t>Referencia</a:t>
            </a:r>
            <a:endParaRPr lang="en-US" dirty="0"/>
          </a:p>
        </p:txBody>
      </p:sp>
      <p:sp>
        <p:nvSpPr>
          <p:cNvPr id="3" name="Content Placeholder 2"/>
          <p:cNvSpPr>
            <a:spLocks noGrp="1"/>
          </p:cNvSpPr>
          <p:nvPr>
            <p:ph idx="1"/>
          </p:nvPr>
        </p:nvSpPr>
        <p:spPr/>
        <p:txBody>
          <a:bodyPr/>
          <a:lstStyle/>
          <a:p>
            <a:endParaRPr lang="en-US" dirty="0"/>
          </a:p>
        </p:txBody>
      </p:sp>
      <p:sp>
        <p:nvSpPr>
          <p:cNvPr id="4" name="TextBox 3"/>
          <p:cNvSpPr txBox="1"/>
          <p:nvPr/>
        </p:nvSpPr>
        <p:spPr>
          <a:xfrm>
            <a:off x="1241155" y="2622840"/>
            <a:ext cx="7623876" cy="707886"/>
          </a:xfrm>
          <a:prstGeom prst="rect">
            <a:avLst/>
          </a:prstGeom>
          <a:noFill/>
          <a:ln>
            <a:solidFill>
              <a:schemeClr val="tx1"/>
            </a:solidFill>
          </a:ln>
        </p:spPr>
        <p:txBody>
          <a:bodyPr wrap="square" rtlCol="0">
            <a:spAutoFit/>
          </a:bodyPr>
          <a:lstStyle/>
          <a:p>
            <a:r>
              <a:rPr lang="en-US" sz="2000" dirty="0" err="1">
                <a:latin typeface="Consolas" charset="0"/>
                <a:ea typeface="Consolas" charset="0"/>
                <a:cs typeface="Consolas" charset="0"/>
              </a:rPr>
              <a:t>i</a:t>
            </a:r>
            <a:r>
              <a:rPr lang="en-US" sz="2000" dirty="0" err="1" smtClean="0">
                <a:latin typeface="Consolas" charset="0"/>
                <a:ea typeface="Consolas" charset="0"/>
                <a:cs typeface="Consolas" charset="0"/>
              </a:rPr>
              <a:t>nt</a:t>
            </a:r>
            <a:r>
              <a:rPr lang="en-US" sz="2000" dirty="0" smtClean="0">
                <a:latin typeface="Consolas" charset="0"/>
                <a:ea typeface="Consolas" charset="0"/>
                <a:cs typeface="Consolas" charset="0"/>
              </a:rPr>
              <a:t> a = 20;   //a </a:t>
            </a:r>
            <a:r>
              <a:rPr lang="en-US" sz="2000" dirty="0" err="1" smtClean="0">
                <a:latin typeface="Consolas" charset="0"/>
                <a:ea typeface="Consolas" charset="0"/>
                <a:cs typeface="Consolas" charset="0"/>
              </a:rPr>
              <a:t>es</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una</a:t>
            </a:r>
            <a:r>
              <a:rPr lang="en-US" sz="2000" dirty="0" smtClean="0">
                <a:latin typeface="Consolas" charset="0"/>
                <a:ea typeface="Consolas" charset="0"/>
                <a:cs typeface="Consolas" charset="0"/>
              </a:rPr>
              <a:t> variable de </a:t>
            </a:r>
            <a:r>
              <a:rPr lang="en-US" sz="2000" dirty="0" err="1" smtClean="0">
                <a:latin typeface="Consolas" charset="0"/>
                <a:ea typeface="Consolas" charset="0"/>
                <a:cs typeface="Consolas" charset="0"/>
              </a:rPr>
              <a:t>tipo</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primitivo</a:t>
            </a:r>
            <a:endParaRPr lang="en-US" sz="2000" dirty="0" smtClean="0">
              <a:latin typeface="Consolas" charset="0"/>
              <a:ea typeface="Consolas" charset="0"/>
              <a:cs typeface="Consolas" charset="0"/>
            </a:endParaRPr>
          </a:p>
          <a:p>
            <a:r>
              <a:rPr lang="en-US" sz="2000" dirty="0" err="1">
                <a:latin typeface="Consolas" charset="0"/>
                <a:ea typeface="Consolas" charset="0"/>
                <a:cs typeface="Consolas" charset="0"/>
              </a:rPr>
              <a:t>i</a:t>
            </a:r>
            <a:r>
              <a:rPr lang="en-US" sz="2000" dirty="0" err="1" smtClean="0">
                <a:latin typeface="Consolas" charset="0"/>
                <a:ea typeface="Consolas" charset="0"/>
                <a:cs typeface="Consolas" charset="0"/>
              </a:rPr>
              <a:t>nt</a:t>
            </a:r>
            <a:r>
              <a:rPr lang="en-US" sz="2000" dirty="0" smtClean="0">
                <a:latin typeface="Consolas" charset="0"/>
                <a:ea typeface="Consolas" charset="0"/>
                <a:cs typeface="Consolas" charset="0"/>
              </a:rPr>
              <a:t> b = a;</a:t>
            </a:r>
          </a:p>
        </p:txBody>
      </p:sp>
      <p:sp>
        <p:nvSpPr>
          <p:cNvPr id="6" name="TextBox 5"/>
          <p:cNvSpPr txBox="1"/>
          <p:nvPr/>
        </p:nvSpPr>
        <p:spPr>
          <a:xfrm>
            <a:off x="3728884" y="3758737"/>
            <a:ext cx="1580046" cy="369332"/>
          </a:xfrm>
          <a:prstGeom prst="rect">
            <a:avLst/>
          </a:prstGeom>
          <a:noFill/>
        </p:spPr>
        <p:txBody>
          <a:bodyPr wrap="square" rtlCol="0">
            <a:spAutoFit/>
          </a:bodyPr>
          <a:lstStyle/>
          <a:p>
            <a:r>
              <a:rPr lang="en-US" dirty="0"/>
              <a:t>Variable</a:t>
            </a:r>
          </a:p>
        </p:txBody>
      </p:sp>
      <p:sp>
        <p:nvSpPr>
          <p:cNvPr id="8" name="TextBox 7"/>
          <p:cNvSpPr txBox="1"/>
          <p:nvPr/>
        </p:nvSpPr>
        <p:spPr>
          <a:xfrm>
            <a:off x="3370018" y="4202329"/>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a:t>i</a:t>
            </a:r>
            <a:r>
              <a:rPr lang="en-US" dirty="0" err="1" smtClean="0"/>
              <a:t>nt</a:t>
            </a:r>
            <a:r>
              <a:rPr lang="en-US" dirty="0" smtClean="0"/>
              <a:t> a = 20</a:t>
            </a:r>
            <a:endParaRPr lang="en-US" dirty="0"/>
          </a:p>
        </p:txBody>
      </p:sp>
      <p:sp>
        <p:nvSpPr>
          <p:cNvPr id="9" name="TextBox 8"/>
          <p:cNvSpPr txBox="1"/>
          <p:nvPr/>
        </p:nvSpPr>
        <p:spPr>
          <a:xfrm>
            <a:off x="3370018" y="5004980"/>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a:t>int</a:t>
            </a:r>
            <a:r>
              <a:rPr lang="en-US" dirty="0"/>
              <a:t> </a:t>
            </a:r>
            <a:r>
              <a:rPr lang="en-US" dirty="0" smtClean="0"/>
              <a:t>b </a:t>
            </a:r>
            <a:r>
              <a:rPr lang="en-US" dirty="0"/>
              <a:t>= 20</a:t>
            </a:r>
          </a:p>
        </p:txBody>
      </p:sp>
      <p:sp>
        <p:nvSpPr>
          <p:cNvPr id="30" name="TextBox 29"/>
          <p:cNvSpPr txBox="1"/>
          <p:nvPr/>
        </p:nvSpPr>
        <p:spPr>
          <a:xfrm>
            <a:off x="3370018" y="4597057"/>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endParaRPr lang="en-US" dirty="0"/>
          </a:p>
        </p:txBody>
      </p:sp>
      <p:sp>
        <p:nvSpPr>
          <p:cNvPr id="31" name="TextBox 30"/>
          <p:cNvSpPr txBox="1"/>
          <p:nvPr/>
        </p:nvSpPr>
        <p:spPr>
          <a:xfrm>
            <a:off x="6095999" y="5004980"/>
            <a:ext cx="3404461" cy="400110"/>
          </a:xfrm>
          <a:prstGeom prst="rect">
            <a:avLst/>
          </a:prstGeom>
          <a:solidFill>
            <a:schemeClr val="accent6"/>
          </a:solidFill>
        </p:spPr>
        <p:txBody>
          <a:bodyPr wrap="square" rtlCol="0">
            <a:spAutoFit/>
          </a:bodyPr>
          <a:lstStyle/>
          <a:p>
            <a:r>
              <a:rPr lang="en-US" sz="2000" b="1" smtClean="0"/>
              <a:t>SE COPIA EL </a:t>
            </a:r>
            <a:r>
              <a:rPr lang="en-US" sz="2000" b="1" dirty="0" smtClean="0"/>
              <a:t>VALOR DE </a:t>
            </a:r>
            <a:r>
              <a:rPr lang="en-US" sz="2000" b="1" smtClean="0"/>
              <a:t>A EN B</a:t>
            </a:r>
            <a:endParaRPr lang="en-US" dirty="0"/>
          </a:p>
        </p:txBody>
      </p:sp>
      <p:sp>
        <p:nvSpPr>
          <p:cNvPr id="32" name="TextBox 31"/>
          <p:cNvSpPr txBox="1"/>
          <p:nvPr/>
        </p:nvSpPr>
        <p:spPr>
          <a:xfrm>
            <a:off x="4202623" y="5996204"/>
            <a:ext cx="3404461" cy="400110"/>
          </a:xfrm>
          <a:prstGeom prst="rect">
            <a:avLst/>
          </a:prstGeom>
          <a:solidFill>
            <a:schemeClr val="accent6"/>
          </a:solidFill>
        </p:spPr>
        <p:txBody>
          <a:bodyPr wrap="square" rtlCol="0">
            <a:spAutoFit/>
          </a:bodyPr>
          <a:lstStyle/>
          <a:p>
            <a:r>
              <a:rPr lang="en-US" sz="2000" b="1"/>
              <a:t>a</a:t>
            </a:r>
            <a:r>
              <a:rPr lang="en-US" sz="2000" b="1" smtClean="0"/>
              <a:t> Y b SON INDEPENDIENTES</a:t>
            </a:r>
            <a:endParaRPr lang="en-US" dirty="0"/>
          </a:p>
        </p:txBody>
      </p:sp>
    </p:spTree>
    <p:extLst>
      <p:ext uri="{BB962C8B-B14F-4D97-AF65-F5344CB8AC3E}">
        <p14:creationId xmlns:p14="http://schemas.microsoft.com/office/powerpoint/2010/main" val="14816178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Valor vs </a:t>
            </a:r>
            <a:r>
              <a:rPr lang="en-US" dirty="0" err="1"/>
              <a:t>Referencia</a:t>
            </a:r>
            <a:endParaRPr lang="en-US" dirty="0"/>
          </a:p>
        </p:txBody>
      </p:sp>
      <p:sp>
        <p:nvSpPr>
          <p:cNvPr id="3" name="Content Placeholder 2"/>
          <p:cNvSpPr>
            <a:spLocks noGrp="1"/>
          </p:cNvSpPr>
          <p:nvPr>
            <p:ph idx="1"/>
          </p:nvPr>
        </p:nvSpPr>
        <p:spPr/>
        <p:txBody>
          <a:bodyPr/>
          <a:lstStyle/>
          <a:p>
            <a:r>
              <a:rPr lang="en-US" dirty="0" smtClean="0"/>
              <a:t>¿</a:t>
            </a:r>
            <a:r>
              <a:rPr lang="en-US" dirty="0" err="1" smtClean="0"/>
              <a:t>Cuál</a:t>
            </a:r>
            <a:r>
              <a:rPr lang="en-US" dirty="0" smtClean="0"/>
              <a:t> </a:t>
            </a:r>
            <a:r>
              <a:rPr lang="en-US" dirty="0" err="1" smtClean="0"/>
              <a:t>es</a:t>
            </a:r>
            <a:r>
              <a:rPr lang="en-US" dirty="0" smtClean="0"/>
              <a:t> la </a:t>
            </a:r>
            <a:r>
              <a:rPr lang="en-US" dirty="0" err="1" smtClean="0"/>
              <a:t>salida</a:t>
            </a:r>
            <a:r>
              <a:rPr lang="en-US" dirty="0" smtClean="0"/>
              <a:t> de </a:t>
            </a:r>
            <a:r>
              <a:rPr lang="en-US" dirty="0" err="1" smtClean="0"/>
              <a:t>ejecutar</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sp>
        <p:nvSpPr>
          <p:cNvPr id="4" name="TextBox 3"/>
          <p:cNvSpPr txBox="1"/>
          <p:nvPr/>
        </p:nvSpPr>
        <p:spPr>
          <a:xfrm>
            <a:off x="1241155" y="2622840"/>
            <a:ext cx="7623876" cy="1631216"/>
          </a:xfrm>
          <a:prstGeom prst="rect">
            <a:avLst/>
          </a:prstGeom>
          <a:noFill/>
          <a:ln>
            <a:solidFill>
              <a:schemeClr val="tx1"/>
            </a:solidFill>
          </a:ln>
        </p:spPr>
        <p:txBody>
          <a:bodyPr wrap="square" rtlCol="0">
            <a:spAutoFit/>
          </a:bodyPr>
          <a:lstStyle/>
          <a:p>
            <a:r>
              <a:rPr lang="en-US" sz="2000" dirty="0" err="1">
                <a:latin typeface="Consolas" charset="0"/>
                <a:ea typeface="Consolas" charset="0"/>
                <a:cs typeface="Consolas" charset="0"/>
              </a:rPr>
              <a:t>i</a:t>
            </a:r>
            <a:r>
              <a:rPr lang="en-US" sz="2000" dirty="0" err="1" smtClean="0">
                <a:latin typeface="Consolas" charset="0"/>
                <a:ea typeface="Consolas" charset="0"/>
                <a:cs typeface="Consolas" charset="0"/>
              </a:rPr>
              <a:t>nt</a:t>
            </a:r>
            <a:r>
              <a:rPr lang="en-US" sz="2000" dirty="0" smtClean="0">
                <a:latin typeface="Consolas" charset="0"/>
                <a:ea typeface="Consolas" charset="0"/>
                <a:cs typeface="Consolas" charset="0"/>
              </a:rPr>
              <a:t> a = 20;   //a </a:t>
            </a:r>
            <a:r>
              <a:rPr lang="en-US" sz="2000" dirty="0" err="1" smtClean="0">
                <a:latin typeface="Consolas" charset="0"/>
                <a:ea typeface="Consolas" charset="0"/>
                <a:cs typeface="Consolas" charset="0"/>
              </a:rPr>
              <a:t>es</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una</a:t>
            </a:r>
            <a:r>
              <a:rPr lang="en-US" sz="2000" dirty="0" smtClean="0">
                <a:latin typeface="Consolas" charset="0"/>
                <a:ea typeface="Consolas" charset="0"/>
                <a:cs typeface="Consolas" charset="0"/>
              </a:rPr>
              <a:t> variable de </a:t>
            </a:r>
            <a:r>
              <a:rPr lang="en-US" sz="2000" dirty="0" err="1" smtClean="0">
                <a:latin typeface="Consolas" charset="0"/>
                <a:ea typeface="Consolas" charset="0"/>
                <a:cs typeface="Consolas" charset="0"/>
              </a:rPr>
              <a:t>tipo</a:t>
            </a:r>
            <a:r>
              <a:rPr lang="en-US" sz="2000" dirty="0" smtClean="0">
                <a:latin typeface="Consolas" charset="0"/>
                <a:ea typeface="Consolas" charset="0"/>
                <a:cs typeface="Consolas" charset="0"/>
              </a:rPr>
              <a:t> </a:t>
            </a:r>
            <a:r>
              <a:rPr lang="en-US" sz="2000" dirty="0" err="1" smtClean="0">
                <a:latin typeface="Consolas" charset="0"/>
                <a:ea typeface="Consolas" charset="0"/>
                <a:cs typeface="Consolas" charset="0"/>
              </a:rPr>
              <a:t>primitivo</a:t>
            </a:r>
            <a:endParaRPr lang="en-US" sz="2000" dirty="0" smtClean="0">
              <a:latin typeface="Consolas" charset="0"/>
              <a:ea typeface="Consolas" charset="0"/>
              <a:cs typeface="Consolas" charset="0"/>
            </a:endParaRPr>
          </a:p>
          <a:p>
            <a:r>
              <a:rPr lang="en-US" sz="2000" dirty="0" err="1">
                <a:latin typeface="Consolas" charset="0"/>
                <a:ea typeface="Consolas" charset="0"/>
                <a:cs typeface="Consolas" charset="0"/>
              </a:rPr>
              <a:t>i</a:t>
            </a:r>
            <a:r>
              <a:rPr lang="en-US" sz="2000" dirty="0" err="1" smtClean="0">
                <a:latin typeface="Consolas" charset="0"/>
                <a:ea typeface="Consolas" charset="0"/>
                <a:cs typeface="Consolas" charset="0"/>
              </a:rPr>
              <a:t>nt</a:t>
            </a:r>
            <a:r>
              <a:rPr lang="en-US" sz="2000" dirty="0" smtClean="0">
                <a:latin typeface="Consolas" charset="0"/>
                <a:ea typeface="Consolas" charset="0"/>
                <a:cs typeface="Consolas" charset="0"/>
              </a:rPr>
              <a:t> b = a;</a:t>
            </a:r>
          </a:p>
          <a:p>
            <a:r>
              <a:rPr lang="en-US" sz="2000" dirty="0">
                <a:latin typeface="Consolas" charset="0"/>
                <a:ea typeface="Consolas" charset="0"/>
                <a:cs typeface="Consolas" charset="0"/>
              </a:rPr>
              <a:t>a</a:t>
            </a:r>
            <a:r>
              <a:rPr lang="en-US" sz="2000" dirty="0" smtClean="0">
                <a:latin typeface="Consolas" charset="0"/>
                <a:ea typeface="Consolas" charset="0"/>
                <a:cs typeface="Consolas" charset="0"/>
              </a:rPr>
              <a:t> = 15;</a:t>
            </a:r>
          </a:p>
          <a:p>
            <a:r>
              <a:rPr lang="en-US" sz="2000" dirty="0" err="1" smtClean="0">
                <a:latin typeface="Consolas" charset="0"/>
                <a:ea typeface="Consolas" charset="0"/>
                <a:cs typeface="Consolas" charset="0"/>
              </a:rPr>
              <a:t>System.out.println</a:t>
            </a:r>
            <a:r>
              <a:rPr lang="en-US" sz="2000" dirty="0" smtClean="0">
                <a:latin typeface="Consolas" charset="0"/>
                <a:ea typeface="Consolas" charset="0"/>
                <a:cs typeface="Consolas" charset="0"/>
              </a:rPr>
              <a:t>(a);</a:t>
            </a:r>
          </a:p>
          <a:p>
            <a:r>
              <a:rPr lang="en-US" sz="2000" dirty="0" err="1" smtClean="0">
                <a:latin typeface="Consolas" charset="0"/>
                <a:ea typeface="Consolas" charset="0"/>
                <a:cs typeface="Consolas" charset="0"/>
              </a:rPr>
              <a:t>System.out.println</a:t>
            </a:r>
            <a:r>
              <a:rPr lang="en-US" sz="2000" dirty="0" smtClean="0">
                <a:latin typeface="Consolas" charset="0"/>
                <a:ea typeface="Consolas" charset="0"/>
                <a:cs typeface="Consolas" charset="0"/>
              </a:rPr>
              <a:t>(b);</a:t>
            </a:r>
          </a:p>
        </p:txBody>
      </p:sp>
    </p:spTree>
    <p:extLst>
      <p:ext uri="{BB962C8B-B14F-4D97-AF65-F5344CB8AC3E}">
        <p14:creationId xmlns:p14="http://schemas.microsoft.com/office/powerpoint/2010/main" val="4008761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g72b3f69c4d_1_5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¿Qué es un Objeto?</a:t>
            </a:r>
            <a:endParaRPr/>
          </a:p>
        </p:txBody>
      </p:sp>
      <p:sp>
        <p:nvSpPr>
          <p:cNvPr id="195" name="Google Shape;195;g72b3f69c4d_1_50"/>
          <p:cNvSpPr txBox="1">
            <a:spLocks noGrp="1"/>
          </p:cNvSpPr>
          <p:nvPr>
            <p:ph type="body" idx="1"/>
          </p:nvPr>
        </p:nvSpPr>
        <p:spPr>
          <a:xfrm>
            <a:off x="838200" y="1479595"/>
            <a:ext cx="9683700" cy="4871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Char char="•"/>
            </a:pPr>
            <a:r>
              <a:rPr lang="en-US" dirty="0" err="1"/>
              <a:t>Es</a:t>
            </a:r>
            <a:r>
              <a:rPr lang="en-US" dirty="0"/>
              <a:t> la </a:t>
            </a:r>
            <a:r>
              <a:rPr lang="en-US" dirty="0" err="1"/>
              <a:t>representación</a:t>
            </a:r>
            <a:r>
              <a:rPr lang="en-US" dirty="0"/>
              <a:t> </a:t>
            </a:r>
            <a:r>
              <a:rPr lang="en-US" b="1" dirty="0" err="1"/>
              <a:t>abstracta</a:t>
            </a:r>
            <a:r>
              <a:rPr lang="en-US" dirty="0"/>
              <a:t> de </a:t>
            </a:r>
            <a:r>
              <a:rPr lang="en-US" dirty="0" err="1"/>
              <a:t>una</a:t>
            </a:r>
            <a:r>
              <a:rPr lang="en-US" dirty="0"/>
              <a:t> </a:t>
            </a:r>
            <a:r>
              <a:rPr lang="en-US" dirty="0" err="1"/>
              <a:t>entidad</a:t>
            </a:r>
            <a:r>
              <a:rPr lang="en-US" dirty="0"/>
              <a:t> o de un </a:t>
            </a:r>
            <a:r>
              <a:rPr lang="en-US" dirty="0" err="1"/>
              <a:t>concepto</a:t>
            </a:r>
            <a:r>
              <a:rPr lang="en-US" dirty="0"/>
              <a:t>.</a:t>
            </a:r>
            <a:endParaRPr dirty="0"/>
          </a:p>
          <a:p>
            <a:pPr marL="228600" lvl="0" indent="-228600" algn="just" rtl="0">
              <a:lnSpc>
                <a:spcPct val="90000"/>
              </a:lnSpc>
              <a:spcBef>
                <a:spcPts val="1000"/>
              </a:spcBef>
              <a:spcAft>
                <a:spcPts val="0"/>
              </a:spcAft>
              <a:buSzPts val="2800"/>
              <a:buChar char="•"/>
            </a:pPr>
            <a:r>
              <a:rPr lang="en-US" dirty="0"/>
              <a:t>Un </a:t>
            </a:r>
            <a:r>
              <a:rPr lang="en-US" dirty="0" err="1"/>
              <a:t>objeto</a:t>
            </a:r>
            <a:r>
              <a:rPr lang="en-US" dirty="0"/>
              <a:t> </a:t>
            </a:r>
            <a:r>
              <a:rPr lang="en-US" dirty="0" err="1"/>
              <a:t>es</a:t>
            </a:r>
            <a:r>
              <a:rPr lang="en-US" dirty="0"/>
              <a:t> un </a:t>
            </a:r>
            <a:r>
              <a:rPr lang="en-US" dirty="0" err="1"/>
              <a:t>elemento</a:t>
            </a:r>
            <a:r>
              <a:rPr lang="en-US" dirty="0"/>
              <a:t> </a:t>
            </a:r>
            <a:r>
              <a:rPr lang="en-US" dirty="0" err="1"/>
              <a:t>en</a:t>
            </a:r>
            <a:r>
              <a:rPr lang="en-US" dirty="0"/>
              <a:t> el </a:t>
            </a:r>
            <a:r>
              <a:rPr lang="en-US" dirty="0" err="1"/>
              <a:t>problema</a:t>
            </a:r>
            <a:r>
              <a:rPr lang="en-US" dirty="0"/>
              <a:t>.</a:t>
            </a:r>
            <a:endParaRPr dirty="0"/>
          </a:p>
          <a:p>
            <a:pPr marL="228600" lvl="0" indent="-50800" algn="l" rtl="0">
              <a:lnSpc>
                <a:spcPct val="90000"/>
              </a:lnSpc>
              <a:spcBef>
                <a:spcPts val="1000"/>
              </a:spcBef>
              <a:spcAft>
                <a:spcPts val="0"/>
              </a:spcAft>
              <a:buClr>
                <a:srgbClr val="002060"/>
              </a:buClr>
              <a:buSzPts val="2800"/>
              <a:buFont typeface="Arial"/>
              <a:buNone/>
            </a:pPr>
            <a:endParaRPr dirty="0"/>
          </a:p>
        </p:txBody>
      </p:sp>
      <p:pic>
        <p:nvPicPr>
          <p:cNvPr id="196" name="Google Shape;196;g72b3f69c4d_1_50"/>
          <p:cNvPicPr preferRelativeResize="0"/>
          <p:nvPr/>
        </p:nvPicPr>
        <p:blipFill rotWithShape="1">
          <a:blip r:embed="rId3">
            <a:alphaModFix/>
          </a:blip>
          <a:srcRect/>
          <a:stretch/>
        </p:blipFill>
        <p:spPr>
          <a:xfrm>
            <a:off x="2152717" y="2805158"/>
            <a:ext cx="7886564" cy="3545680"/>
          </a:xfrm>
          <a:prstGeom prst="rect">
            <a:avLst/>
          </a:prstGeom>
          <a:noFill/>
          <a:ln>
            <a:noFill/>
          </a:ln>
        </p:spPr>
      </p:pic>
    </p:spTree>
    <p:extLst>
      <p:ext uri="{BB962C8B-B14F-4D97-AF65-F5344CB8AC3E}">
        <p14:creationId xmlns:p14="http://schemas.microsoft.com/office/powerpoint/2010/main" val="989198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Asignando</a:t>
            </a:r>
            <a:r>
              <a:rPr lang="en-US" dirty="0"/>
              <a:t> </a:t>
            </a:r>
            <a:r>
              <a:rPr lang="en-US" dirty="0" err="1"/>
              <a:t>objetos</a:t>
            </a:r>
            <a:r>
              <a:rPr lang="en-US" dirty="0"/>
              <a:t> a variables de </a:t>
            </a:r>
            <a:r>
              <a:rPr lang="en-US" dirty="0" err="1"/>
              <a:t>referencia</a:t>
            </a:r>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876147182"/>
              </p:ext>
            </p:extLst>
          </p:nvPr>
        </p:nvGraphicFramePr>
        <p:xfrm>
          <a:off x="6879942" y="3771569"/>
          <a:ext cx="2763563" cy="274828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Charizard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smtClean="0"/>
                    </a:p>
                  </a:txBody>
                  <a:tcPr>
                    <a:solidFill>
                      <a:schemeClr val="accent2">
                        <a:lumMod val="40000"/>
                        <a:lumOff val="60000"/>
                      </a:schemeClr>
                    </a:solidFill>
                  </a:tcPr>
                </a:tc>
              </a:tr>
              <a:tr h="370840">
                <a:tc>
                  <a:txBody>
                    <a:bodyPr/>
                    <a:lstStyle/>
                    <a:p>
                      <a:endParaRPr lang="en-US" dirty="0"/>
                    </a:p>
                  </a:txBody>
                  <a:tcPr>
                    <a:solidFill>
                      <a:schemeClr val="accent2">
                        <a:lumMod val="40000"/>
                        <a:lumOff val="60000"/>
                      </a:schemeClr>
                    </a:solidFill>
                  </a:tcPr>
                </a:tc>
              </a:tr>
            </a:tbl>
          </a:graphicData>
        </a:graphic>
      </p:graphicFrame>
      <p:sp>
        <p:nvSpPr>
          <p:cNvPr id="16" name="TextBox 15"/>
          <p:cNvSpPr txBox="1"/>
          <p:nvPr/>
        </p:nvSpPr>
        <p:spPr>
          <a:xfrm>
            <a:off x="3179917" y="3435507"/>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71701" y="3357744"/>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2684424" y="3942378"/>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 = 001</a:t>
            </a:r>
            <a:endParaRPr lang="en-US" dirty="0"/>
          </a:p>
        </p:txBody>
      </p:sp>
      <p:cxnSp>
        <p:nvCxnSpPr>
          <p:cNvPr id="19" name="Straight Arrow Connector 18"/>
          <p:cNvCxnSpPr/>
          <p:nvPr/>
        </p:nvCxnSpPr>
        <p:spPr>
          <a:xfrm>
            <a:off x="4904992" y="4150452"/>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9533" y="1610930"/>
            <a:ext cx="8162214" cy="1323439"/>
          </a:xfrm>
          <a:prstGeom prst="rect">
            <a:avLst/>
          </a:prstGeom>
          <a:noFill/>
          <a:ln>
            <a:solidFill>
              <a:schemeClr val="accent1"/>
            </a:solidFill>
          </a:ln>
        </p:spPr>
        <p:txBody>
          <a:bodyPr wrap="square" rtlCol="0">
            <a:spAutoFit/>
          </a:bodyPr>
          <a:lstStyle/>
          <a:p>
            <a:r>
              <a:rPr lang="en-US" sz="2000" dirty="0" err="1"/>
              <a:t>Pokemon</a:t>
            </a:r>
            <a:r>
              <a:rPr lang="en-US" sz="2000" dirty="0"/>
              <a:t> </a:t>
            </a:r>
            <a:r>
              <a:rPr lang="en-US" sz="2000" dirty="0" smtClean="0"/>
              <a:t>pk1 </a:t>
            </a:r>
            <a:r>
              <a:rPr lang="en-US" sz="2000" dirty="0"/>
              <a:t>= new </a:t>
            </a:r>
            <a:r>
              <a:rPr lang="en-US" sz="2000" dirty="0" err="1"/>
              <a:t>Pokemon</a:t>
            </a:r>
            <a:r>
              <a:rPr lang="en-US" sz="2000" dirty="0"/>
              <a:t>(); //</a:t>
            </a:r>
            <a:r>
              <a:rPr lang="en-US" sz="2000" dirty="0" err="1"/>
              <a:t>pk</a:t>
            </a:r>
            <a:r>
              <a:rPr lang="en-US" sz="2000" dirty="0"/>
              <a:t> </a:t>
            </a:r>
            <a:r>
              <a:rPr lang="en-US" sz="2000" dirty="0" err="1"/>
              <a:t>es</a:t>
            </a:r>
            <a:r>
              <a:rPr lang="en-US" sz="2000" dirty="0"/>
              <a:t> </a:t>
            </a:r>
            <a:r>
              <a:rPr lang="en-US" sz="2000" dirty="0" err="1"/>
              <a:t>una</a:t>
            </a:r>
            <a:r>
              <a:rPr lang="en-US" sz="2000" dirty="0"/>
              <a:t> </a:t>
            </a:r>
            <a:r>
              <a:rPr lang="en-US" sz="2000" dirty="0" err="1"/>
              <a:t>varaiable</a:t>
            </a:r>
            <a:r>
              <a:rPr lang="en-US" sz="2000" dirty="0"/>
              <a:t> de </a:t>
            </a:r>
            <a:r>
              <a:rPr lang="en-US" sz="2000" dirty="0" err="1"/>
              <a:t>tipo</a:t>
            </a:r>
            <a:r>
              <a:rPr lang="en-US" sz="2000" dirty="0"/>
              <a:t> </a:t>
            </a:r>
            <a:r>
              <a:rPr lang="en-US" sz="2000" dirty="0" err="1"/>
              <a:t>referencia</a:t>
            </a:r>
            <a:endParaRPr lang="en-US" sz="2000" dirty="0"/>
          </a:p>
          <a:p>
            <a:r>
              <a:rPr lang="en-US" sz="2000" dirty="0" err="1"/>
              <a:t>pk.specie</a:t>
            </a:r>
            <a:r>
              <a:rPr lang="en-US" sz="2000" dirty="0"/>
              <a:t> = ¨Pikachu</a:t>
            </a:r>
            <a:r>
              <a:rPr lang="en-US" sz="2000" dirty="0" smtClean="0"/>
              <a:t>¨;</a:t>
            </a:r>
          </a:p>
          <a:p>
            <a:r>
              <a:rPr lang="en-US" sz="2000" dirty="0" err="1"/>
              <a:t>Pokemon</a:t>
            </a:r>
            <a:r>
              <a:rPr lang="en-US" sz="2000" dirty="0"/>
              <a:t> </a:t>
            </a:r>
            <a:r>
              <a:rPr lang="en-US" sz="2000" dirty="0" smtClean="0"/>
              <a:t>pk2 </a:t>
            </a:r>
            <a:r>
              <a:rPr lang="en-US" sz="2000" dirty="0"/>
              <a:t>= new </a:t>
            </a:r>
            <a:r>
              <a:rPr lang="en-US" sz="2000" dirty="0" err="1"/>
              <a:t>Pokemon</a:t>
            </a:r>
            <a:r>
              <a:rPr lang="en-US" sz="2000" dirty="0"/>
              <a:t>(); //</a:t>
            </a:r>
            <a:r>
              <a:rPr lang="en-US" sz="2000" dirty="0" err="1"/>
              <a:t>pk</a:t>
            </a:r>
            <a:r>
              <a:rPr lang="en-US" sz="2000" dirty="0"/>
              <a:t> </a:t>
            </a:r>
            <a:r>
              <a:rPr lang="en-US" sz="2000" dirty="0" err="1"/>
              <a:t>es</a:t>
            </a:r>
            <a:r>
              <a:rPr lang="en-US" sz="2000" dirty="0"/>
              <a:t> </a:t>
            </a:r>
            <a:r>
              <a:rPr lang="en-US" sz="2000" dirty="0" err="1"/>
              <a:t>una</a:t>
            </a:r>
            <a:r>
              <a:rPr lang="en-US" sz="2000" dirty="0"/>
              <a:t> </a:t>
            </a:r>
            <a:r>
              <a:rPr lang="en-US" sz="2000" dirty="0" err="1"/>
              <a:t>varaiable</a:t>
            </a:r>
            <a:r>
              <a:rPr lang="en-US" sz="2000" dirty="0"/>
              <a:t> de </a:t>
            </a:r>
            <a:r>
              <a:rPr lang="en-US" sz="2000" dirty="0" err="1"/>
              <a:t>tipo</a:t>
            </a:r>
            <a:r>
              <a:rPr lang="en-US" sz="2000" dirty="0"/>
              <a:t> </a:t>
            </a:r>
            <a:r>
              <a:rPr lang="en-US" sz="2000" dirty="0" err="1"/>
              <a:t>referencia</a:t>
            </a:r>
            <a:endParaRPr lang="en-US" sz="2000" dirty="0"/>
          </a:p>
          <a:p>
            <a:r>
              <a:rPr lang="en-US" sz="2000" dirty="0" err="1"/>
              <a:t>pk.specie</a:t>
            </a:r>
            <a:r>
              <a:rPr lang="en-US" sz="2000" dirty="0"/>
              <a:t> = </a:t>
            </a:r>
            <a:r>
              <a:rPr lang="en-US" sz="2000" dirty="0" smtClean="0"/>
              <a:t>¨</a:t>
            </a:r>
            <a:r>
              <a:rPr lang="en-US" sz="2000" dirty="0" err="1" smtClean="0"/>
              <a:t>Charizard</a:t>
            </a:r>
            <a:r>
              <a:rPr lang="en-US" sz="2000" dirty="0" smtClean="0"/>
              <a:t>¨;</a:t>
            </a:r>
            <a:endParaRPr lang="en-US" sz="2000" dirty="0"/>
          </a:p>
        </p:txBody>
      </p:sp>
      <p:sp>
        <p:nvSpPr>
          <p:cNvPr id="13" name="TextBox 12"/>
          <p:cNvSpPr txBox="1"/>
          <p:nvPr/>
        </p:nvSpPr>
        <p:spPr>
          <a:xfrm>
            <a:off x="9918915" y="4116850"/>
            <a:ext cx="1177871" cy="369332"/>
          </a:xfrm>
          <a:prstGeom prst="rect">
            <a:avLst/>
          </a:prstGeom>
          <a:noFill/>
        </p:spPr>
        <p:txBody>
          <a:bodyPr wrap="square" rtlCol="0">
            <a:spAutoFit/>
          </a:bodyPr>
          <a:lstStyle/>
          <a:p>
            <a:r>
              <a:rPr lang="en-US" smtClean="0"/>
              <a:t>001</a:t>
            </a:r>
            <a:endParaRPr lang="en-US"/>
          </a:p>
        </p:txBody>
      </p:sp>
      <p:sp>
        <p:nvSpPr>
          <p:cNvPr id="14" name="TextBox 13"/>
          <p:cNvSpPr txBox="1"/>
          <p:nvPr/>
        </p:nvSpPr>
        <p:spPr>
          <a:xfrm>
            <a:off x="9918915" y="5049914"/>
            <a:ext cx="1177871" cy="369332"/>
          </a:xfrm>
          <a:prstGeom prst="rect">
            <a:avLst/>
          </a:prstGeom>
          <a:noFill/>
        </p:spPr>
        <p:txBody>
          <a:bodyPr wrap="square" rtlCol="0">
            <a:spAutoFit/>
          </a:bodyPr>
          <a:lstStyle/>
          <a:p>
            <a:r>
              <a:rPr lang="en-US" dirty="0" smtClean="0"/>
              <a:t>002</a:t>
            </a:r>
            <a:endParaRPr lang="en-US" dirty="0"/>
          </a:p>
        </p:txBody>
      </p:sp>
      <p:sp>
        <p:nvSpPr>
          <p:cNvPr id="22" name="TextBox 21"/>
          <p:cNvSpPr txBox="1"/>
          <p:nvPr/>
        </p:nvSpPr>
        <p:spPr>
          <a:xfrm>
            <a:off x="2684424" y="4698595"/>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 = 002</a:t>
            </a:r>
            <a:endParaRPr lang="en-US" dirty="0"/>
          </a:p>
        </p:txBody>
      </p:sp>
      <p:cxnSp>
        <p:nvCxnSpPr>
          <p:cNvPr id="23" name="Straight Arrow Connector 22"/>
          <p:cNvCxnSpPr/>
          <p:nvPr/>
        </p:nvCxnSpPr>
        <p:spPr>
          <a:xfrm>
            <a:off x="4904992" y="4876154"/>
            <a:ext cx="2007220" cy="458996"/>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01300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Asignando</a:t>
            </a:r>
            <a:r>
              <a:rPr lang="en-US" dirty="0" smtClean="0"/>
              <a:t> </a:t>
            </a:r>
            <a:r>
              <a:rPr lang="en-US" dirty="0" err="1" smtClean="0"/>
              <a:t>objetos</a:t>
            </a:r>
            <a:r>
              <a:rPr lang="en-US" dirty="0" smtClean="0"/>
              <a:t> a variables de </a:t>
            </a:r>
            <a:r>
              <a:rPr lang="en-US" dirty="0" err="1" smtClean="0"/>
              <a:t>referencia</a:t>
            </a:r>
            <a:endParaRPr lang="en-US" dirty="0"/>
          </a:p>
        </p:txBody>
      </p:sp>
      <p:graphicFrame>
        <p:nvGraphicFramePr>
          <p:cNvPr id="15" name="Content Placeholder 6"/>
          <p:cNvGraphicFramePr>
            <a:graphicFrameLocks/>
          </p:cNvGraphicFramePr>
          <p:nvPr>
            <p:extLst/>
          </p:nvPr>
        </p:nvGraphicFramePr>
        <p:xfrm>
          <a:off x="6879943" y="2876254"/>
          <a:ext cx="2763563" cy="237744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bl>
          </a:graphicData>
        </a:graphic>
      </p:graphicFrame>
      <p:sp>
        <p:nvSpPr>
          <p:cNvPr id="16" name="TextBox 15"/>
          <p:cNvSpPr txBox="1"/>
          <p:nvPr/>
        </p:nvSpPr>
        <p:spPr>
          <a:xfrm>
            <a:off x="3241910" y="2423997"/>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71701" y="2439454"/>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2696362" y="2904586"/>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 = 001</a:t>
            </a:r>
            <a:endParaRPr lang="en-US" dirty="0"/>
          </a:p>
        </p:txBody>
      </p:sp>
      <p:cxnSp>
        <p:nvCxnSpPr>
          <p:cNvPr id="19" name="Straight Arrow Connector 18"/>
          <p:cNvCxnSpPr/>
          <p:nvPr/>
        </p:nvCxnSpPr>
        <p:spPr>
          <a:xfrm>
            <a:off x="4904992" y="3130064"/>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08301" y="3542140"/>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 = 002</a:t>
            </a:r>
            <a:endParaRPr lang="en-US" dirty="0"/>
          </a:p>
        </p:txBody>
      </p:sp>
      <p:cxnSp>
        <p:nvCxnSpPr>
          <p:cNvPr id="21" name="Straight Arrow Connector 20"/>
          <p:cNvCxnSpPr/>
          <p:nvPr/>
        </p:nvCxnSpPr>
        <p:spPr>
          <a:xfrm>
            <a:off x="4904992" y="3738352"/>
            <a:ext cx="1974951" cy="8106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9533" y="1408334"/>
            <a:ext cx="5787888" cy="1015663"/>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a:t>Pokemon</a:t>
            </a:r>
            <a:r>
              <a:rPr lang="es-ES" sz="2000" b="1" dirty="0"/>
              <a:t> </a:t>
            </a:r>
            <a:r>
              <a:rPr lang="es-ES" sz="2000" b="1" dirty="0" smtClean="0"/>
              <a:t>pk4 </a:t>
            </a:r>
            <a:r>
              <a:rPr lang="es-ES" sz="2000" b="1" dirty="0"/>
              <a:t>= </a:t>
            </a:r>
            <a:r>
              <a:rPr lang="es-ES" sz="2000" b="1" dirty="0" smtClean="0"/>
              <a:t>pk1;</a:t>
            </a:r>
            <a:endParaRPr lang="es-ES" sz="2000" b="1" dirty="0"/>
          </a:p>
          <a:p>
            <a:r>
              <a:rPr lang="mr-IN" sz="2000" b="1" dirty="0" smtClean="0"/>
              <a:t>…</a:t>
            </a:r>
            <a:r>
              <a:rPr lang="en-AU" sz="2000" b="1" dirty="0" smtClean="0"/>
              <a:t>.</a:t>
            </a:r>
            <a:endParaRPr lang="es-ES" sz="2000" b="1" dirty="0"/>
          </a:p>
        </p:txBody>
      </p:sp>
      <p:sp>
        <p:nvSpPr>
          <p:cNvPr id="12" name="TextBox 11"/>
          <p:cNvSpPr txBox="1"/>
          <p:nvPr/>
        </p:nvSpPr>
        <p:spPr>
          <a:xfrm>
            <a:off x="1509932" y="5539434"/>
            <a:ext cx="9172135" cy="461665"/>
          </a:xfrm>
          <a:prstGeom prst="rect">
            <a:avLst/>
          </a:prstGeom>
          <a:solidFill>
            <a:schemeClr val="accent6">
              <a:lumMod val="20000"/>
              <a:lumOff val="80000"/>
            </a:schemeClr>
          </a:solidFill>
        </p:spPr>
        <p:txBody>
          <a:bodyPr wrap="square" rtlCol="0">
            <a:spAutoFit/>
          </a:bodyPr>
          <a:lstStyle/>
          <a:p>
            <a:pPr algn="ctr"/>
            <a:r>
              <a:rPr lang="en-US" sz="2400" b="1" dirty="0" smtClean="0">
                <a:solidFill>
                  <a:schemeClr val="accent1"/>
                </a:solidFill>
              </a:rPr>
              <a:t>¿QUÉ SUCEDE?</a:t>
            </a:r>
            <a:endParaRPr lang="en-US" sz="2400" b="1" dirty="0">
              <a:solidFill>
                <a:schemeClr val="accent1"/>
              </a:solidFill>
            </a:endParaRPr>
          </a:p>
        </p:txBody>
      </p:sp>
      <p:sp>
        <p:nvSpPr>
          <p:cNvPr id="22" name="TextBox 21"/>
          <p:cNvSpPr txBox="1"/>
          <p:nvPr/>
        </p:nvSpPr>
        <p:spPr>
          <a:xfrm>
            <a:off x="9918915" y="3372931"/>
            <a:ext cx="1177871" cy="369332"/>
          </a:xfrm>
          <a:prstGeom prst="rect">
            <a:avLst/>
          </a:prstGeom>
          <a:noFill/>
        </p:spPr>
        <p:txBody>
          <a:bodyPr wrap="square" rtlCol="0">
            <a:spAutoFit/>
          </a:bodyPr>
          <a:lstStyle/>
          <a:p>
            <a:r>
              <a:rPr lang="en-US" smtClean="0"/>
              <a:t>001</a:t>
            </a:r>
            <a:endParaRPr lang="en-US"/>
          </a:p>
        </p:txBody>
      </p:sp>
      <p:sp>
        <p:nvSpPr>
          <p:cNvPr id="23" name="TextBox 22"/>
          <p:cNvSpPr txBox="1"/>
          <p:nvPr/>
        </p:nvSpPr>
        <p:spPr>
          <a:xfrm>
            <a:off x="9918915" y="4305995"/>
            <a:ext cx="1177871" cy="369332"/>
          </a:xfrm>
          <a:prstGeom prst="rect">
            <a:avLst/>
          </a:prstGeom>
          <a:noFill/>
        </p:spPr>
        <p:txBody>
          <a:bodyPr wrap="square" rtlCol="0">
            <a:spAutoFit/>
          </a:bodyPr>
          <a:lstStyle/>
          <a:p>
            <a:r>
              <a:rPr lang="en-US" dirty="0" smtClean="0"/>
              <a:t>002</a:t>
            </a:r>
            <a:endParaRPr lang="en-US" dirty="0"/>
          </a:p>
        </p:txBody>
      </p:sp>
    </p:spTree>
    <p:extLst>
      <p:ext uri="{BB962C8B-B14F-4D97-AF65-F5344CB8AC3E}">
        <p14:creationId xmlns:p14="http://schemas.microsoft.com/office/powerpoint/2010/main" val="18563257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34324"/>
            <a:ext cx="10515600" cy="1325563"/>
          </a:xfrm>
        </p:spPr>
        <p:txBody>
          <a:bodyPr/>
          <a:lstStyle/>
          <a:p>
            <a:r>
              <a:rPr lang="en-US" dirty="0" err="1" smtClean="0"/>
              <a:t>Asignando</a:t>
            </a:r>
            <a:r>
              <a:rPr lang="en-US" dirty="0" smtClean="0"/>
              <a:t> </a:t>
            </a:r>
            <a:r>
              <a:rPr lang="en-US" dirty="0" err="1" smtClean="0"/>
              <a:t>objetos</a:t>
            </a:r>
            <a:r>
              <a:rPr lang="en-US" dirty="0" smtClean="0"/>
              <a:t> a variables de </a:t>
            </a:r>
            <a:r>
              <a:rPr lang="en-US" dirty="0" err="1" smtClean="0"/>
              <a:t>referencia</a:t>
            </a:r>
            <a:endParaRPr lang="en-US" dirty="0"/>
          </a:p>
        </p:txBody>
      </p:sp>
      <p:graphicFrame>
        <p:nvGraphicFramePr>
          <p:cNvPr id="15" name="Content Placeholder 6"/>
          <p:cNvGraphicFramePr>
            <a:graphicFrameLocks/>
          </p:cNvGraphicFramePr>
          <p:nvPr>
            <p:extLst>
              <p:ext uri="{D42A27DB-BD31-4B8C-83A1-F6EECF244321}">
                <p14:modId xmlns:p14="http://schemas.microsoft.com/office/powerpoint/2010/main" val="1628474777"/>
              </p:ext>
            </p:extLst>
          </p:nvPr>
        </p:nvGraphicFramePr>
        <p:xfrm>
          <a:off x="6879942" y="3117275"/>
          <a:ext cx="2763563" cy="237744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bl>
          </a:graphicData>
        </a:graphic>
      </p:graphicFrame>
      <p:sp>
        <p:nvSpPr>
          <p:cNvPr id="16" name="TextBox 15"/>
          <p:cNvSpPr txBox="1"/>
          <p:nvPr/>
        </p:nvSpPr>
        <p:spPr>
          <a:xfrm>
            <a:off x="3324945" y="2782202"/>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71701" y="2738706"/>
            <a:ext cx="1580046" cy="369332"/>
          </a:xfrm>
          <a:prstGeom prst="rect">
            <a:avLst/>
          </a:prstGeom>
          <a:noFill/>
        </p:spPr>
        <p:txBody>
          <a:bodyPr wrap="square" rtlCol="0">
            <a:spAutoFit/>
          </a:bodyPr>
          <a:lstStyle/>
          <a:p>
            <a:r>
              <a:rPr lang="en-US" dirty="0" err="1" smtClean="0"/>
              <a:t>objeto</a:t>
            </a:r>
            <a:endParaRPr lang="en-US" dirty="0"/>
          </a:p>
        </p:txBody>
      </p:sp>
      <p:sp>
        <p:nvSpPr>
          <p:cNvPr id="18" name="TextBox 17"/>
          <p:cNvSpPr txBox="1"/>
          <p:nvPr/>
        </p:nvSpPr>
        <p:spPr>
          <a:xfrm>
            <a:off x="2696361" y="3145607"/>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 = 001</a:t>
            </a:r>
            <a:endParaRPr lang="en-US" dirty="0"/>
          </a:p>
        </p:txBody>
      </p:sp>
      <p:cxnSp>
        <p:nvCxnSpPr>
          <p:cNvPr id="19" name="Straight Arrow Connector 18"/>
          <p:cNvCxnSpPr/>
          <p:nvPr/>
        </p:nvCxnSpPr>
        <p:spPr>
          <a:xfrm>
            <a:off x="4923824" y="3393555"/>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708300" y="3783161"/>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 = 002</a:t>
            </a:r>
            <a:endParaRPr lang="en-US" dirty="0"/>
          </a:p>
        </p:txBody>
      </p:sp>
      <p:cxnSp>
        <p:nvCxnSpPr>
          <p:cNvPr id="21" name="Straight Arrow Connector 20"/>
          <p:cNvCxnSpPr/>
          <p:nvPr/>
        </p:nvCxnSpPr>
        <p:spPr>
          <a:xfrm>
            <a:off x="4904991" y="3979373"/>
            <a:ext cx="1974951" cy="810674"/>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509932" y="5539434"/>
            <a:ext cx="9172135" cy="1200329"/>
          </a:xfrm>
          <a:prstGeom prst="rect">
            <a:avLst/>
          </a:prstGeom>
          <a:solidFill>
            <a:schemeClr val="accent6">
              <a:lumMod val="20000"/>
              <a:lumOff val="80000"/>
            </a:schemeClr>
          </a:solidFill>
        </p:spPr>
        <p:txBody>
          <a:bodyPr wrap="square" rtlCol="0">
            <a:spAutoFit/>
          </a:bodyPr>
          <a:lstStyle/>
          <a:p>
            <a:pPr algn="ctr"/>
            <a:r>
              <a:rPr lang="en-US" sz="2400" b="1" dirty="0" err="1" smtClean="0">
                <a:solidFill>
                  <a:schemeClr val="accent1"/>
                </a:solidFill>
              </a:rPr>
              <a:t>Cuando</a:t>
            </a:r>
            <a:r>
              <a:rPr lang="en-US" sz="2400" b="1" dirty="0" smtClean="0">
                <a:solidFill>
                  <a:schemeClr val="accent1"/>
                </a:solidFill>
              </a:rPr>
              <a:t> se </a:t>
            </a:r>
            <a:r>
              <a:rPr lang="en-US" sz="2400" b="1" dirty="0" err="1">
                <a:solidFill>
                  <a:schemeClr val="accent1"/>
                </a:solidFill>
              </a:rPr>
              <a:t>asigna</a:t>
            </a:r>
            <a:r>
              <a:rPr lang="en-US" sz="2400" b="1" dirty="0">
                <a:solidFill>
                  <a:schemeClr val="accent1"/>
                </a:solidFill>
              </a:rPr>
              <a:t> </a:t>
            </a:r>
            <a:r>
              <a:rPr lang="en-US" sz="2400" b="1" dirty="0" err="1">
                <a:solidFill>
                  <a:schemeClr val="accent1"/>
                </a:solidFill>
              </a:rPr>
              <a:t>una</a:t>
            </a:r>
            <a:r>
              <a:rPr lang="en-US" sz="2400" b="1" dirty="0">
                <a:solidFill>
                  <a:schemeClr val="accent1"/>
                </a:solidFill>
              </a:rPr>
              <a:t> variable de </a:t>
            </a:r>
            <a:r>
              <a:rPr lang="en-US" sz="2400" b="1" dirty="0" err="1">
                <a:solidFill>
                  <a:schemeClr val="accent1"/>
                </a:solidFill>
              </a:rPr>
              <a:t>referencia</a:t>
            </a:r>
            <a:r>
              <a:rPr lang="en-US" sz="2400" b="1" dirty="0">
                <a:solidFill>
                  <a:schemeClr val="accent1"/>
                </a:solidFill>
              </a:rPr>
              <a:t> </a:t>
            </a:r>
            <a:r>
              <a:rPr lang="en-US" sz="2400" b="1" dirty="0" smtClean="0">
                <a:solidFill>
                  <a:schemeClr val="accent1"/>
                </a:solidFill>
              </a:rPr>
              <a:t>a </a:t>
            </a:r>
            <a:r>
              <a:rPr lang="en-US" sz="2400" b="1" dirty="0" err="1">
                <a:solidFill>
                  <a:schemeClr val="accent1"/>
                </a:solidFill>
              </a:rPr>
              <a:t>otra</a:t>
            </a:r>
            <a:r>
              <a:rPr lang="en-US" sz="2400" b="1" dirty="0">
                <a:solidFill>
                  <a:schemeClr val="accent1"/>
                </a:solidFill>
              </a:rPr>
              <a:t> variable de </a:t>
            </a:r>
            <a:r>
              <a:rPr lang="en-US" sz="2400" b="1" dirty="0" err="1" smtClean="0">
                <a:solidFill>
                  <a:schemeClr val="accent1"/>
                </a:solidFill>
              </a:rPr>
              <a:t>referencia</a:t>
            </a:r>
            <a:r>
              <a:rPr lang="en-US" sz="2400" b="1" dirty="0" smtClean="0">
                <a:solidFill>
                  <a:schemeClr val="accent1"/>
                </a:solidFill>
              </a:rPr>
              <a:t>, NO SE CREA UNA COPIA DEL OBJETO, </a:t>
            </a:r>
            <a:r>
              <a:rPr lang="en-US" sz="2400" b="1" dirty="0">
                <a:solidFill>
                  <a:schemeClr val="accent1"/>
                </a:solidFill>
              </a:rPr>
              <a:t>solo </a:t>
            </a:r>
            <a:r>
              <a:rPr lang="en-US" sz="2400" b="1" dirty="0" err="1">
                <a:solidFill>
                  <a:schemeClr val="accent1"/>
                </a:solidFill>
              </a:rPr>
              <a:t>está</a:t>
            </a:r>
            <a:r>
              <a:rPr lang="en-US" sz="2400" b="1" dirty="0">
                <a:solidFill>
                  <a:schemeClr val="accent1"/>
                </a:solidFill>
              </a:rPr>
              <a:t> </a:t>
            </a:r>
            <a:r>
              <a:rPr lang="en-US" sz="2400" b="1" dirty="0" err="1">
                <a:solidFill>
                  <a:schemeClr val="accent1"/>
                </a:solidFill>
              </a:rPr>
              <a:t>haciendo</a:t>
            </a:r>
            <a:r>
              <a:rPr lang="en-US" sz="2400" b="1" dirty="0">
                <a:solidFill>
                  <a:schemeClr val="accent1"/>
                </a:solidFill>
              </a:rPr>
              <a:t> </a:t>
            </a:r>
            <a:r>
              <a:rPr lang="en-US" sz="2400" b="1" dirty="0" err="1">
                <a:solidFill>
                  <a:schemeClr val="accent1"/>
                </a:solidFill>
              </a:rPr>
              <a:t>una</a:t>
            </a:r>
            <a:r>
              <a:rPr lang="en-US" sz="2400" b="1" dirty="0">
                <a:solidFill>
                  <a:schemeClr val="accent1"/>
                </a:solidFill>
              </a:rPr>
              <a:t> </a:t>
            </a:r>
            <a:r>
              <a:rPr lang="en-US" sz="2400" b="1" dirty="0" err="1">
                <a:solidFill>
                  <a:schemeClr val="accent1"/>
                </a:solidFill>
              </a:rPr>
              <a:t>copia</a:t>
            </a:r>
            <a:r>
              <a:rPr lang="en-US" sz="2400" b="1" dirty="0">
                <a:solidFill>
                  <a:schemeClr val="accent1"/>
                </a:solidFill>
              </a:rPr>
              <a:t> de la </a:t>
            </a:r>
            <a:r>
              <a:rPr lang="en-US" sz="2400" b="1" dirty="0" err="1">
                <a:solidFill>
                  <a:schemeClr val="accent1"/>
                </a:solidFill>
              </a:rPr>
              <a:t>referencia</a:t>
            </a:r>
            <a:r>
              <a:rPr lang="en-US" sz="2400" b="1" dirty="0">
                <a:solidFill>
                  <a:schemeClr val="accent1"/>
                </a:solidFill>
              </a:rPr>
              <a:t>.</a:t>
            </a:r>
          </a:p>
        </p:txBody>
      </p:sp>
      <p:sp>
        <p:nvSpPr>
          <p:cNvPr id="13" name="TextBox 12"/>
          <p:cNvSpPr txBox="1"/>
          <p:nvPr/>
        </p:nvSpPr>
        <p:spPr>
          <a:xfrm>
            <a:off x="2703332" y="5017672"/>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pk4 = 001</a:t>
            </a:r>
            <a:endParaRPr lang="en-US" dirty="0"/>
          </a:p>
        </p:txBody>
      </p:sp>
      <p:cxnSp>
        <p:nvCxnSpPr>
          <p:cNvPr id="14" name="Straight Arrow Connector 13"/>
          <p:cNvCxnSpPr/>
          <p:nvPr/>
        </p:nvCxnSpPr>
        <p:spPr>
          <a:xfrm flipV="1">
            <a:off x="4974927" y="3783161"/>
            <a:ext cx="1905015" cy="150273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9918915" y="3372931"/>
            <a:ext cx="1177871" cy="369332"/>
          </a:xfrm>
          <a:prstGeom prst="rect">
            <a:avLst/>
          </a:prstGeom>
          <a:noFill/>
        </p:spPr>
        <p:txBody>
          <a:bodyPr wrap="square" rtlCol="0">
            <a:spAutoFit/>
          </a:bodyPr>
          <a:lstStyle/>
          <a:p>
            <a:r>
              <a:rPr lang="en-US" smtClean="0"/>
              <a:t>001</a:t>
            </a:r>
            <a:endParaRPr lang="en-US"/>
          </a:p>
        </p:txBody>
      </p:sp>
      <p:sp>
        <p:nvSpPr>
          <p:cNvPr id="23" name="TextBox 22"/>
          <p:cNvSpPr txBox="1"/>
          <p:nvPr/>
        </p:nvSpPr>
        <p:spPr>
          <a:xfrm>
            <a:off x="9918915" y="4305995"/>
            <a:ext cx="1177871" cy="369332"/>
          </a:xfrm>
          <a:prstGeom prst="rect">
            <a:avLst/>
          </a:prstGeom>
          <a:noFill/>
        </p:spPr>
        <p:txBody>
          <a:bodyPr wrap="square" rtlCol="0">
            <a:spAutoFit/>
          </a:bodyPr>
          <a:lstStyle/>
          <a:p>
            <a:r>
              <a:rPr lang="en-US" dirty="0" smtClean="0"/>
              <a:t>002</a:t>
            </a:r>
            <a:endParaRPr lang="en-US" dirty="0"/>
          </a:p>
        </p:txBody>
      </p:sp>
      <p:sp>
        <p:nvSpPr>
          <p:cNvPr id="24" name="TextBox 23"/>
          <p:cNvSpPr txBox="1"/>
          <p:nvPr/>
        </p:nvSpPr>
        <p:spPr>
          <a:xfrm>
            <a:off x="889533" y="1051605"/>
            <a:ext cx="8162214" cy="1631216"/>
          </a:xfrm>
          <a:prstGeom prst="rect">
            <a:avLst/>
          </a:prstGeom>
          <a:noFill/>
          <a:ln>
            <a:solidFill>
              <a:schemeClr val="accent1"/>
            </a:solidFill>
          </a:ln>
        </p:spPr>
        <p:txBody>
          <a:bodyPr wrap="square" rtlCol="0">
            <a:spAutoFit/>
          </a:bodyPr>
          <a:lstStyle/>
          <a:p>
            <a:r>
              <a:rPr lang="en-US" sz="2000" dirty="0" err="1"/>
              <a:t>Pokemon</a:t>
            </a:r>
            <a:r>
              <a:rPr lang="en-US" sz="2000" dirty="0"/>
              <a:t> </a:t>
            </a:r>
            <a:r>
              <a:rPr lang="en-US" sz="2000" dirty="0" smtClean="0"/>
              <a:t>pk1 </a:t>
            </a:r>
            <a:r>
              <a:rPr lang="en-US" sz="2000" dirty="0"/>
              <a:t>= new </a:t>
            </a:r>
            <a:r>
              <a:rPr lang="en-US" sz="2000" dirty="0" err="1"/>
              <a:t>Pokemon</a:t>
            </a:r>
            <a:r>
              <a:rPr lang="en-US" sz="2000" dirty="0"/>
              <a:t>(); //</a:t>
            </a:r>
            <a:r>
              <a:rPr lang="en-US" sz="2000" dirty="0" err="1"/>
              <a:t>pk</a:t>
            </a:r>
            <a:r>
              <a:rPr lang="en-US" sz="2000" dirty="0"/>
              <a:t> </a:t>
            </a:r>
            <a:r>
              <a:rPr lang="en-US" sz="2000" dirty="0" err="1"/>
              <a:t>es</a:t>
            </a:r>
            <a:r>
              <a:rPr lang="en-US" sz="2000" dirty="0"/>
              <a:t> </a:t>
            </a:r>
            <a:r>
              <a:rPr lang="en-US" sz="2000" dirty="0" err="1"/>
              <a:t>una</a:t>
            </a:r>
            <a:r>
              <a:rPr lang="en-US" sz="2000" dirty="0"/>
              <a:t> </a:t>
            </a:r>
            <a:r>
              <a:rPr lang="en-US" sz="2000" dirty="0" err="1"/>
              <a:t>varaiable</a:t>
            </a:r>
            <a:r>
              <a:rPr lang="en-US" sz="2000" dirty="0"/>
              <a:t> de </a:t>
            </a:r>
            <a:r>
              <a:rPr lang="en-US" sz="2000" dirty="0" err="1"/>
              <a:t>tipo</a:t>
            </a:r>
            <a:r>
              <a:rPr lang="en-US" sz="2000" dirty="0"/>
              <a:t> </a:t>
            </a:r>
            <a:r>
              <a:rPr lang="en-US" sz="2000" dirty="0" err="1"/>
              <a:t>referencia</a:t>
            </a:r>
            <a:endParaRPr lang="en-US" sz="2000" dirty="0"/>
          </a:p>
          <a:p>
            <a:r>
              <a:rPr lang="en-US" sz="2000" dirty="0" err="1"/>
              <a:t>pk.specie</a:t>
            </a:r>
            <a:r>
              <a:rPr lang="en-US" sz="2000" dirty="0"/>
              <a:t> = ¨Pikachu</a:t>
            </a:r>
            <a:r>
              <a:rPr lang="en-US" sz="2000" dirty="0" smtClean="0"/>
              <a:t>¨;</a:t>
            </a:r>
          </a:p>
          <a:p>
            <a:r>
              <a:rPr lang="en-US" sz="2000" dirty="0" err="1"/>
              <a:t>Pokemon</a:t>
            </a:r>
            <a:r>
              <a:rPr lang="en-US" sz="2000" dirty="0"/>
              <a:t> </a:t>
            </a:r>
            <a:r>
              <a:rPr lang="en-US" sz="2000" dirty="0" smtClean="0"/>
              <a:t>pk2 </a:t>
            </a:r>
            <a:r>
              <a:rPr lang="en-US" sz="2000" dirty="0"/>
              <a:t>= new </a:t>
            </a:r>
            <a:r>
              <a:rPr lang="en-US" sz="2000" dirty="0" err="1"/>
              <a:t>Pokemon</a:t>
            </a:r>
            <a:r>
              <a:rPr lang="en-US" sz="2000" dirty="0"/>
              <a:t>(); //</a:t>
            </a:r>
            <a:r>
              <a:rPr lang="en-US" sz="2000" dirty="0" err="1"/>
              <a:t>pk</a:t>
            </a:r>
            <a:r>
              <a:rPr lang="en-US" sz="2000" dirty="0"/>
              <a:t> </a:t>
            </a:r>
            <a:r>
              <a:rPr lang="en-US" sz="2000" dirty="0" err="1"/>
              <a:t>es</a:t>
            </a:r>
            <a:r>
              <a:rPr lang="en-US" sz="2000" dirty="0"/>
              <a:t> </a:t>
            </a:r>
            <a:r>
              <a:rPr lang="en-US" sz="2000" dirty="0" err="1"/>
              <a:t>una</a:t>
            </a:r>
            <a:r>
              <a:rPr lang="en-US" sz="2000" dirty="0"/>
              <a:t> </a:t>
            </a:r>
            <a:r>
              <a:rPr lang="en-US" sz="2000" dirty="0" err="1"/>
              <a:t>varaiable</a:t>
            </a:r>
            <a:r>
              <a:rPr lang="en-US" sz="2000" dirty="0"/>
              <a:t> de </a:t>
            </a:r>
            <a:r>
              <a:rPr lang="en-US" sz="2000" dirty="0" err="1"/>
              <a:t>tipo</a:t>
            </a:r>
            <a:r>
              <a:rPr lang="en-US" sz="2000" dirty="0"/>
              <a:t> </a:t>
            </a:r>
            <a:r>
              <a:rPr lang="en-US" sz="2000" dirty="0" err="1"/>
              <a:t>referencia</a:t>
            </a:r>
            <a:endParaRPr lang="en-US" sz="2000" dirty="0"/>
          </a:p>
          <a:p>
            <a:r>
              <a:rPr lang="en-US" sz="2000" dirty="0" err="1"/>
              <a:t>pk.specie</a:t>
            </a:r>
            <a:r>
              <a:rPr lang="en-US" sz="2000" dirty="0"/>
              <a:t> = </a:t>
            </a:r>
            <a:r>
              <a:rPr lang="en-US" sz="2000" dirty="0" smtClean="0"/>
              <a:t>¨</a:t>
            </a:r>
            <a:r>
              <a:rPr lang="en-US" sz="2000" dirty="0" err="1" smtClean="0"/>
              <a:t>Charizard</a:t>
            </a:r>
            <a:r>
              <a:rPr lang="en-US" sz="2000" dirty="0" smtClean="0"/>
              <a:t>¨;</a:t>
            </a:r>
          </a:p>
          <a:p>
            <a:r>
              <a:rPr lang="en-US" sz="2000" dirty="0" err="1" smtClean="0"/>
              <a:t>Pokemon</a:t>
            </a:r>
            <a:r>
              <a:rPr lang="en-US" sz="2000" dirty="0" smtClean="0"/>
              <a:t> pk4 = pk1;</a:t>
            </a:r>
            <a:endParaRPr lang="en-US" sz="2000" dirty="0"/>
          </a:p>
        </p:txBody>
      </p:sp>
    </p:spTree>
    <p:extLst>
      <p:ext uri="{BB962C8B-B14F-4D97-AF65-F5344CB8AC3E}">
        <p14:creationId xmlns:p14="http://schemas.microsoft.com/office/powerpoint/2010/main" val="6348903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Asignando</a:t>
            </a:r>
            <a:r>
              <a:rPr lang="en-US" dirty="0" smtClean="0"/>
              <a:t> </a:t>
            </a:r>
            <a:r>
              <a:rPr lang="en-US" dirty="0" err="1" smtClean="0"/>
              <a:t>una</a:t>
            </a:r>
            <a:r>
              <a:rPr lang="en-US" dirty="0" smtClean="0"/>
              <a:t> </a:t>
            </a:r>
            <a:r>
              <a:rPr lang="en-US" dirty="0" err="1" smtClean="0"/>
              <a:t>referencia</a:t>
            </a:r>
            <a:endParaRPr lang="en-US" dirty="0"/>
          </a:p>
        </p:txBody>
      </p:sp>
      <p:sp>
        <p:nvSpPr>
          <p:cNvPr id="3" name="Content Placeholder 2"/>
          <p:cNvSpPr>
            <a:spLocks noGrp="1"/>
          </p:cNvSpPr>
          <p:nvPr>
            <p:ph idx="1"/>
          </p:nvPr>
        </p:nvSpPr>
        <p:spPr/>
        <p:txBody>
          <a:bodyPr/>
          <a:lstStyle/>
          <a:p>
            <a:r>
              <a:rPr lang="en-US" dirty="0"/>
              <a:t>¿</a:t>
            </a:r>
            <a:r>
              <a:rPr lang="en-US" dirty="0" err="1"/>
              <a:t>Qué</a:t>
            </a:r>
            <a:r>
              <a:rPr lang="en-US" dirty="0"/>
              <a:t> </a:t>
            </a:r>
            <a:r>
              <a:rPr lang="en-US" dirty="0" smtClean="0"/>
              <a:t>se </a:t>
            </a:r>
            <a:r>
              <a:rPr lang="en-US" dirty="0" err="1" smtClean="0"/>
              <a:t>mostrará</a:t>
            </a:r>
            <a:r>
              <a:rPr lang="en-US" dirty="0" smtClean="0"/>
              <a:t> </a:t>
            </a:r>
            <a:r>
              <a:rPr lang="en-US" dirty="0" err="1" smtClean="0"/>
              <a:t>en</a:t>
            </a:r>
            <a:r>
              <a:rPr lang="en-US" dirty="0" smtClean="0"/>
              <a:t> </a:t>
            </a:r>
            <a:r>
              <a:rPr lang="en-US" dirty="0" err="1" smtClean="0"/>
              <a:t>pantalla</a:t>
            </a:r>
            <a:r>
              <a:rPr lang="en-US" dirty="0" smtClean="0"/>
              <a:t> se </a:t>
            </a:r>
            <a:r>
              <a:rPr lang="en-US" dirty="0" err="1"/>
              <a:t>ejecutamos</a:t>
            </a:r>
            <a:r>
              <a:rPr lang="en-US" dirty="0"/>
              <a:t> el </a:t>
            </a:r>
            <a:r>
              <a:rPr lang="en-US" dirty="0" err="1"/>
              <a:t>siguiente</a:t>
            </a:r>
            <a:r>
              <a:rPr lang="en-US" dirty="0"/>
              <a:t> </a:t>
            </a:r>
            <a:r>
              <a:rPr lang="en-US" dirty="0" err="1"/>
              <a:t>código</a:t>
            </a:r>
            <a:r>
              <a:rPr lang="en-US" dirty="0"/>
              <a:t>?</a:t>
            </a:r>
          </a:p>
          <a:p>
            <a:endParaRPr lang="en-US" dirty="0"/>
          </a:p>
        </p:txBody>
      </p:sp>
      <p:sp>
        <p:nvSpPr>
          <p:cNvPr id="4" name="TextBox 3"/>
          <p:cNvSpPr txBox="1"/>
          <p:nvPr/>
        </p:nvSpPr>
        <p:spPr>
          <a:xfrm>
            <a:off x="1135985" y="2370078"/>
            <a:ext cx="5787888" cy="1938992"/>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a:t>Pokemon</a:t>
            </a:r>
            <a:r>
              <a:rPr lang="es-ES" sz="2000" b="1" dirty="0"/>
              <a:t> pk4 = </a:t>
            </a:r>
            <a:r>
              <a:rPr lang="es-ES" sz="2000" b="1" dirty="0" smtClean="0"/>
              <a:t>pk1;</a:t>
            </a:r>
          </a:p>
          <a:p>
            <a:r>
              <a:rPr lang="es-ES" sz="2000" b="1" dirty="0" smtClean="0"/>
              <a:t>pk4.nombre </a:t>
            </a:r>
            <a:r>
              <a:rPr lang="es-ES" sz="2000" b="1" dirty="0"/>
              <a:t>= "</a:t>
            </a:r>
            <a:r>
              <a:rPr lang="es-ES" sz="2000" b="1" dirty="0" err="1"/>
              <a:t>pika</a:t>
            </a:r>
            <a:r>
              <a:rPr lang="es-ES" sz="2000" b="1" dirty="0"/>
              <a:t> </a:t>
            </a:r>
            <a:r>
              <a:rPr lang="es-ES" sz="2000" b="1" dirty="0" err="1"/>
              <a:t>pika</a:t>
            </a:r>
            <a:r>
              <a:rPr lang="es-ES" sz="2000" b="1" dirty="0"/>
              <a:t>"; </a:t>
            </a:r>
            <a:endParaRPr lang="es-ES" sz="2000" b="1" dirty="0" smtClean="0"/>
          </a:p>
          <a:p>
            <a:r>
              <a:rPr lang="es-ES" sz="2000" b="1" dirty="0" err="1" smtClean="0"/>
              <a:t>System.out.println</a:t>
            </a:r>
            <a:r>
              <a:rPr lang="es-ES" sz="2000" b="1" dirty="0"/>
              <a:t>("pk1.nombre: "+pk1.nombre</a:t>
            </a:r>
            <a:r>
              <a:rPr lang="es-ES" sz="2000" b="1" dirty="0" smtClean="0"/>
              <a:t>);</a:t>
            </a:r>
          </a:p>
          <a:p>
            <a:r>
              <a:rPr lang="es-ES" sz="2000" b="1" dirty="0" err="1" smtClean="0"/>
              <a:t>System.out.println</a:t>
            </a:r>
            <a:r>
              <a:rPr lang="es-ES" sz="2000" b="1" dirty="0"/>
              <a:t>("pk4.nombre: "+pk4.nombre</a:t>
            </a:r>
            <a:r>
              <a:rPr lang="es-ES" sz="2000" b="1" dirty="0" smtClean="0"/>
              <a:t>);</a:t>
            </a:r>
          </a:p>
          <a:p>
            <a:r>
              <a:rPr lang="mr-IN" sz="2000" b="1" dirty="0" smtClean="0"/>
              <a:t>…</a:t>
            </a:r>
            <a:r>
              <a:rPr lang="en-AU" sz="2000" b="1" dirty="0" smtClean="0"/>
              <a:t>.</a:t>
            </a:r>
            <a:endParaRPr lang="es-ES" sz="2000" b="1" dirty="0"/>
          </a:p>
        </p:txBody>
      </p:sp>
    </p:spTree>
    <p:extLst>
      <p:ext uri="{BB962C8B-B14F-4D97-AF65-F5344CB8AC3E}">
        <p14:creationId xmlns:p14="http://schemas.microsoft.com/office/powerpoint/2010/main" val="5332073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Asiganando</a:t>
            </a:r>
            <a:r>
              <a:rPr lang="en-US" dirty="0" smtClean="0"/>
              <a:t> </a:t>
            </a:r>
            <a:r>
              <a:rPr lang="en-US" dirty="0" err="1" smtClean="0"/>
              <a:t>objetos</a:t>
            </a:r>
            <a:r>
              <a:rPr lang="en-US" dirty="0" smtClean="0"/>
              <a:t> a variables de </a:t>
            </a:r>
            <a:r>
              <a:rPr lang="en-US" dirty="0" err="1" smtClean="0"/>
              <a:t>referencia</a:t>
            </a:r>
            <a:endParaRPr lang="en-US" dirty="0"/>
          </a:p>
        </p:txBody>
      </p:sp>
      <p:graphicFrame>
        <p:nvGraphicFramePr>
          <p:cNvPr id="15" name="Content Placeholder 6"/>
          <p:cNvGraphicFramePr>
            <a:graphicFrameLocks/>
          </p:cNvGraphicFramePr>
          <p:nvPr>
            <p:extLst/>
          </p:nvPr>
        </p:nvGraphicFramePr>
        <p:xfrm>
          <a:off x="6879943" y="2876254"/>
          <a:ext cx="2763563" cy="2377440"/>
        </p:xfrm>
        <a:graphic>
          <a:graphicData uri="http://schemas.openxmlformats.org/drawingml/2006/table">
            <a:tbl>
              <a:tblPr firstRow="1" bandRow="1">
                <a:tableStyleId>{5940675A-B579-460E-94D1-54222C63F5DA}</a:tableStyleId>
              </a:tblPr>
              <a:tblGrid>
                <a:gridCol w="2763563"/>
              </a:tblGrid>
              <a:tr h="857803">
                <a:tc>
                  <a:txBody>
                    <a:bodyPr/>
                    <a:lstStyle/>
                    <a:p>
                      <a:r>
                        <a:rPr lang="en-US" dirty="0" smtClean="0"/>
                        <a:t>specie = ¨Pikachu¨</a:t>
                      </a:r>
                    </a:p>
                    <a:p>
                      <a:r>
                        <a:rPr lang="en-US" dirty="0" err="1" smtClean="0"/>
                        <a:t>nombre</a:t>
                      </a:r>
                      <a:r>
                        <a:rPr lang="en-US" dirty="0" smtClean="0"/>
                        <a:t>=¨</a:t>
                      </a:r>
                      <a:r>
                        <a:rPr lang="en-US" dirty="0" err="1" smtClean="0"/>
                        <a:t>pika</a:t>
                      </a:r>
                      <a:r>
                        <a:rPr lang="en-US" baseline="0" dirty="0" smtClean="0"/>
                        <a:t> </a:t>
                      </a:r>
                      <a:r>
                        <a:rPr lang="en-US" baseline="0" dirty="0" err="1" smtClean="0"/>
                        <a:t>pika</a:t>
                      </a:r>
                      <a:r>
                        <a:rPr lang="en-US" dirty="0" smtClean="0"/>
                        <a:t>¨</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r h="869430">
                <a:tc>
                  <a:txBody>
                    <a:bodyPr/>
                    <a:lstStyle/>
                    <a:p>
                      <a:r>
                        <a:rPr lang="en-US" dirty="0" smtClean="0"/>
                        <a:t>specie = ¨</a:t>
                      </a:r>
                      <a:r>
                        <a:rPr lang="en-US" dirty="0" err="1" smtClean="0"/>
                        <a:t>Charizad</a:t>
                      </a:r>
                      <a:r>
                        <a:rPr lang="en-US" dirty="0" smtClean="0"/>
                        <a:t>¨</a:t>
                      </a:r>
                    </a:p>
                    <a:p>
                      <a:r>
                        <a:rPr lang="en-US" dirty="0" err="1" smtClean="0"/>
                        <a:t>nombre</a:t>
                      </a:r>
                      <a:r>
                        <a:rPr lang="en-US" dirty="0" smtClean="0"/>
                        <a:t>=Null</a:t>
                      </a:r>
                    </a:p>
                    <a:p>
                      <a:r>
                        <a:rPr lang="en-US" dirty="0" err="1" smtClean="0"/>
                        <a:t>puntosCombate</a:t>
                      </a:r>
                      <a:r>
                        <a:rPr lang="en-US" dirty="0" smtClean="0"/>
                        <a:t>=0</a:t>
                      </a:r>
                    </a:p>
                    <a:p>
                      <a:r>
                        <a:rPr lang="en-US" dirty="0" err="1" smtClean="0"/>
                        <a:t>puntosSalud</a:t>
                      </a:r>
                      <a:r>
                        <a:rPr lang="es-ES" baseline="0" dirty="0" smtClean="0"/>
                        <a:t>=</a:t>
                      </a:r>
                      <a:r>
                        <a:rPr lang="en-US" baseline="0" dirty="0" smtClean="0"/>
                        <a:t> 0</a:t>
                      </a:r>
                      <a:endParaRPr lang="en-US" dirty="0"/>
                    </a:p>
                  </a:txBody>
                  <a:tcPr>
                    <a:solidFill>
                      <a:schemeClr val="accent2">
                        <a:lumMod val="40000"/>
                        <a:lumOff val="60000"/>
                      </a:schemeClr>
                    </a:solidFill>
                  </a:tcPr>
                </a:tc>
              </a:tr>
            </a:tbl>
          </a:graphicData>
        </a:graphic>
      </p:graphicFrame>
      <p:sp>
        <p:nvSpPr>
          <p:cNvPr id="16" name="TextBox 15"/>
          <p:cNvSpPr txBox="1"/>
          <p:nvPr/>
        </p:nvSpPr>
        <p:spPr>
          <a:xfrm>
            <a:off x="3241910" y="2423997"/>
            <a:ext cx="1580046" cy="369332"/>
          </a:xfrm>
          <a:prstGeom prst="rect">
            <a:avLst/>
          </a:prstGeom>
          <a:noFill/>
        </p:spPr>
        <p:txBody>
          <a:bodyPr wrap="square" rtlCol="0">
            <a:spAutoFit/>
          </a:bodyPr>
          <a:lstStyle/>
          <a:p>
            <a:r>
              <a:rPr lang="en-US" dirty="0"/>
              <a:t>Variable</a:t>
            </a:r>
          </a:p>
        </p:txBody>
      </p:sp>
      <p:sp>
        <p:nvSpPr>
          <p:cNvPr id="17" name="TextBox 16"/>
          <p:cNvSpPr txBox="1"/>
          <p:nvPr/>
        </p:nvSpPr>
        <p:spPr>
          <a:xfrm>
            <a:off x="7471701" y="2439454"/>
            <a:ext cx="1580046" cy="369332"/>
          </a:xfrm>
          <a:prstGeom prst="rect">
            <a:avLst/>
          </a:prstGeom>
          <a:noFill/>
        </p:spPr>
        <p:txBody>
          <a:bodyPr wrap="square" rtlCol="0">
            <a:spAutoFit/>
          </a:bodyPr>
          <a:lstStyle/>
          <a:p>
            <a:r>
              <a:rPr lang="en-US" dirty="0" err="1" smtClean="0"/>
              <a:t>objeto</a:t>
            </a:r>
            <a:endParaRPr lang="en-US" dirty="0"/>
          </a:p>
        </p:txBody>
      </p:sp>
      <p:cxnSp>
        <p:nvCxnSpPr>
          <p:cNvPr id="19" name="Straight Arrow Connector 18"/>
          <p:cNvCxnSpPr/>
          <p:nvPr/>
        </p:nvCxnSpPr>
        <p:spPr>
          <a:xfrm>
            <a:off x="4904992" y="3130064"/>
            <a:ext cx="2007220" cy="71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904992" y="3738352"/>
            <a:ext cx="1974951" cy="810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889533" y="1408334"/>
            <a:ext cx="5787888" cy="1323439"/>
          </a:xfrm>
          <a:prstGeom prst="rect">
            <a:avLst/>
          </a:prstGeom>
          <a:noFill/>
          <a:ln>
            <a:solidFill>
              <a:schemeClr val="accent1"/>
            </a:solidFill>
          </a:ln>
        </p:spPr>
        <p:txBody>
          <a:bodyPr wrap="square" rtlCol="0">
            <a:spAutoFit/>
          </a:bodyPr>
          <a:lstStyle/>
          <a:p>
            <a:r>
              <a:rPr lang="mr-IN" sz="2000" b="1" dirty="0" smtClean="0"/>
              <a:t>…</a:t>
            </a:r>
            <a:r>
              <a:rPr lang="en-AU" sz="2000" b="1" dirty="0" smtClean="0"/>
              <a:t>.</a:t>
            </a:r>
            <a:endParaRPr lang="es-ES" sz="2000" b="1" dirty="0" smtClean="0"/>
          </a:p>
          <a:p>
            <a:r>
              <a:rPr lang="es-ES" sz="2000" b="1" dirty="0" err="1"/>
              <a:t>Pokemon</a:t>
            </a:r>
            <a:r>
              <a:rPr lang="es-ES" sz="2000" b="1" dirty="0"/>
              <a:t> </a:t>
            </a:r>
            <a:r>
              <a:rPr lang="es-ES" sz="2000" b="1" dirty="0" smtClean="0"/>
              <a:t>pk4 </a:t>
            </a:r>
            <a:r>
              <a:rPr lang="es-ES" sz="2000" b="1" dirty="0"/>
              <a:t>= pk1;</a:t>
            </a:r>
          </a:p>
          <a:p>
            <a:r>
              <a:rPr lang="es-ES" sz="2000" b="1" dirty="0"/>
              <a:t>pk4.nombre = "</a:t>
            </a:r>
            <a:r>
              <a:rPr lang="es-ES" sz="2000" b="1" dirty="0" err="1"/>
              <a:t>pika</a:t>
            </a:r>
            <a:r>
              <a:rPr lang="es-ES" sz="2000" b="1" dirty="0"/>
              <a:t> </a:t>
            </a:r>
            <a:r>
              <a:rPr lang="es-ES" sz="2000" b="1" dirty="0" err="1"/>
              <a:t>pika</a:t>
            </a:r>
            <a:r>
              <a:rPr lang="es-ES" sz="2000" b="1" dirty="0"/>
              <a:t>"; </a:t>
            </a:r>
          </a:p>
          <a:p>
            <a:r>
              <a:rPr lang="mr-IN" sz="2000" b="1" dirty="0" smtClean="0"/>
              <a:t>…</a:t>
            </a:r>
            <a:r>
              <a:rPr lang="en-AU" sz="2000" b="1" dirty="0" smtClean="0"/>
              <a:t>.</a:t>
            </a:r>
            <a:endParaRPr lang="es-ES" sz="2000" b="1" dirty="0"/>
          </a:p>
        </p:txBody>
      </p:sp>
      <p:cxnSp>
        <p:nvCxnSpPr>
          <p:cNvPr id="14" name="Straight Arrow Connector 13"/>
          <p:cNvCxnSpPr/>
          <p:nvPr/>
        </p:nvCxnSpPr>
        <p:spPr>
          <a:xfrm flipV="1">
            <a:off x="4974928" y="3542140"/>
            <a:ext cx="1905015" cy="1502733"/>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2"/>
          <a:stretch>
            <a:fillRect/>
          </a:stretch>
        </p:blipFill>
        <p:spPr>
          <a:xfrm>
            <a:off x="3465193" y="5646054"/>
            <a:ext cx="5586554" cy="837222"/>
          </a:xfrm>
          <a:prstGeom prst="rect">
            <a:avLst/>
          </a:prstGeom>
          <a:ln>
            <a:solidFill>
              <a:schemeClr val="accent1"/>
            </a:solidFill>
          </a:ln>
        </p:spPr>
      </p:pic>
      <p:sp>
        <p:nvSpPr>
          <p:cNvPr id="22" name="TextBox 21"/>
          <p:cNvSpPr txBox="1"/>
          <p:nvPr/>
        </p:nvSpPr>
        <p:spPr>
          <a:xfrm>
            <a:off x="9918915" y="3372931"/>
            <a:ext cx="1177871" cy="369332"/>
          </a:xfrm>
          <a:prstGeom prst="rect">
            <a:avLst/>
          </a:prstGeom>
          <a:noFill/>
        </p:spPr>
        <p:txBody>
          <a:bodyPr wrap="square" rtlCol="0">
            <a:spAutoFit/>
          </a:bodyPr>
          <a:lstStyle/>
          <a:p>
            <a:r>
              <a:rPr lang="en-US" smtClean="0"/>
              <a:t>001</a:t>
            </a:r>
            <a:endParaRPr lang="en-US"/>
          </a:p>
        </p:txBody>
      </p:sp>
      <p:sp>
        <p:nvSpPr>
          <p:cNvPr id="23" name="TextBox 22"/>
          <p:cNvSpPr txBox="1"/>
          <p:nvPr/>
        </p:nvSpPr>
        <p:spPr>
          <a:xfrm>
            <a:off x="9918915" y="4305995"/>
            <a:ext cx="1177871" cy="369332"/>
          </a:xfrm>
          <a:prstGeom prst="rect">
            <a:avLst/>
          </a:prstGeom>
          <a:noFill/>
        </p:spPr>
        <p:txBody>
          <a:bodyPr wrap="square" rtlCol="0">
            <a:spAutoFit/>
          </a:bodyPr>
          <a:lstStyle/>
          <a:p>
            <a:r>
              <a:rPr lang="en-US" dirty="0" smtClean="0"/>
              <a:t>002</a:t>
            </a:r>
            <a:endParaRPr lang="en-US" dirty="0"/>
          </a:p>
        </p:txBody>
      </p:sp>
      <p:sp>
        <p:nvSpPr>
          <p:cNvPr id="24" name="TextBox 23"/>
          <p:cNvSpPr txBox="1"/>
          <p:nvPr/>
        </p:nvSpPr>
        <p:spPr>
          <a:xfrm>
            <a:off x="2696362" y="2904586"/>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pk1 = 001</a:t>
            </a:r>
            <a:endParaRPr lang="en-US" dirty="0"/>
          </a:p>
        </p:txBody>
      </p:sp>
      <p:sp>
        <p:nvSpPr>
          <p:cNvPr id="25" name="TextBox 24"/>
          <p:cNvSpPr txBox="1"/>
          <p:nvPr/>
        </p:nvSpPr>
        <p:spPr>
          <a:xfrm>
            <a:off x="2708301" y="3542140"/>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pk2 = 002</a:t>
            </a:r>
            <a:endParaRPr lang="en-US" dirty="0"/>
          </a:p>
        </p:txBody>
      </p:sp>
      <p:sp>
        <p:nvSpPr>
          <p:cNvPr id="26" name="TextBox 25"/>
          <p:cNvSpPr txBox="1"/>
          <p:nvPr/>
        </p:nvSpPr>
        <p:spPr>
          <a:xfrm>
            <a:off x="2703333" y="4776651"/>
            <a:ext cx="2220568" cy="369332"/>
          </a:xfrm>
          <a:prstGeom prst="rect">
            <a:avLst/>
          </a:prstGeom>
          <a:solidFill>
            <a:schemeClr val="accent4">
              <a:lumMod val="20000"/>
              <a:lumOff val="80000"/>
            </a:schemeClr>
          </a:solidFill>
          <a:ln>
            <a:solidFill>
              <a:schemeClr val="accent4"/>
            </a:solidFill>
          </a:ln>
        </p:spPr>
        <p:txBody>
          <a:bodyPr wrap="square" rtlCol="0">
            <a:spAutoFit/>
          </a:bodyPr>
          <a:lstStyle/>
          <a:p>
            <a:r>
              <a:rPr lang="en-US" dirty="0" err="1" smtClean="0"/>
              <a:t>Pokemon</a:t>
            </a:r>
            <a:r>
              <a:rPr lang="en-US" dirty="0" smtClean="0"/>
              <a:t> pk4 = 001</a:t>
            </a:r>
            <a:endParaRPr lang="en-US" dirty="0"/>
          </a:p>
        </p:txBody>
      </p:sp>
    </p:spTree>
    <p:extLst>
      <p:ext uri="{BB962C8B-B14F-4D97-AF65-F5344CB8AC3E}">
        <p14:creationId xmlns:p14="http://schemas.microsoft.com/office/powerpoint/2010/main" val="18361753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9677" y="2581383"/>
            <a:ext cx="10515600" cy="1325563"/>
          </a:xfrm>
        </p:spPr>
        <p:txBody>
          <a:bodyPr/>
          <a:lstStyle/>
          <a:p>
            <a:pPr algn="ctr"/>
            <a:r>
              <a:rPr lang="en-US" dirty="0" smtClean="0"/>
              <a:t>Variables de </a:t>
            </a:r>
            <a:r>
              <a:rPr lang="en-US" dirty="0" err="1"/>
              <a:t>I</a:t>
            </a:r>
            <a:r>
              <a:rPr lang="en-US" dirty="0" err="1" smtClean="0"/>
              <a:t>nstancia</a:t>
            </a:r>
            <a:r>
              <a:rPr lang="en-US" dirty="0" smtClean="0"/>
              <a:t> vs Variables Locales</a:t>
            </a:r>
            <a:endParaRPr lang="en-US" dirty="0"/>
          </a:p>
        </p:txBody>
      </p:sp>
    </p:spTree>
    <p:extLst>
      <p:ext uri="{BB962C8B-B14F-4D97-AF65-F5344CB8AC3E}">
        <p14:creationId xmlns:p14="http://schemas.microsoft.com/office/powerpoint/2010/main" val="121561831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 locales</a:t>
            </a:r>
            <a:endParaRPr lang="en-US" dirty="0"/>
          </a:p>
        </p:txBody>
      </p:sp>
      <p:sp>
        <p:nvSpPr>
          <p:cNvPr id="3" name="Content Placeholder 2"/>
          <p:cNvSpPr>
            <a:spLocks noGrp="1"/>
          </p:cNvSpPr>
          <p:nvPr>
            <p:ph idx="1"/>
          </p:nvPr>
        </p:nvSpPr>
        <p:spPr/>
        <p:txBody>
          <a:bodyPr>
            <a:normAutofit fontScale="85000" lnSpcReduction="10000"/>
          </a:bodyPr>
          <a:lstStyle/>
          <a:p>
            <a:r>
              <a:rPr lang="en-US" dirty="0"/>
              <a:t>Una </a:t>
            </a:r>
            <a:r>
              <a:rPr lang="en-US" dirty="0" smtClean="0"/>
              <a:t>variable </a:t>
            </a:r>
            <a:r>
              <a:rPr lang="en-US" b="1" dirty="0" smtClean="0"/>
              <a:t>local</a:t>
            </a:r>
            <a:r>
              <a:rPr lang="en-US" dirty="0" smtClean="0"/>
              <a:t>  </a:t>
            </a:r>
            <a:r>
              <a:rPr lang="en-US" dirty="0" err="1" smtClean="0"/>
              <a:t>es</a:t>
            </a:r>
            <a:r>
              <a:rPr lang="en-US" dirty="0" smtClean="0"/>
              <a:t> </a:t>
            </a:r>
            <a:r>
              <a:rPr lang="en-US" dirty="0" err="1" smtClean="0"/>
              <a:t>una</a:t>
            </a:r>
            <a:r>
              <a:rPr lang="en-US" dirty="0" smtClean="0"/>
              <a:t> </a:t>
            </a:r>
            <a:r>
              <a:rPr lang="en-US" dirty="0" err="1" smtClean="0"/>
              <a:t>varibale</a:t>
            </a:r>
            <a:r>
              <a:rPr lang="en-US" dirty="0" smtClean="0"/>
              <a:t> </a:t>
            </a:r>
            <a:r>
              <a:rPr lang="en-US" dirty="0" err="1" smtClean="0"/>
              <a:t>declarada</a:t>
            </a:r>
            <a:r>
              <a:rPr lang="en-US" dirty="0" smtClean="0"/>
              <a:t> </a:t>
            </a:r>
            <a:r>
              <a:rPr lang="en-US" dirty="0" err="1"/>
              <a:t>dentro</a:t>
            </a:r>
            <a:r>
              <a:rPr lang="en-US" dirty="0"/>
              <a:t> de </a:t>
            </a:r>
            <a:r>
              <a:rPr lang="en-US" dirty="0" smtClean="0"/>
              <a:t>la </a:t>
            </a:r>
            <a:r>
              <a:rPr lang="en-US" dirty="0" err="1" smtClean="0"/>
              <a:t>definición</a:t>
            </a:r>
            <a:r>
              <a:rPr lang="en-US" dirty="0" smtClean="0"/>
              <a:t> </a:t>
            </a:r>
            <a:r>
              <a:rPr lang="en-US" dirty="0"/>
              <a:t>de </a:t>
            </a:r>
            <a:r>
              <a:rPr lang="en-US" dirty="0" smtClean="0"/>
              <a:t>un </a:t>
            </a:r>
            <a:r>
              <a:rPr lang="en-US" dirty="0" err="1" smtClean="0"/>
              <a:t>método</a:t>
            </a:r>
            <a:r>
              <a:rPr lang="en-US" dirty="0" smtClean="0"/>
              <a:t>. </a:t>
            </a:r>
            <a:r>
              <a:rPr lang="en-US" dirty="0"/>
              <a:t>Si dos </a:t>
            </a:r>
            <a:r>
              <a:rPr lang="en-US" dirty="0" err="1"/>
              <a:t>métodos</a:t>
            </a:r>
            <a:r>
              <a:rPr lang="en-US" dirty="0"/>
              <a:t> </a:t>
            </a:r>
            <a:r>
              <a:rPr lang="en-US" dirty="0" err="1"/>
              <a:t>tienen</a:t>
            </a:r>
            <a:r>
              <a:rPr lang="en-US" dirty="0"/>
              <a:t> </a:t>
            </a:r>
            <a:r>
              <a:rPr lang="en-US" dirty="0" err="1"/>
              <a:t>una</a:t>
            </a:r>
            <a:r>
              <a:rPr lang="en-US" dirty="0"/>
              <a:t> variable local con el </a:t>
            </a:r>
            <a:r>
              <a:rPr lang="en-US" dirty="0" err="1"/>
              <a:t>mismo</a:t>
            </a:r>
            <a:r>
              <a:rPr lang="en-US" dirty="0"/>
              <a:t> </a:t>
            </a:r>
            <a:r>
              <a:rPr lang="en-US" dirty="0" err="1"/>
              <a:t>nombre</a:t>
            </a:r>
            <a:r>
              <a:rPr lang="en-US" dirty="0"/>
              <a:t>, son dos variables </a:t>
            </a:r>
            <a:r>
              <a:rPr lang="en-US" dirty="0" err="1"/>
              <a:t>diferentes</a:t>
            </a:r>
            <a:r>
              <a:rPr lang="en-US" dirty="0"/>
              <a:t> que </a:t>
            </a:r>
            <a:r>
              <a:rPr lang="en-US" dirty="0" err="1"/>
              <a:t>tienen</a:t>
            </a:r>
            <a:r>
              <a:rPr lang="en-US" dirty="0"/>
              <a:t> el </a:t>
            </a:r>
            <a:r>
              <a:rPr lang="en-US" dirty="0" err="1"/>
              <a:t>mismo</a:t>
            </a:r>
            <a:r>
              <a:rPr lang="en-US" dirty="0"/>
              <a:t> </a:t>
            </a:r>
            <a:r>
              <a:rPr lang="en-US" dirty="0" err="1"/>
              <a:t>nombre</a:t>
            </a:r>
            <a:r>
              <a:rPr lang="en-US" dirty="0" smtClean="0"/>
              <a:t>.</a:t>
            </a:r>
          </a:p>
          <a:p>
            <a:endParaRPr lang="en-US" dirty="0"/>
          </a:p>
          <a:p>
            <a:r>
              <a:rPr lang="es-ES_tradnl" dirty="0"/>
              <a:t>Termina donde termina el bloque de código que la contiene</a:t>
            </a:r>
          </a:p>
          <a:p>
            <a:pPr lvl="1"/>
            <a:r>
              <a:rPr lang="es-ES_tradnl" dirty="0"/>
              <a:t>Los bloques en Java al igual que C, se definen entre llaves </a:t>
            </a:r>
            <a:r>
              <a:rPr lang="es-ES_tradnl" dirty="0" smtClean="0"/>
              <a:t>({})</a:t>
            </a:r>
          </a:p>
          <a:p>
            <a:endParaRPr lang="es-ES_tradnl" dirty="0"/>
          </a:p>
          <a:p>
            <a:r>
              <a:rPr lang="es-ES_tradnl" dirty="0" smtClean="0"/>
              <a:t>Deben ser inicializadas antes de ser declaradas</a:t>
            </a:r>
          </a:p>
          <a:p>
            <a:pPr lvl="1"/>
            <a:endParaRPr lang="es-ES_tradnl" dirty="0"/>
          </a:p>
          <a:p>
            <a:r>
              <a:rPr lang="es-ES_tradnl" b="1" u="sng" dirty="0"/>
              <a:t>Estándar de programación</a:t>
            </a:r>
          </a:p>
          <a:p>
            <a:pPr lvl="1"/>
            <a:r>
              <a:rPr lang="es-ES_tradnl" dirty="0"/>
              <a:t>Todas las variables locales serán declaradas al comienzo del cuerpo de un método</a:t>
            </a:r>
            <a:endParaRPr lang="es-ES_tradnl" sz="1400" dirty="0"/>
          </a:p>
          <a:p>
            <a:pPr lvl="1"/>
            <a:r>
              <a:rPr lang="es-ES_tradnl" dirty="0"/>
              <a:t>Inicializar las variables locales antes de utilizarlas (no se inicializan como las de la clase)</a:t>
            </a:r>
          </a:p>
          <a:p>
            <a:endParaRPr lang="es-ES_tradnl" dirty="0"/>
          </a:p>
          <a:p>
            <a:endParaRPr lang="en-US" dirty="0" smtClean="0"/>
          </a:p>
          <a:p>
            <a:endParaRPr lang="en-US" dirty="0"/>
          </a:p>
          <a:p>
            <a:endParaRPr lang="en-US" dirty="0"/>
          </a:p>
        </p:txBody>
      </p:sp>
    </p:spTree>
    <p:extLst>
      <p:ext uri="{BB962C8B-B14F-4D97-AF65-F5344CB8AC3E}">
        <p14:creationId xmlns:p14="http://schemas.microsoft.com/office/powerpoint/2010/main" val="197346239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Varibles</a:t>
            </a:r>
            <a:r>
              <a:rPr lang="en-US" dirty="0" smtClean="0"/>
              <a:t> de </a:t>
            </a:r>
            <a:r>
              <a:rPr lang="en-US" dirty="0" err="1" smtClean="0"/>
              <a:t>instancia</a:t>
            </a:r>
            <a:endParaRPr lang="en-US" dirty="0"/>
          </a:p>
        </p:txBody>
      </p:sp>
      <p:sp>
        <p:nvSpPr>
          <p:cNvPr id="3" name="Content Placeholder 2"/>
          <p:cNvSpPr>
            <a:spLocks noGrp="1"/>
          </p:cNvSpPr>
          <p:nvPr>
            <p:ph idx="1"/>
          </p:nvPr>
        </p:nvSpPr>
        <p:spPr/>
        <p:txBody>
          <a:bodyPr>
            <a:normAutofit lnSpcReduction="10000"/>
          </a:bodyPr>
          <a:lstStyle/>
          <a:p>
            <a:r>
              <a:rPr lang="es-ES_tradnl" dirty="0"/>
              <a:t>Definida para </a:t>
            </a:r>
            <a:r>
              <a:rPr lang="es-ES_tradnl" dirty="0" smtClean="0"/>
              <a:t>todas las </a:t>
            </a:r>
            <a:r>
              <a:rPr lang="es-ES_tradnl" dirty="0"/>
              <a:t>instancias de una clase</a:t>
            </a:r>
          </a:p>
          <a:p>
            <a:pPr lvl="1"/>
            <a:r>
              <a:rPr lang="es-ES_tradnl" dirty="0"/>
              <a:t>Cada objeto tiene su propia </a:t>
            </a:r>
            <a:r>
              <a:rPr lang="es-ES_tradnl" dirty="0" smtClean="0"/>
              <a:t>copia</a:t>
            </a:r>
          </a:p>
          <a:p>
            <a:endParaRPr lang="es-ES_tradnl" dirty="0" smtClean="0"/>
          </a:p>
          <a:p>
            <a:r>
              <a:rPr lang="es-ES_tradnl" dirty="0" smtClean="0"/>
              <a:t>Toman un valor predeterminado si no son inicializadas</a:t>
            </a:r>
          </a:p>
          <a:p>
            <a:endParaRPr lang="en-US" dirty="0" smtClean="0"/>
          </a:p>
          <a:p>
            <a:r>
              <a:rPr lang="es-ES_tradnl" b="1" u="sng" dirty="0"/>
              <a:t>Estándar de programación</a:t>
            </a:r>
          </a:p>
          <a:p>
            <a:pPr lvl="1"/>
            <a:r>
              <a:rPr lang="es-ES_tradnl" dirty="0"/>
              <a:t>S</a:t>
            </a:r>
            <a:r>
              <a:rPr lang="es-ES_tradnl" dirty="0" smtClean="0"/>
              <a:t>erán </a:t>
            </a:r>
            <a:r>
              <a:rPr lang="es-ES_tradnl" dirty="0"/>
              <a:t>declaradas al comienzo </a:t>
            </a:r>
            <a:r>
              <a:rPr lang="es-ES_tradnl" dirty="0" smtClean="0"/>
              <a:t>de la declaración de la clase</a:t>
            </a:r>
            <a:endParaRPr lang="es-ES_tradnl" sz="1400" dirty="0"/>
          </a:p>
          <a:p>
            <a:pPr lvl="1"/>
            <a:r>
              <a:rPr lang="es-ES_tradnl" dirty="0" smtClean="0"/>
              <a:t>Usar sustantivos para nombrarlas</a:t>
            </a:r>
          </a:p>
          <a:p>
            <a:pPr lvl="1"/>
            <a:r>
              <a:rPr lang="en-US" dirty="0"/>
              <a:t>Si el </a:t>
            </a:r>
            <a:r>
              <a:rPr lang="en-US" dirty="0" err="1"/>
              <a:t>nombre</a:t>
            </a:r>
            <a:r>
              <a:rPr lang="en-US" dirty="0"/>
              <a:t> </a:t>
            </a:r>
            <a:r>
              <a:rPr lang="en-US" dirty="0" err="1"/>
              <a:t>contiene</a:t>
            </a:r>
            <a:r>
              <a:rPr lang="en-US" dirty="0"/>
              <a:t> </a:t>
            </a:r>
            <a:r>
              <a:rPr lang="en-US" dirty="0" err="1"/>
              <a:t>varias</a:t>
            </a:r>
            <a:r>
              <a:rPr lang="en-US" dirty="0"/>
              <a:t> palabras, </a:t>
            </a:r>
            <a:r>
              <a:rPr lang="en-US" dirty="0" err="1"/>
              <a:t>comience</a:t>
            </a:r>
            <a:r>
              <a:rPr lang="en-US" dirty="0"/>
              <a:t> con la </a:t>
            </a:r>
            <a:r>
              <a:rPr lang="en-US" dirty="0" err="1"/>
              <a:t>letra</a:t>
            </a:r>
            <a:r>
              <a:rPr lang="en-US" dirty="0"/>
              <a:t> </a:t>
            </a:r>
            <a:r>
              <a:rPr lang="en-US" dirty="0" err="1"/>
              <a:t>minúscula</a:t>
            </a:r>
            <a:r>
              <a:rPr lang="en-US" dirty="0"/>
              <a:t> </a:t>
            </a:r>
            <a:r>
              <a:rPr lang="en-US" dirty="0" err="1"/>
              <a:t>seguida</a:t>
            </a:r>
            <a:r>
              <a:rPr lang="en-US" dirty="0"/>
              <a:t> de </a:t>
            </a:r>
            <a:r>
              <a:rPr lang="en-US" dirty="0" err="1"/>
              <a:t>una</a:t>
            </a:r>
            <a:r>
              <a:rPr lang="en-US" dirty="0"/>
              <a:t> </a:t>
            </a:r>
            <a:r>
              <a:rPr lang="en-US" dirty="0" err="1"/>
              <a:t>letra</a:t>
            </a:r>
            <a:r>
              <a:rPr lang="en-US" dirty="0"/>
              <a:t> </a:t>
            </a:r>
            <a:r>
              <a:rPr lang="en-US" dirty="0" err="1"/>
              <a:t>mayúscula</a:t>
            </a:r>
            <a:r>
              <a:rPr lang="en-US" dirty="0"/>
              <a:t>, </a:t>
            </a:r>
            <a:r>
              <a:rPr lang="en-US" dirty="0" err="1"/>
              <a:t>como</a:t>
            </a:r>
            <a:r>
              <a:rPr lang="en-US" dirty="0"/>
              <a:t> </a:t>
            </a:r>
            <a:r>
              <a:rPr lang="en-US" dirty="0" err="1" smtClean="0"/>
              <a:t>primerNombre</a:t>
            </a:r>
            <a:endParaRPr lang="en-US" dirty="0"/>
          </a:p>
        </p:txBody>
      </p:sp>
    </p:spTree>
    <p:extLst>
      <p:ext uri="{BB962C8B-B14F-4D97-AF65-F5344CB8AC3E}">
        <p14:creationId xmlns:p14="http://schemas.microsoft.com/office/powerpoint/2010/main" val="7202711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4" name="TextBox 3"/>
          <p:cNvSpPr txBox="1"/>
          <p:nvPr/>
        </p:nvSpPr>
        <p:spPr>
          <a:xfrm>
            <a:off x="1041008" y="1825625"/>
            <a:ext cx="9129933" cy="4401205"/>
          </a:xfrm>
          <a:prstGeom prst="rect">
            <a:avLst/>
          </a:prstGeom>
          <a:noFill/>
          <a:ln>
            <a:solidFill>
              <a:schemeClr val="tx1"/>
            </a:solidFill>
          </a:ln>
        </p:spPr>
        <p:txBody>
          <a:bodyPr wrap="square" rtlCol="0">
            <a:spAutoFit/>
          </a:bodyPr>
          <a:lstStyle/>
          <a:p>
            <a:r>
              <a:rPr lang="en-US" sz="2800" dirty="0"/>
              <a:t>public class </a:t>
            </a:r>
            <a:r>
              <a:rPr lang="en-US" sz="2800" dirty="0" err="1"/>
              <a:t>Circulo</a:t>
            </a:r>
            <a:r>
              <a:rPr lang="en-US" sz="2800" dirty="0"/>
              <a:t> {    </a:t>
            </a:r>
            <a:endParaRPr lang="en-US" sz="2800" dirty="0" smtClean="0"/>
          </a:p>
          <a:p>
            <a:r>
              <a:rPr lang="en-US" sz="2800" dirty="0"/>
              <a:t>	</a:t>
            </a:r>
            <a:r>
              <a:rPr lang="en-US" sz="2800" dirty="0" smtClean="0"/>
              <a:t>public double </a:t>
            </a:r>
            <a:r>
              <a:rPr lang="en-US" sz="2800" dirty="0">
                <a:solidFill>
                  <a:schemeClr val="accent6"/>
                </a:solidFill>
              </a:rPr>
              <a:t>radio</a:t>
            </a:r>
            <a:r>
              <a:rPr lang="en-US" sz="2800" dirty="0"/>
              <a:t>;    </a:t>
            </a:r>
            <a:endParaRPr lang="en-US" sz="2800" dirty="0" smtClean="0"/>
          </a:p>
          <a:p>
            <a:r>
              <a:rPr lang="en-US" sz="2800" dirty="0"/>
              <a:t>	</a:t>
            </a:r>
            <a:r>
              <a:rPr lang="en-US" sz="2800" dirty="0" smtClean="0"/>
              <a:t>public double </a:t>
            </a:r>
            <a:r>
              <a:rPr lang="en-US" sz="2800" dirty="0" err="1"/>
              <a:t>calcularArea</a:t>
            </a:r>
            <a:r>
              <a:rPr lang="en-US" sz="2800" dirty="0" smtClean="0"/>
              <a:t>(){</a:t>
            </a:r>
          </a:p>
          <a:p>
            <a:r>
              <a:rPr lang="en-US" sz="2800" dirty="0"/>
              <a:t>	</a:t>
            </a:r>
            <a:r>
              <a:rPr lang="en-US" sz="2800" dirty="0" smtClean="0"/>
              <a:t>	double </a:t>
            </a:r>
            <a:r>
              <a:rPr lang="en-US" sz="2800" dirty="0">
                <a:solidFill>
                  <a:schemeClr val="accent1"/>
                </a:solidFill>
              </a:rPr>
              <a:t>area </a:t>
            </a:r>
            <a:r>
              <a:rPr lang="en-US" sz="2800" dirty="0"/>
              <a:t>= </a:t>
            </a:r>
            <a:r>
              <a:rPr lang="en-US" sz="2800" dirty="0" err="1"/>
              <a:t>Math.PI</a:t>
            </a:r>
            <a:r>
              <a:rPr lang="en-US" sz="2800" dirty="0"/>
              <a:t> * </a:t>
            </a:r>
            <a:r>
              <a:rPr lang="en-US" sz="2800" dirty="0">
                <a:solidFill>
                  <a:schemeClr val="accent6"/>
                </a:solidFill>
              </a:rPr>
              <a:t>radio</a:t>
            </a:r>
            <a:r>
              <a:rPr lang="en-US" sz="2800" dirty="0"/>
              <a:t> * </a:t>
            </a:r>
            <a:r>
              <a:rPr lang="en-US" sz="2800" dirty="0" smtClean="0">
                <a:solidFill>
                  <a:schemeClr val="accent6"/>
                </a:solidFill>
              </a:rPr>
              <a:t>radio</a:t>
            </a:r>
            <a:r>
              <a:rPr lang="en-US" sz="2800" dirty="0" smtClean="0"/>
              <a:t>;</a:t>
            </a:r>
          </a:p>
          <a:p>
            <a:r>
              <a:rPr lang="en-US" sz="2800" dirty="0"/>
              <a:t>	</a:t>
            </a:r>
            <a:r>
              <a:rPr lang="en-US" sz="2800" dirty="0" smtClean="0"/>
              <a:t>	return </a:t>
            </a:r>
            <a:r>
              <a:rPr lang="en-US" sz="2800" dirty="0">
                <a:solidFill>
                  <a:schemeClr val="accent1"/>
                </a:solidFill>
              </a:rPr>
              <a:t>area</a:t>
            </a:r>
            <a:r>
              <a:rPr lang="en-US" sz="2800" dirty="0"/>
              <a:t>;    </a:t>
            </a:r>
            <a:endParaRPr lang="en-US" sz="2800" dirty="0" smtClean="0"/>
          </a:p>
          <a:p>
            <a:r>
              <a:rPr lang="en-US" sz="2800" dirty="0"/>
              <a:t>	</a:t>
            </a:r>
            <a:r>
              <a:rPr lang="en-US" sz="2800" dirty="0" smtClean="0"/>
              <a:t>}    </a:t>
            </a:r>
          </a:p>
          <a:p>
            <a:r>
              <a:rPr lang="en-US" sz="2800" dirty="0"/>
              <a:t>	</a:t>
            </a:r>
            <a:r>
              <a:rPr lang="en-US" sz="2800" dirty="0" smtClean="0"/>
              <a:t>public double </a:t>
            </a:r>
            <a:r>
              <a:rPr lang="en-US" sz="2800" dirty="0" err="1"/>
              <a:t>calcularPerimetro</a:t>
            </a:r>
            <a:r>
              <a:rPr lang="en-US" sz="2800" dirty="0" smtClean="0"/>
              <a:t>(){</a:t>
            </a:r>
          </a:p>
          <a:p>
            <a:r>
              <a:rPr lang="en-US" sz="2800" dirty="0"/>
              <a:t>	</a:t>
            </a:r>
            <a:r>
              <a:rPr lang="en-US" sz="2800" dirty="0" smtClean="0"/>
              <a:t>	return </a:t>
            </a:r>
            <a:r>
              <a:rPr lang="en-US" sz="2800" dirty="0"/>
              <a:t>2 * </a:t>
            </a:r>
            <a:r>
              <a:rPr lang="en-US" sz="2800" dirty="0" err="1"/>
              <a:t>Math.PI</a:t>
            </a:r>
            <a:r>
              <a:rPr lang="en-US" sz="2800" dirty="0"/>
              <a:t> * </a:t>
            </a:r>
            <a:r>
              <a:rPr lang="en-US" sz="2800" dirty="0">
                <a:solidFill>
                  <a:schemeClr val="accent6"/>
                </a:solidFill>
              </a:rPr>
              <a:t>radio</a:t>
            </a:r>
            <a:r>
              <a:rPr lang="en-US" sz="2800" dirty="0"/>
              <a:t>;    </a:t>
            </a:r>
            <a:endParaRPr lang="en-US" sz="2800" dirty="0" smtClean="0"/>
          </a:p>
          <a:p>
            <a:r>
              <a:rPr lang="en-US" sz="2800" dirty="0"/>
              <a:t>	</a:t>
            </a:r>
            <a:r>
              <a:rPr lang="en-US" sz="2800" dirty="0" smtClean="0"/>
              <a:t>}</a:t>
            </a:r>
          </a:p>
          <a:p>
            <a:r>
              <a:rPr lang="en-US" sz="2800" dirty="0" smtClean="0"/>
              <a:t>}</a:t>
            </a:r>
            <a:endParaRPr lang="en-US" sz="2800" dirty="0"/>
          </a:p>
        </p:txBody>
      </p:sp>
      <p:sp>
        <p:nvSpPr>
          <p:cNvPr id="5" name="Google Shape;327;g74dea93f30_0_14"/>
          <p:cNvSpPr/>
          <p:nvPr/>
        </p:nvSpPr>
        <p:spPr>
          <a:xfrm>
            <a:off x="5905180" y="1825625"/>
            <a:ext cx="2548003" cy="619001"/>
          </a:xfrm>
          <a:prstGeom prst="rect">
            <a:avLst/>
          </a:prstGeom>
        </p:spPr>
        <p:txBody>
          <a:bodyPr>
            <a:prstTxWarp prst="textPlain">
              <a:avLst/>
            </a:prstTxWarp>
          </a:bodyPr>
          <a:lstStyle/>
          <a:p>
            <a:pPr lvl="0" algn="ctr"/>
            <a:r>
              <a:rPr lang="en-AU" b="0" i="0" dirty="0" smtClean="0">
                <a:ln w="9525" cap="flat" cmpd="sng">
                  <a:solidFill>
                    <a:schemeClr val="dk2"/>
                  </a:solidFill>
                  <a:prstDash val="solid"/>
                  <a:round/>
                  <a:headEnd type="none" w="sm" len="sm"/>
                  <a:tailEnd type="none" w="sm" len="sm"/>
                </a:ln>
                <a:solidFill>
                  <a:srgbClr val="FF0000"/>
                </a:solidFill>
                <a:latin typeface="Arial"/>
              </a:rPr>
              <a:t>Variable de </a:t>
            </a:r>
            <a:r>
              <a:rPr lang="en-AU" b="0" i="0" dirty="0" err="1" smtClean="0">
                <a:ln w="9525" cap="flat" cmpd="sng">
                  <a:solidFill>
                    <a:schemeClr val="dk2"/>
                  </a:solidFill>
                  <a:prstDash val="solid"/>
                  <a:round/>
                  <a:headEnd type="none" w="sm" len="sm"/>
                  <a:tailEnd type="none" w="sm" len="sm"/>
                </a:ln>
                <a:solidFill>
                  <a:srgbClr val="FF0000"/>
                </a:solidFill>
                <a:latin typeface="Arial"/>
              </a:rPr>
              <a:t>instancia</a:t>
            </a:r>
            <a:endParaRPr b="0" i="0" dirty="0">
              <a:ln w="9525" cap="flat" cmpd="sng">
                <a:solidFill>
                  <a:schemeClr val="dk2"/>
                </a:solidFill>
                <a:prstDash val="solid"/>
                <a:round/>
                <a:headEnd type="none" w="sm" len="sm"/>
                <a:tailEnd type="none" w="sm" len="sm"/>
              </a:ln>
              <a:solidFill>
                <a:srgbClr val="FF0000"/>
              </a:solidFill>
              <a:latin typeface="Arial"/>
            </a:endParaRPr>
          </a:p>
        </p:txBody>
      </p:sp>
      <p:cxnSp>
        <p:nvCxnSpPr>
          <p:cNvPr id="6" name="Google Shape;328;g74dea93f30_0_14"/>
          <p:cNvCxnSpPr/>
          <p:nvPr/>
        </p:nvCxnSpPr>
        <p:spPr>
          <a:xfrm flipH="1">
            <a:off x="4951828" y="2159425"/>
            <a:ext cx="910480" cy="400895"/>
          </a:xfrm>
          <a:prstGeom prst="straightConnector1">
            <a:avLst/>
          </a:prstGeom>
          <a:noFill/>
          <a:ln w="9525" cap="flat" cmpd="sng">
            <a:solidFill>
              <a:schemeClr val="dk2"/>
            </a:solidFill>
            <a:prstDash val="solid"/>
            <a:round/>
            <a:headEnd type="none" w="med" len="med"/>
            <a:tailEnd type="triangle" w="med" len="med"/>
          </a:ln>
        </p:spPr>
      </p:cxnSp>
      <p:sp>
        <p:nvSpPr>
          <p:cNvPr id="8" name="Google Shape;327;g74dea93f30_0_14"/>
          <p:cNvSpPr/>
          <p:nvPr/>
        </p:nvSpPr>
        <p:spPr>
          <a:xfrm>
            <a:off x="6156055" y="3601033"/>
            <a:ext cx="2439306" cy="333800"/>
          </a:xfrm>
          <a:prstGeom prst="rect">
            <a:avLst/>
          </a:prstGeom>
        </p:spPr>
        <p:txBody>
          <a:bodyPr>
            <a:prstTxWarp prst="textPlain">
              <a:avLst/>
            </a:prstTxWarp>
          </a:bodyPr>
          <a:lstStyle/>
          <a:p>
            <a:pPr lvl="0" algn="ctr"/>
            <a:r>
              <a:rPr lang="en-AU" b="0" i="0" smtClean="0">
                <a:ln w="9525" cap="flat" cmpd="sng">
                  <a:solidFill>
                    <a:schemeClr val="dk2"/>
                  </a:solidFill>
                  <a:prstDash val="solid"/>
                  <a:round/>
                  <a:headEnd type="none" w="sm" len="sm"/>
                  <a:tailEnd type="none" w="sm" len="sm"/>
                </a:ln>
                <a:solidFill>
                  <a:srgbClr val="FF0000"/>
                </a:solidFill>
                <a:latin typeface="Arial"/>
              </a:rPr>
              <a:t>Variable  local</a:t>
            </a:r>
            <a:endParaRPr b="0" i="0" dirty="0">
              <a:ln w="9525" cap="flat" cmpd="sng">
                <a:solidFill>
                  <a:schemeClr val="dk2"/>
                </a:solidFill>
                <a:prstDash val="solid"/>
                <a:round/>
                <a:headEnd type="none" w="sm" len="sm"/>
                <a:tailEnd type="none" w="sm" len="sm"/>
              </a:ln>
              <a:solidFill>
                <a:srgbClr val="FF0000"/>
              </a:solidFill>
              <a:latin typeface="Arial"/>
            </a:endParaRPr>
          </a:p>
        </p:txBody>
      </p:sp>
      <p:cxnSp>
        <p:nvCxnSpPr>
          <p:cNvPr id="9" name="Google Shape;328;g74dea93f30_0_14"/>
          <p:cNvCxnSpPr/>
          <p:nvPr/>
        </p:nvCxnSpPr>
        <p:spPr>
          <a:xfrm flipH="1" flipV="1">
            <a:off x="4557932" y="3545058"/>
            <a:ext cx="1555250" cy="389774"/>
          </a:xfrm>
          <a:prstGeom prst="straightConnector1">
            <a:avLst/>
          </a:prstGeom>
          <a:noFill/>
          <a:ln w="9525" cap="flat" cmpd="sng">
            <a:solidFill>
              <a:schemeClr val="dk2"/>
            </a:solidFill>
            <a:prstDash val="solid"/>
            <a:round/>
            <a:headEnd type="none" w="med" len="med"/>
            <a:tailEnd type="triangle" w="med" len="med"/>
          </a:ln>
        </p:spPr>
      </p:cxnSp>
    </p:spTree>
    <p:extLst>
      <p:ext uri="{BB962C8B-B14F-4D97-AF65-F5344CB8AC3E}">
        <p14:creationId xmlns:p14="http://schemas.microsoft.com/office/powerpoint/2010/main" val="153355182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Valor </a:t>
            </a:r>
            <a:r>
              <a:rPr lang="en-US" dirty="0" err="1" smtClean="0"/>
              <a:t>predeterminado</a:t>
            </a:r>
            <a:r>
              <a:rPr lang="en-US" dirty="0" smtClean="0"/>
              <a:t> variables de </a:t>
            </a:r>
            <a:r>
              <a:rPr lang="en-US" dirty="0" err="1" smtClean="0"/>
              <a:t>instancia</a:t>
            </a:r>
            <a:endParaRPr lang="en-US" dirty="0"/>
          </a:p>
        </p:txBody>
      </p:sp>
      <p:sp>
        <p:nvSpPr>
          <p:cNvPr id="3" name="Content Placeholder 2"/>
          <p:cNvSpPr>
            <a:spLocks noGrp="1"/>
          </p:cNvSpPr>
          <p:nvPr>
            <p:ph idx="1"/>
          </p:nvPr>
        </p:nvSpPr>
        <p:spPr/>
        <p:txBody>
          <a:bodyPr/>
          <a:lstStyle/>
          <a:p>
            <a:r>
              <a:rPr lang="en-US" dirty="0" err="1">
                <a:latin typeface="Consolas" charset="0"/>
                <a:ea typeface="Consolas" charset="0"/>
                <a:cs typeface="Consolas" charset="0"/>
              </a:rPr>
              <a:t>o</a:t>
            </a:r>
            <a:r>
              <a:rPr lang="en-US" dirty="0" err="1" smtClean="0">
                <a:latin typeface="Consolas" charset="0"/>
                <a:ea typeface="Consolas" charset="0"/>
                <a:cs typeface="Consolas" charset="0"/>
              </a:rPr>
              <a:t>bjetos</a:t>
            </a:r>
            <a:r>
              <a:rPr lang="en-US" dirty="0" smtClean="0">
                <a:latin typeface="Consolas" charset="0"/>
                <a:ea typeface="Consolas" charset="0"/>
                <a:cs typeface="Consolas" charset="0"/>
              </a:rPr>
              <a:t> -&gt; null</a:t>
            </a:r>
          </a:p>
          <a:p>
            <a:r>
              <a:rPr lang="en-US" dirty="0" err="1" smtClean="0">
                <a:latin typeface="Consolas" charset="0"/>
                <a:ea typeface="Consolas" charset="0"/>
                <a:cs typeface="Consolas" charset="0"/>
              </a:rPr>
              <a:t>int,byte,long</a:t>
            </a:r>
            <a:r>
              <a:rPr lang="en-US" dirty="0" smtClean="0">
                <a:latin typeface="Consolas" charset="0"/>
                <a:ea typeface="Consolas" charset="0"/>
                <a:cs typeface="Consolas" charset="0"/>
              </a:rPr>
              <a:t>  -&gt; 0</a:t>
            </a:r>
          </a:p>
          <a:p>
            <a:r>
              <a:rPr lang="en-US" dirty="0" err="1">
                <a:latin typeface="Consolas" charset="0"/>
                <a:ea typeface="Consolas" charset="0"/>
                <a:cs typeface="Consolas" charset="0"/>
              </a:rPr>
              <a:t>d</a:t>
            </a:r>
            <a:r>
              <a:rPr lang="en-US" dirty="0" err="1" smtClean="0">
                <a:latin typeface="Consolas" charset="0"/>
                <a:ea typeface="Consolas" charset="0"/>
                <a:cs typeface="Consolas" charset="0"/>
              </a:rPr>
              <a:t>ouble,float</a:t>
            </a:r>
            <a:r>
              <a:rPr lang="en-US" dirty="0" smtClean="0">
                <a:latin typeface="Consolas" charset="0"/>
                <a:ea typeface="Consolas" charset="0"/>
                <a:cs typeface="Consolas" charset="0"/>
              </a:rPr>
              <a:t> -&gt; 0.0</a:t>
            </a:r>
          </a:p>
          <a:p>
            <a:r>
              <a:rPr lang="en-US" dirty="0">
                <a:latin typeface="Consolas" charset="0"/>
                <a:ea typeface="Consolas" charset="0"/>
                <a:cs typeface="Consolas" charset="0"/>
              </a:rPr>
              <a:t>c</a:t>
            </a:r>
            <a:r>
              <a:rPr lang="en-US" dirty="0" smtClean="0">
                <a:latin typeface="Consolas" charset="0"/>
                <a:ea typeface="Consolas" charset="0"/>
                <a:cs typeface="Consolas" charset="0"/>
              </a:rPr>
              <a:t>har -&gt; </a:t>
            </a:r>
            <a:r>
              <a:rPr lang="tr-TR" dirty="0" smtClean="0"/>
              <a:t>’’</a:t>
            </a:r>
          </a:p>
          <a:p>
            <a:r>
              <a:rPr lang="tr-TR" dirty="0" err="1"/>
              <a:t>b</a:t>
            </a:r>
            <a:r>
              <a:rPr lang="tr-TR" dirty="0" err="1" smtClean="0"/>
              <a:t>oolean</a:t>
            </a:r>
            <a:r>
              <a:rPr lang="tr-TR" dirty="0" smtClean="0"/>
              <a:t> -&gt; </a:t>
            </a:r>
            <a:r>
              <a:rPr lang="tr-TR" dirty="0" err="1" smtClean="0"/>
              <a:t>false</a:t>
            </a:r>
            <a:endParaRPr lang="tr-TR" dirty="0"/>
          </a:p>
        </p:txBody>
      </p:sp>
      <p:pic>
        <p:nvPicPr>
          <p:cNvPr id="4" name="Picture 3"/>
          <p:cNvPicPr>
            <a:picLocks noChangeAspect="1"/>
          </p:cNvPicPr>
          <p:nvPr/>
        </p:nvPicPr>
        <p:blipFill>
          <a:blip r:embed="rId2"/>
          <a:stretch>
            <a:fillRect/>
          </a:stretch>
        </p:blipFill>
        <p:spPr>
          <a:xfrm>
            <a:off x="7089502" y="4711486"/>
            <a:ext cx="4264298" cy="1465477"/>
          </a:xfrm>
          <a:prstGeom prst="rect">
            <a:avLst/>
          </a:prstGeom>
          <a:ln>
            <a:solidFill>
              <a:schemeClr val="tx1"/>
            </a:solidFill>
          </a:ln>
        </p:spPr>
      </p:pic>
      <p:pic>
        <p:nvPicPr>
          <p:cNvPr id="5" name="Picture 4"/>
          <p:cNvPicPr>
            <a:picLocks noChangeAspect="1"/>
          </p:cNvPicPr>
          <p:nvPr/>
        </p:nvPicPr>
        <p:blipFill>
          <a:blip r:embed="rId3"/>
          <a:stretch>
            <a:fillRect/>
          </a:stretch>
        </p:blipFill>
        <p:spPr>
          <a:xfrm>
            <a:off x="986297" y="4475096"/>
            <a:ext cx="5476497" cy="1254160"/>
          </a:xfrm>
          <a:prstGeom prst="rect">
            <a:avLst/>
          </a:prstGeom>
          <a:ln>
            <a:solidFill>
              <a:schemeClr val="tx1"/>
            </a:solidFill>
          </a:ln>
        </p:spPr>
      </p:pic>
      <p:pic>
        <p:nvPicPr>
          <p:cNvPr id="6" name="Picture 5"/>
          <p:cNvPicPr>
            <a:picLocks noChangeAspect="1"/>
          </p:cNvPicPr>
          <p:nvPr/>
        </p:nvPicPr>
        <p:blipFill>
          <a:blip r:embed="rId4"/>
          <a:stretch>
            <a:fillRect/>
          </a:stretch>
        </p:blipFill>
        <p:spPr>
          <a:xfrm>
            <a:off x="6096000" y="1690688"/>
            <a:ext cx="5664200" cy="1803400"/>
          </a:xfrm>
          <a:prstGeom prst="rect">
            <a:avLst/>
          </a:prstGeom>
          <a:ln>
            <a:solidFill>
              <a:schemeClr val="tx1"/>
            </a:solidFill>
          </a:ln>
        </p:spPr>
      </p:pic>
    </p:spTree>
    <p:extLst>
      <p:ext uri="{BB962C8B-B14F-4D97-AF65-F5344CB8AC3E}">
        <p14:creationId xmlns:p14="http://schemas.microsoft.com/office/powerpoint/2010/main" val="9661494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g72b3f69c4d_1_88"/>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a:t>Composición de un Objeto</a:t>
            </a:r>
            <a:endParaRPr/>
          </a:p>
        </p:txBody>
      </p:sp>
      <p:sp>
        <p:nvSpPr>
          <p:cNvPr id="298" name="Google Shape;298;g72b3f69c4d_1_88"/>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rgbClr val="002060"/>
              </a:buClr>
              <a:buSzPts val="2800"/>
              <a:buFont typeface="Arial"/>
              <a:buChar char="•"/>
            </a:pPr>
            <a:r>
              <a:rPr lang="en-US" dirty="0" err="1"/>
              <a:t>Cada</a:t>
            </a:r>
            <a:r>
              <a:rPr lang="en-US" dirty="0"/>
              <a:t> </a:t>
            </a:r>
            <a:r>
              <a:rPr lang="en-US" dirty="0" err="1"/>
              <a:t>objeto</a:t>
            </a:r>
            <a:r>
              <a:rPr lang="en-US" dirty="0"/>
              <a:t> </a:t>
            </a:r>
            <a:r>
              <a:rPr lang="en-US" dirty="0" err="1"/>
              <a:t>tiene</a:t>
            </a:r>
            <a:r>
              <a:rPr lang="en-US" dirty="0"/>
              <a:t> </a:t>
            </a:r>
            <a:r>
              <a:rPr lang="en-US" dirty="0" err="1"/>
              <a:t>estado</a:t>
            </a:r>
            <a:r>
              <a:rPr lang="en-US" dirty="0"/>
              <a:t> y </a:t>
            </a:r>
            <a:r>
              <a:rPr lang="en-US" dirty="0" err="1"/>
              <a:t>comportamiento</a:t>
            </a:r>
            <a:r>
              <a:rPr lang="en-US" dirty="0"/>
              <a:t>.</a:t>
            </a:r>
            <a:endParaRPr dirty="0"/>
          </a:p>
          <a:p>
            <a:pPr marL="685800" lvl="1" indent="-228600" algn="l" rtl="0">
              <a:lnSpc>
                <a:spcPct val="90000"/>
              </a:lnSpc>
              <a:spcBef>
                <a:spcPts val="500"/>
              </a:spcBef>
              <a:spcAft>
                <a:spcPts val="0"/>
              </a:spcAft>
              <a:buSzPts val="2400"/>
              <a:buChar char="•"/>
            </a:pPr>
            <a:r>
              <a:rPr lang="en-US" b="1" dirty="0"/>
              <a:t>Estado</a:t>
            </a:r>
            <a:r>
              <a:rPr lang="en-US" dirty="0"/>
              <a:t>: son </a:t>
            </a:r>
            <a:r>
              <a:rPr lang="en-US" dirty="0" err="1"/>
              <a:t>los</a:t>
            </a:r>
            <a:r>
              <a:rPr lang="en-US" dirty="0"/>
              <a:t> </a:t>
            </a:r>
            <a:r>
              <a:rPr lang="en-US" dirty="0" err="1"/>
              <a:t>valores</a:t>
            </a:r>
            <a:r>
              <a:rPr lang="en-US" dirty="0"/>
              <a:t> de las </a:t>
            </a:r>
            <a:r>
              <a:rPr lang="en-US" dirty="0" err="1"/>
              <a:t>propiedades</a:t>
            </a:r>
            <a:r>
              <a:rPr lang="en-US" dirty="0"/>
              <a:t> del </a:t>
            </a:r>
            <a:r>
              <a:rPr lang="en-US" dirty="0" err="1"/>
              <a:t>objeto</a:t>
            </a:r>
            <a:endParaRPr dirty="0"/>
          </a:p>
          <a:p>
            <a:pPr marL="685800" lvl="1" indent="-228600" algn="l" rtl="0">
              <a:lnSpc>
                <a:spcPct val="90000"/>
              </a:lnSpc>
              <a:spcBef>
                <a:spcPts val="500"/>
              </a:spcBef>
              <a:spcAft>
                <a:spcPts val="0"/>
              </a:spcAft>
              <a:buSzPts val="2400"/>
              <a:buChar char="•"/>
            </a:pPr>
            <a:r>
              <a:rPr lang="en-US" b="1" dirty="0" err="1"/>
              <a:t>Comportamiento</a:t>
            </a:r>
            <a:r>
              <a:rPr lang="en-US" dirty="0"/>
              <a:t>: son las </a:t>
            </a:r>
            <a:r>
              <a:rPr lang="en-US" dirty="0" err="1"/>
              <a:t>acciones</a:t>
            </a:r>
            <a:r>
              <a:rPr lang="en-US" dirty="0"/>
              <a:t> que </a:t>
            </a:r>
            <a:r>
              <a:rPr lang="en-US" dirty="0" err="1"/>
              <a:t>pueden</a:t>
            </a:r>
            <a:r>
              <a:rPr lang="en-US" dirty="0"/>
              <a:t> </a:t>
            </a:r>
            <a:r>
              <a:rPr lang="en-US" dirty="0" err="1" smtClean="0"/>
              <a:t>realizar</a:t>
            </a:r>
            <a:r>
              <a:rPr lang="en-US" dirty="0" smtClean="0"/>
              <a:t> el </a:t>
            </a:r>
            <a:r>
              <a:rPr lang="en-US" dirty="0" err="1" smtClean="0"/>
              <a:t>objeto</a:t>
            </a:r>
            <a:endParaRPr dirty="0"/>
          </a:p>
        </p:txBody>
      </p:sp>
    </p:spTree>
    <p:extLst>
      <p:ext uri="{BB962C8B-B14F-4D97-AF65-F5344CB8AC3E}">
        <p14:creationId xmlns:p14="http://schemas.microsoft.com/office/powerpoint/2010/main" val="11574258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null</a:t>
            </a:r>
            <a:endParaRPr lang="en-US" dirty="0"/>
          </a:p>
        </p:txBody>
      </p:sp>
      <p:sp>
        <p:nvSpPr>
          <p:cNvPr id="3" name="Content Placeholder 2"/>
          <p:cNvSpPr>
            <a:spLocks noGrp="1"/>
          </p:cNvSpPr>
          <p:nvPr>
            <p:ph idx="1"/>
          </p:nvPr>
        </p:nvSpPr>
        <p:spPr/>
        <p:txBody>
          <a:bodyPr/>
          <a:lstStyle/>
          <a:p>
            <a:pPr algn="just"/>
            <a:r>
              <a:rPr lang="en-US" dirty="0" err="1" smtClean="0"/>
              <a:t>Es</a:t>
            </a:r>
            <a:r>
              <a:rPr lang="en-US" dirty="0" smtClean="0"/>
              <a:t> </a:t>
            </a:r>
            <a:r>
              <a:rPr lang="en-US" dirty="0"/>
              <a:t>solo un valor especial, que se </a:t>
            </a:r>
            <a:r>
              <a:rPr lang="en-US" dirty="0" err="1"/>
              <a:t>puede</a:t>
            </a:r>
            <a:r>
              <a:rPr lang="en-US" dirty="0"/>
              <a:t> </a:t>
            </a:r>
            <a:r>
              <a:rPr lang="en-US" dirty="0" err="1"/>
              <a:t>asignar</a:t>
            </a:r>
            <a:r>
              <a:rPr lang="en-US" dirty="0"/>
              <a:t> a </a:t>
            </a:r>
            <a:r>
              <a:rPr lang="en-US" dirty="0" err="1"/>
              <a:t>cualquier</a:t>
            </a:r>
            <a:r>
              <a:rPr lang="en-US" dirty="0"/>
              <a:t> </a:t>
            </a:r>
            <a:r>
              <a:rPr lang="en-US" dirty="0" err="1"/>
              <a:t>tipo</a:t>
            </a:r>
            <a:r>
              <a:rPr lang="en-US" dirty="0"/>
              <a:t> de </a:t>
            </a:r>
            <a:r>
              <a:rPr lang="en-US" dirty="0" err="1" smtClean="0"/>
              <a:t>referencia</a:t>
            </a:r>
            <a:endParaRPr lang="en-US" dirty="0" smtClean="0"/>
          </a:p>
          <a:p>
            <a:pPr algn="just"/>
            <a:r>
              <a:rPr lang="en-US" dirty="0" smtClean="0"/>
              <a:t>Se </a:t>
            </a:r>
            <a:r>
              <a:rPr lang="en-US" dirty="0" err="1" smtClean="0"/>
              <a:t>usa</a:t>
            </a:r>
            <a:r>
              <a:rPr lang="en-US" dirty="0" smtClean="0"/>
              <a:t> para </a:t>
            </a:r>
            <a:r>
              <a:rPr lang="en-US" b="1" dirty="0" err="1" smtClean="0"/>
              <a:t>indicar</a:t>
            </a:r>
            <a:r>
              <a:rPr lang="en-US" dirty="0" smtClean="0"/>
              <a:t> que </a:t>
            </a:r>
            <a:r>
              <a:rPr lang="en-US" dirty="0" err="1" smtClean="0"/>
              <a:t>una</a:t>
            </a:r>
            <a:r>
              <a:rPr lang="en-US" dirty="0"/>
              <a:t> </a:t>
            </a:r>
            <a:r>
              <a:rPr lang="en-US" dirty="0" smtClean="0"/>
              <a:t>variable de </a:t>
            </a:r>
            <a:r>
              <a:rPr lang="en-US" dirty="0" err="1" smtClean="0"/>
              <a:t>referencia</a:t>
            </a:r>
            <a:r>
              <a:rPr lang="en-US" dirty="0" smtClean="0"/>
              <a:t> no </a:t>
            </a:r>
            <a:r>
              <a:rPr lang="en-US" dirty="0" err="1" smtClean="0"/>
              <a:t>apunta</a:t>
            </a:r>
            <a:r>
              <a:rPr lang="en-US" dirty="0" smtClean="0"/>
              <a:t> a un </a:t>
            </a:r>
            <a:r>
              <a:rPr lang="en-US" dirty="0" err="1" smtClean="0"/>
              <a:t>objeto</a:t>
            </a:r>
            <a:r>
              <a:rPr lang="en-US" dirty="0" smtClean="0"/>
              <a:t> </a:t>
            </a:r>
            <a:r>
              <a:rPr lang="en-US" dirty="0" err="1" smtClean="0"/>
              <a:t>aún</a:t>
            </a:r>
            <a:r>
              <a:rPr lang="en-US" dirty="0" smtClean="0"/>
              <a:t>.</a:t>
            </a:r>
          </a:p>
          <a:p>
            <a:endParaRPr lang="en-US" dirty="0"/>
          </a:p>
          <a:p>
            <a:pPr lvl="1"/>
            <a:r>
              <a:rPr lang="en-US" dirty="0" smtClean="0"/>
              <a:t>String s1 = null;</a:t>
            </a:r>
          </a:p>
          <a:p>
            <a:pPr lvl="1"/>
            <a:r>
              <a:rPr lang="en-US" dirty="0" err="1" smtClean="0"/>
              <a:t>Pokemon</a:t>
            </a:r>
            <a:r>
              <a:rPr lang="en-US" dirty="0" smtClean="0"/>
              <a:t> p = null;</a:t>
            </a:r>
          </a:p>
          <a:p>
            <a:pPr lvl="1"/>
            <a:r>
              <a:rPr lang="en-US" dirty="0" err="1">
                <a:solidFill>
                  <a:srgbClr val="FF0000"/>
                </a:solidFill>
              </a:rPr>
              <a:t>i</a:t>
            </a:r>
            <a:r>
              <a:rPr lang="en-US" dirty="0" err="1" smtClean="0">
                <a:solidFill>
                  <a:srgbClr val="FF0000"/>
                </a:solidFill>
              </a:rPr>
              <a:t>nt</a:t>
            </a:r>
            <a:r>
              <a:rPr lang="en-US" dirty="0" smtClean="0">
                <a:solidFill>
                  <a:srgbClr val="FF0000"/>
                </a:solidFill>
              </a:rPr>
              <a:t> t = null //error - no se </a:t>
            </a:r>
            <a:r>
              <a:rPr lang="en-US" dirty="0" err="1" smtClean="0">
                <a:solidFill>
                  <a:srgbClr val="FF0000"/>
                </a:solidFill>
              </a:rPr>
              <a:t>puede</a:t>
            </a:r>
            <a:r>
              <a:rPr lang="en-US" dirty="0" smtClean="0">
                <a:solidFill>
                  <a:srgbClr val="FF0000"/>
                </a:solidFill>
              </a:rPr>
              <a:t> </a:t>
            </a:r>
            <a:r>
              <a:rPr lang="en-US" dirty="0" err="1" smtClean="0">
                <a:solidFill>
                  <a:srgbClr val="FF0000"/>
                </a:solidFill>
              </a:rPr>
              <a:t>porque</a:t>
            </a:r>
            <a:r>
              <a:rPr lang="en-US" dirty="0" smtClean="0">
                <a:solidFill>
                  <a:srgbClr val="FF0000"/>
                </a:solidFill>
              </a:rPr>
              <a:t> </a:t>
            </a:r>
            <a:r>
              <a:rPr lang="en-US" dirty="0" err="1" smtClean="0">
                <a:solidFill>
                  <a:srgbClr val="FF0000"/>
                </a:solidFill>
              </a:rPr>
              <a:t>es</a:t>
            </a:r>
            <a:r>
              <a:rPr lang="en-US" dirty="0" smtClean="0">
                <a:solidFill>
                  <a:srgbClr val="FF0000"/>
                </a:solidFill>
              </a:rPr>
              <a:t> un </a:t>
            </a:r>
            <a:r>
              <a:rPr lang="en-US" dirty="0" err="1" smtClean="0">
                <a:solidFill>
                  <a:srgbClr val="FF0000"/>
                </a:solidFill>
              </a:rPr>
              <a:t>primitivo</a:t>
            </a:r>
            <a:endParaRPr lang="en-US" dirty="0" smtClean="0">
              <a:solidFill>
                <a:srgbClr val="FF0000"/>
              </a:solidFill>
            </a:endParaRPr>
          </a:p>
          <a:p>
            <a:pPr lvl="1"/>
            <a:r>
              <a:rPr lang="en-US" dirty="0" err="1">
                <a:solidFill>
                  <a:srgbClr val="FF0000"/>
                </a:solidFill>
              </a:rPr>
              <a:t>Pokemon</a:t>
            </a:r>
            <a:r>
              <a:rPr lang="en-US" dirty="0">
                <a:solidFill>
                  <a:srgbClr val="FF0000"/>
                </a:solidFill>
              </a:rPr>
              <a:t> </a:t>
            </a:r>
            <a:r>
              <a:rPr lang="en-US" dirty="0" smtClean="0">
                <a:solidFill>
                  <a:srgbClr val="FF0000"/>
                </a:solidFill>
              </a:rPr>
              <a:t>p2 </a:t>
            </a:r>
            <a:r>
              <a:rPr lang="en-US" dirty="0">
                <a:solidFill>
                  <a:srgbClr val="FF0000"/>
                </a:solidFill>
              </a:rPr>
              <a:t>= </a:t>
            </a:r>
            <a:r>
              <a:rPr lang="en-US" dirty="0" smtClean="0">
                <a:solidFill>
                  <a:srgbClr val="FF0000"/>
                </a:solidFill>
              </a:rPr>
              <a:t>Null //error - las palabras </a:t>
            </a:r>
            <a:r>
              <a:rPr lang="en-US" dirty="0" err="1" smtClean="0">
                <a:solidFill>
                  <a:srgbClr val="FF0000"/>
                </a:solidFill>
              </a:rPr>
              <a:t>reservadas</a:t>
            </a:r>
            <a:r>
              <a:rPr lang="en-US" dirty="0" smtClean="0">
                <a:solidFill>
                  <a:srgbClr val="FF0000"/>
                </a:solidFill>
              </a:rPr>
              <a:t> son case sensitive</a:t>
            </a:r>
            <a:endParaRPr lang="en-US" dirty="0">
              <a:solidFill>
                <a:srgbClr val="FF0000"/>
              </a:solidFill>
            </a:endParaRPr>
          </a:p>
          <a:p>
            <a:pPr lvl="1"/>
            <a:endParaRPr lang="en-US" dirty="0" smtClean="0">
              <a:solidFill>
                <a:srgbClr val="FF0000"/>
              </a:solidFill>
            </a:endParaRPr>
          </a:p>
          <a:p>
            <a:endParaRPr lang="en-US" dirty="0"/>
          </a:p>
        </p:txBody>
      </p:sp>
    </p:spTree>
    <p:extLst>
      <p:ext uri="{BB962C8B-B14F-4D97-AF65-F5344CB8AC3E}">
        <p14:creationId xmlns:p14="http://schemas.microsoft.com/office/powerpoint/2010/main" val="2152886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0000"/>
                </a:solidFill>
              </a:rPr>
              <a:t>java.lang.NullPointerException</a:t>
            </a:r>
            <a:endParaRPr lang="en-US" dirty="0">
              <a:solidFill>
                <a:srgbClr val="FF0000"/>
              </a:solidFill>
            </a:endParaRPr>
          </a:p>
        </p:txBody>
      </p:sp>
      <p:sp>
        <p:nvSpPr>
          <p:cNvPr id="3" name="Content Placeholder 2"/>
          <p:cNvSpPr>
            <a:spLocks noGrp="1"/>
          </p:cNvSpPr>
          <p:nvPr>
            <p:ph idx="1"/>
          </p:nvPr>
        </p:nvSpPr>
        <p:spPr/>
        <p:txBody>
          <a:bodyPr/>
          <a:lstStyle/>
          <a:p>
            <a:r>
              <a:rPr lang="en-US" dirty="0" err="1" smtClean="0"/>
              <a:t>Es</a:t>
            </a:r>
            <a:r>
              <a:rPr lang="en-US" dirty="0" smtClean="0"/>
              <a:t> un error que </a:t>
            </a:r>
            <a:r>
              <a:rPr lang="en-US" dirty="0" err="1" smtClean="0"/>
              <a:t>ocurre</a:t>
            </a:r>
            <a:r>
              <a:rPr lang="en-US" dirty="0" smtClean="0"/>
              <a:t> </a:t>
            </a:r>
            <a:r>
              <a:rPr lang="en-US" dirty="0" err="1" smtClean="0"/>
              <a:t>cuando</a:t>
            </a:r>
            <a:r>
              <a:rPr lang="en-US" dirty="0" smtClean="0"/>
              <a:t> </a:t>
            </a:r>
            <a:r>
              <a:rPr lang="en-US" dirty="0" err="1" smtClean="0"/>
              <a:t>tratamos</a:t>
            </a:r>
            <a:r>
              <a:rPr lang="en-US" dirty="0" smtClean="0"/>
              <a:t> de </a:t>
            </a:r>
            <a:r>
              <a:rPr lang="en-US" dirty="0" err="1" smtClean="0"/>
              <a:t>llamar</a:t>
            </a:r>
            <a:r>
              <a:rPr lang="en-US" dirty="0" smtClean="0"/>
              <a:t> a un </a:t>
            </a:r>
            <a:r>
              <a:rPr lang="en-US" dirty="0" err="1" smtClean="0"/>
              <a:t>método</a:t>
            </a:r>
            <a:r>
              <a:rPr lang="en-US" dirty="0" smtClean="0"/>
              <a:t> </a:t>
            </a:r>
            <a:r>
              <a:rPr lang="en-US" dirty="0" err="1" smtClean="0"/>
              <a:t>sobre</a:t>
            </a:r>
            <a:r>
              <a:rPr lang="en-US" dirty="0" smtClean="0"/>
              <a:t> un </a:t>
            </a:r>
            <a:r>
              <a:rPr lang="en-US" dirty="0" err="1" smtClean="0"/>
              <a:t>objeto</a:t>
            </a:r>
            <a:r>
              <a:rPr lang="en-US" dirty="0" smtClean="0"/>
              <a:t> que ha </a:t>
            </a:r>
            <a:r>
              <a:rPr lang="en-US" dirty="0" err="1" smtClean="0"/>
              <a:t>sido</a:t>
            </a:r>
            <a:r>
              <a:rPr lang="en-US" dirty="0" smtClean="0"/>
              <a:t> </a:t>
            </a:r>
            <a:r>
              <a:rPr lang="en-US" dirty="0" err="1" smtClean="0"/>
              <a:t>inicializado</a:t>
            </a:r>
            <a:r>
              <a:rPr lang="en-US" dirty="0" smtClean="0"/>
              <a:t> con </a:t>
            </a:r>
            <a:r>
              <a:rPr lang="en-US" b="1" dirty="0" smtClean="0"/>
              <a:t>null.</a:t>
            </a:r>
            <a:endParaRPr lang="en-US" b="1" dirty="0"/>
          </a:p>
        </p:txBody>
      </p:sp>
      <p:sp>
        <p:nvSpPr>
          <p:cNvPr id="4" name="TextBox 3"/>
          <p:cNvSpPr txBox="1"/>
          <p:nvPr/>
        </p:nvSpPr>
        <p:spPr>
          <a:xfrm>
            <a:off x="2633001" y="3421951"/>
            <a:ext cx="7456394" cy="830997"/>
          </a:xfrm>
          <a:prstGeom prst="rect">
            <a:avLst/>
          </a:prstGeom>
          <a:noFill/>
          <a:ln>
            <a:solidFill>
              <a:schemeClr val="accent1"/>
            </a:solidFill>
          </a:ln>
        </p:spPr>
        <p:txBody>
          <a:bodyPr wrap="square" rtlCol="0">
            <a:spAutoFit/>
          </a:bodyPr>
          <a:lstStyle/>
          <a:p>
            <a:r>
              <a:rPr lang="es-ES" sz="2400" b="1" dirty="0" smtClean="0">
                <a:latin typeface="Consolas" charset="0"/>
                <a:ea typeface="Consolas" charset="0"/>
                <a:cs typeface="Consolas" charset="0"/>
              </a:rPr>
              <a:t>Scanner </a:t>
            </a:r>
            <a:r>
              <a:rPr lang="es-ES" sz="2400" b="1" dirty="0" err="1" smtClean="0">
                <a:latin typeface="Consolas" charset="0"/>
                <a:ea typeface="Consolas" charset="0"/>
                <a:cs typeface="Consolas" charset="0"/>
              </a:rPr>
              <a:t>sc</a:t>
            </a:r>
            <a:r>
              <a:rPr lang="es-ES" sz="2400" b="1" dirty="0" smtClean="0">
                <a:latin typeface="Consolas" charset="0"/>
                <a:ea typeface="Consolas" charset="0"/>
                <a:cs typeface="Consolas" charset="0"/>
              </a:rPr>
              <a:t> = </a:t>
            </a:r>
            <a:r>
              <a:rPr lang="es-ES" sz="2400" b="1" dirty="0" err="1" smtClean="0">
                <a:latin typeface="Consolas" charset="0"/>
                <a:ea typeface="Consolas" charset="0"/>
                <a:cs typeface="Consolas" charset="0"/>
              </a:rPr>
              <a:t>null</a:t>
            </a:r>
            <a:r>
              <a:rPr lang="es-ES" sz="2400" b="1" dirty="0" smtClean="0">
                <a:latin typeface="Consolas" charset="0"/>
                <a:ea typeface="Consolas" charset="0"/>
                <a:cs typeface="Consolas" charset="0"/>
              </a:rPr>
              <a:t>;</a:t>
            </a:r>
          </a:p>
          <a:p>
            <a:r>
              <a:rPr lang="es-ES" sz="2400" b="1" dirty="0" err="1" smtClean="0">
                <a:latin typeface="Consolas" charset="0"/>
                <a:ea typeface="Consolas" charset="0"/>
                <a:cs typeface="Consolas" charset="0"/>
              </a:rPr>
              <a:t>sc.nextInt</a:t>
            </a:r>
            <a:r>
              <a:rPr lang="es-ES" sz="2400" b="1" dirty="0" smtClean="0">
                <a:latin typeface="Consolas" charset="0"/>
                <a:ea typeface="Consolas" charset="0"/>
                <a:cs typeface="Consolas" charset="0"/>
              </a:rPr>
              <a:t>();</a:t>
            </a:r>
          </a:p>
        </p:txBody>
      </p:sp>
      <p:pic>
        <p:nvPicPr>
          <p:cNvPr id="5" name="Picture 4"/>
          <p:cNvPicPr>
            <a:picLocks noChangeAspect="1"/>
          </p:cNvPicPr>
          <p:nvPr/>
        </p:nvPicPr>
        <p:blipFill>
          <a:blip r:embed="rId3"/>
          <a:stretch>
            <a:fillRect/>
          </a:stretch>
        </p:blipFill>
        <p:spPr>
          <a:xfrm>
            <a:off x="1332854" y="5145437"/>
            <a:ext cx="9515965" cy="573438"/>
          </a:xfrm>
          <a:prstGeom prst="rect">
            <a:avLst/>
          </a:prstGeom>
          <a:ln>
            <a:solidFill>
              <a:schemeClr val="tx1"/>
            </a:solidFill>
          </a:ln>
        </p:spPr>
      </p:pic>
    </p:spTree>
    <p:extLst>
      <p:ext uri="{BB962C8B-B14F-4D97-AF65-F5344CB8AC3E}">
        <p14:creationId xmlns:p14="http://schemas.microsoft.com/office/powerpoint/2010/main" val="57009499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Comprobar</a:t>
            </a:r>
            <a:r>
              <a:rPr lang="en-US" dirty="0" smtClean="0"/>
              <a:t> </a:t>
            </a:r>
            <a:r>
              <a:rPr lang="en-US" dirty="0" err="1" smtClean="0"/>
              <a:t>si</a:t>
            </a:r>
            <a:r>
              <a:rPr lang="en-US" dirty="0" smtClean="0"/>
              <a:t> </a:t>
            </a:r>
            <a:r>
              <a:rPr lang="en-US" dirty="0" err="1" smtClean="0"/>
              <a:t>una</a:t>
            </a:r>
            <a:r>
              <a:rPr lang="en-US" dirty="0" smtClean="0"/>
              <a:t> variable a </a:t>
            </a:r>
            <a:r>
              <a:rPr lang="en-US" dirty="0" err="1" smtClean="0"/>
              <a:t>sido</a:t>
            </a:r>
            <a:r>
              <a:rPr lang="en-US" dirty="0" smtClean="0"/>
              <a:t> </a:t>
            </a:r>
            <a:r>
              <a:rPr lang="en-US" dirty="0" err="1" smtClean="0"/>
              <a:t>inicializada</a:t>
            </a:r>
            <a:r>
              <a:rPr lang="en-US" dirty="0" smtClean="0"/>
              <a:t> a null</a:t>
            </a:r>
            <a:endParaRPr lang="en-US" dirty="0"/>
          </a:p>
        </p:txBody>
      </p:sp>
      <p:sp>
        <p:nvSpPr>
          <p:cNvPr id="3" name="Content Placeholder 2"/>
          <p:cNvSpPr>
            <a:spLocks noGrp="1"/>
          </p:cNvSpPr>
          <p:nvPr>
            <p:ph idx="1"/>
          </p:nvPr>
        </p:nvSpPr>
        <p:spPr/>
        <p:txBody>
          <a:bodyPr/>
          <a:lstStyle/>
          <a:p>
            <a:endParaRPr lang="en-US"/>
          </a:p>
        </p:txBody>
      </p:sp>
      <p:sp>
        <p:nvSpPr>
          <p:cNvPr id="4" name="TextBox 3"/>
          <p:cNvSpPr txBox="1"/>
          <p:nvPr/>
        </p:nvSpPr>
        <p:spPr>
          <a:xfrm>
            <a:off x="2092271" y="2108468"/>
            <a:ext cx="8028120" cy="3416320"/>
          </a:xfrm>
          <a:prstGeom prst="rect">
            <a:avLst/>
          </a:prstGeom>
          <a:noFill/>
          <a:ln>
            <a:solidFill>
              <a:schemeClr val="accent1"/>
            </a:solidFill>
          </a:ln>
        </p:spPr>
        <p:txBody>
          <a:bodyPr wrap="square" rtlCol="0">
            <a:spAutoFit/>
          </a:bodyPr>
          <a:lstStyle/>
          <a:p>
            <a:r>
              <a:rPr lang="en-US" sz="2400" dirty="0" err="1">
                <a:latin typeface="Consolas" charset="0"/>
                <a:ea typeface="Consolas" charset="0"/>
                <a:cs typeface="Consolas" charset="0"/>
              </a:rPr>
              <a:t>Pokemon</a:t>
            </a:r>
            <a:r>
              <a:rPr lang="en-US" sz="2400" dirty="0">
                <a:latin typeface="Consolas" charset="0"/>
                <a:ea typeface="Consolas" charset="0"/>
                <a:cs typeface="Consolas" charset="0"/>
              </a:rPr>
              <a:t> p = </a:t>
            </a:r>
            <a:r>
              <a:rPr lang="en-US" sz="2400" dirty="0" smtClean="0">
                <a:latin typeface="Consolas" charset="0"/>
                <a:ea typeface="Consolas" charset="0"/>
                <a:cs typeface="Consolas" charset="0"/>
              </a:rPr>
              <a:t>null;</a:t>
            </a:r>
          </a:p>
          <a:p>
            <a:r>
              <a:rPr lang="en-US" sz="2400" dirty="0" smtClean="0">
                <a:latin typeface="Consolas" charset="0"/>
                <a:ea typeface="Consolas" charset="0"/>
                <a:cs typeface="Consolas" charset="0"/>
              </a:rPr>
              <a:t>if(p!=</a:t>
            </a:r>
            <a:r>
              <a:rPr lang="en-US" sz="2400" dirty="0">
                <a:latin typeface="Consolas" charset="0"/>
                <a:ea typeface="Consolas" charset="0"/>
                <a:cs typeface="Consolas" charset="0"/>
              </a:rPr>
              <a:t>null){</a:t>
            </a:r>
          </a:p>
          <a:p>
            <a:r>
              <a:rPr lang="en-US" sz="2400" dirty="0">
                <a:latin typeface="Consolas" charset="0"/>
                <a:ea typeface="Consolas" charset="0"/>
                <a:cs typeface="Consolas" charset="0"/>
              </a:rPr>
              <a:t>	</a:t>
            </a:r>
            <a:r>
              <a:rPr lang="en-US" sz="2400" dirty="0" err="1" smtClean="0">
                <a:latin typeface="Consolas" charset="0"/>
                <a:ea typeface="Consolas" charset="0"/>
                <a:cs typeface="Consolas" charset="0"/>
              </a:rPr>
              <a:t>System.out.println</a:t>
            </a:r>
            <a:r>
              <a:rPr lang="en-US" sz="2400" dirty="0" smtClean="0">
                <a:latin typeface="Consolas" charset="0"/>
                <a:ea typeface="Consolas" charset="0"/>
                <a:cs typeface="Consolas" charset="0"/>
              </a:rPr>
              <a:t>(</a:t>
            </a:r>
            <a:r>
              <a:rPr lang="en-AU" sz="2400" dirty="0" err="1" smtClean="0"/>
              <a:t>p.mostrarInformacion</a:t>
            </a:r>
            <a:r>
              <a:rPr lang="en-AU" sz="2400" dirty="0" smtClean="0"/>
              <a:t>()</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US" sz="2400" dirty="0" smtClean="0">
                <a:latin typeface="Consolas" charset="0"/>
                <a:ea typeface="Consolas" charset="0"/>
                <a:cs typeface="Consolas" charset="0"/>
              </a:rPr>
              <a:t>}</a:t>
            </a:r>
          </a:p>
          <a:p>
            <a:endParaRPr lang="en-US" sz="2400" dirty="0" smtClean="0">
              <a:latin typeface="Consolas" charset="0"/>
              <a:ea typeface="Consolas" charset="0"/>
              <a:cs typeface="Consolas" charset="0"/>
            </a:endParaRPr>
          </a:p>
          <a:p>
            <a:r>
              <a:rPr lang="en-US" sz="2400" dirty="0" err="1" smtClean="0">
                <a:latin typeface="Consolas" charset="0"/>
                <a:ea typeface="Consolas" charset="0"/>
                <a:cs typeface="Consolas" charset="0"/>
              </a:rPr>
              <a:t>Pokemon</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pk</a:t>
            </a:r>
            <a:r>
              <a:rPr lang="en-US" sz="2400" dirty="0" smtClean="0">
                <a:latin typeface="Consolas" charset="0"/>
                <a:ea typeface="Consolas" charset="0"/>
                <a:cs typeface="Consolas" charset="0"/>
              </a:rPr>
              <a:t> = new </a:t>
            </a:r>
            <a:r>
              <a:rPr lang="en-US" sz="2400" dirty="0" err="1" smtClean="0">
                <a:latin typeface="Consolas" charset="0"/>
                <a:ea typeface="Consolas" charset="0"/>
                <a:cs typeface="Consolas" charset="0"/>
              </a:rPr>
              <a:t>Pokemon</a:t>
            </a:r>
            <a:r>
              <a:rPr lang="en-US" sz="2400" dirty="0" smtClean="0">
                <a:latin typeface="Consolas" charset="0"/>
                <a:ea typeface="Consolas" charset="0"/>
                <a:cs typeface="Consolas" charset="0"/>
              </a:rPr>
              <a:t>();</a:t>
            </a:r>
          </a:p>
          <a:p>
            <a:r>
              <a:rPr lang="en-US" sz="2400" dirty="0" smtClean="0">
                <a:latin typeface="Consolas" charset="0"/>
                <a:ea typeface="Consolas" charset="0"/>
                <a:cs typeface="Consolas" charset="0"/>
              </a:rPr>
              <a:t>if(</a:t>
            </a:r>
            <a:r>
              <a:rPr lang="en-US" sz="2400" dirty="0" err="1" smtClean="0">
                <a:latin typeface="Consolas" charset="0"/>
                <a:ea typeface="Consolas" charset="0"/>
                <a:cs typeface="Consolas" charset="0"/>
              </a:rPr>
              <a:t>pk</a:t>
            </a:r>
            <a:r>
              <a:rPr lang="en-US" sz="2400" dirty="0" smtClean="0">
                <a:latin typeface="Consolas" charset="0"/>
                <a:ea typeface="Consolas" charset="0"/>
                <a:cs typeface="Consolas" charset="0"/>
              </a:rPr>
              <a:t>!=null){</a:t>
            </a:r>
          </a:p>
          <a:p>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System.out.println</a:t>
            </a:r>
            <a:r>
              <a:rPr lang="en-US" sz="2400" dirty="0" smtClean="0">
                <a:latin typeface="Consolas" charset="0"/>
                <a:ea typeface="Consolas" charset="0"/>
                <a:cs typeface="Consolas" charset="0"/>
              </a:rPr>
              <a:t>(</a:t>
            </a:r>
            <a:r>
              <a:rPr lang="en-AU" sz="2400" dirty="0" err="1" smtClean="0"/>
              <a:t>pk.mostrarInformacion</a:t>
            </a:r>
            <a:r>
              <a:rPr lang="en-AU" sz="2400" dirty="0"/>
              <a:t>()</a:t>
            </a:r>
            <a:r>
              <a:rPr lang="en-US" sz="2400" dirty="0" smtClean="0">
                <a:latin typeface="Consolas" charset="0"/>
                <a:ea typeface="Consolas" charset="0"/>
                <a:cs typeface="Consolas" charset="0"/>
              </a:rPr>
              <a:t>);</a:t>
            </a:r>
            <a:endParaRPr lang="en-US" sz="2400" dirty="0">
              <a:latin typeface="Consolas" charset="0"/>
              <a:ea typeface="Consolas" charset="0"/>
              <a:cs typeface="Consolas" charset="0"/>
            </a:endParaRPr>
          </a:p>
          <a:p>
            <a:r>
              <a:rPr lang="en-US" sz="2400" dirty="0" smtClean="0">
                <a:latin typeface="Consolas" charset="0"/>
                <a:ea typeface="Consolas" charset="0"/>
                <a:cs typeface="Consolas" charset="0"/>
              </a:rPr>
              <a:t>}</a:t>
            </a:r>
          </a:p>
        </p:txBody>
      </p:sp>
    </p:spTree>
    <p:extLst>
      <p:ext uri="{BB962C8B-B14F-4D97-AF65-F5344CB8AC3E}">
        <p14:creationId xmlns:p14="http://schemas.microsoft.com/office/powerpoint/2010/main" val="183241420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a:t>
            </a:r>
            <a:r>
              <a:rPr lang="en-US" dirty="0" err="1" smtClean="0"/>
              <a:t>Cuándo</a:t>
            </a:r>
            <a:r>
              <a:rPr lang="en-US" dirty="0" smtClean="0"/>
              <a:t> </a:t>
            </a:r>
            <a:r>
              <a:rPr lang="en-US" dirty="0" err="1" smtClean="0"/>
              <a:t>inicializamos</a:t>
            </a:r>
            <a:r>
              <a:rPr lang="en-US" dirty="0" smtClean="0"/>
              <a:t> </a:t>
            </a:r>
            <a:r>
              <a:rPr lang="en-US" dirty="0" err="1" smtClean="0"/>
              <a:t>una</a:t>
            </a:r>
            <a:r>
              <a:rPr lang="en-US" dirty="0" smtClean="0"/>
              <a:t> variable </a:t>
            </a:r>
            <a:r>
              <a:rPr lang="en-US" dirty="0" err="1" smtClean="0"/>
              <a:t>en</a:t>
            </a:r>
            <a:r>
              <a:rPr lang="en-US" dirty="0" smtClean="0"/>
              <a:t> </a:t>
            </a:r>
            <a:r>
              <a:rPr lang="en-US" b="1" dirty="0" smtClean="0"/>
              <a:t>null</a:t>
            </a:r>
            <a:r>
              <a:rPr lang="en-US" dirty="0" smtClean="0"/>
              <a:t>?</a:t>
            </a:r>
          </a:p>
          <a:p>
            <a:r>
              <a:rPr lang="en-US" dirty="0"/>
              <a:t>¿</a:t>
            </a:r>
            <a:r>
              <a:rPr lang="en-US" dirty="0" err="1"/>
              <a:t>Cómo</a:t>
            </a:r>
            <a:r>
              <a:rPr lang="en-US" dirty="0"/>
              <a:t> </a:t>
            </a:r>
            <a:r>
              <a:rPr lang="en-US" dirty="0" err="1"/>
              <a:t>verificar</a:t>
            </a:r>
            <a:r>
              <a:rPr lang="en-US" dirty="0"/>
              <a:t> </a:t>
            </a:r>
            <a:r>
              <a:rPr lang="en-US" dirty="0" err="1"/>
              <a:t>si</a:t>
            </a:r>
            <a:r>
              <a:rPr lang="en-US" dirty="0"/>
              <a:t> </a:t>
            </a:r>
            <a:r>
              <a:rPr lang="en-US" dirty="0" err="1"/>
              <a:t>una</a:t>
            </a:r>
            <a:r>
              <a:rPr lang="en-US" dirty="0"/>
              <a:t> variable a </a:t>
            </a:r>
            <a:r>
              <a:rPr lang="en-US" dirty="0" err="1"/>
              <a:t>sido</a:t>
            </a:r>
            <a:r>
              <a:rPr lang="en-US" dirty="0"/>
              <a:t> </a:t>
            </a:r>
            <a:r>
              <a:rPr lang="en-US" dirty="0" err="1"/>
              <a:t>inicializada</a:t>
            </a:r>
            <a:r>
              <a:rPr lang="en-US" dirty="0"/>
              <a:t> con </a:t>
            </a:r>
            <a:r>
              <a:rPr lang="en-US" b="1" dirty="0"/>
              <a:t>null</a:t>
            </a:r>
            <a:r>
              <a:rPr lang="en-US" dirty="0"/>
              <a:t>?</a:t>
            </a:r>
          </a:p>
          <a:p>
            <a:endParaRPr lang="en-US" dirty="0" smtClean="0"/>
          </a:p>
        </p:txBody>
      </p:sp>
    </p:spTree>
    <p:extLst>
      <p:ext uri="{BB962C8B-B14F-4D97-AF65-F5344CB8AC3E}">
        <p14:creationId xmlns:p14="http://schemas.microsoft.com/office/powerpoint/2010/main" val="10283894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Cuál</a:t>
            </a:r>
            <a:r>
              <a:rPr lang="en-US" dirty="0" smtClean="0"/>
              <a:t> </a:t>
            </a:r>
            <a:r>
              <a:rPr lang="en-US" dirty="0" err="1" smtClean="0"/>
              <a:t>es</a:t>
            </a:r>
            <a:r>
              <a:rPr lang="en-US" dirty="0" smtClean="0"/>
              <a:t> la </a:t>
            </a:r>
            <a:r>
              <a:rPr lang="en-US" dirty="0" err="1" smtClean="0"/>
              <a:t>salida</a:t>
            </a:r>
            <a:r>
              <a:rPr lang="en-US" dirty="0" smtClean="0"/>
              <a:t> de </a:t>
            </a:r>
            <a:r>
              <a:rPr lang="en-US" dirty="0" err="1" smtClean="0"/>
              <a:t>ejecutar</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pic>
        <p:nvPicPr>
          <p:cNvPr id="4" name="Picture 3"/>
          <p:cNvPicPr>
            <a:picLocks noChangeAspect="1"/>
          </p:cNvPicPr>
          <p:nvPr/>
        </p:nvPicPr>
        <p:blipFill>
          <a:blip r:embed="rId3"/>
          <a:stretch>
            <a:fillRect/>
          </a:stretch>
        </p:blipFill>
        <p:spPr>
          <a:xfrm>
            <a:off x="6692495" y="4439086"/>
            <a:ext cx="5499505" cy="2418914"/>
          </a:xfrm>
          <a:prstGeom prst="rect">
            <a:avLst/>
          </a:prstGeom>
          <a:solidFill>
            <a:schemeClr val="bg1"/>
          </a:solidFill>
          <a:ln>
            <a:solidFill>
              <a:schemeClr val="tx1"/>
            </a:solidFill>
          </a:ln>
        </p:spPr>
      </p:pic>
      <p:sp>
        <p:nvSpPr>
          <p:cNvPr id="5" name="TextBox 4"/>
          <p:cNvSpPr txBox="1"/>
          <p:nvPr/>
        </p:nvSpPr>
        <p:spPr>
          <a:xfrm>
            <a:off x="2367803" y="1980608"/>
            <a:ext cx="7456394" cy="1938992"/>
          </a:xfrm>
          <a:prstGeom prst="rect">
            <a:avLst/>
          </a:prstGeom>
          <a:noFill/>
          <a:ln>
            <a:solidFill>
              <a:schemeClr val="accent1"/>
            </a:solidFill>
          </a:ln>
        </p:spPr>
        <p:txBody>
          <a:bodyPr wrap="square" rtlCol="0">
            <a:spAutoFit/>
          </a:bodyPr>
          <a:lstStyle/>
          <a:p>
            <a:r>
              <a:rPr lang="en-GB" sz="2400" b="1" dirty="0">
                <a:latin typeface="Consolas" charset="0"/>
                <a:ea typeface="Consolas" charset="0"/>
                <a:cs typeface="Consolas" charset="0"/>
              </a:rPr>
              <a:t>public static void main(String[] </a:t>
            </a:r>
            <a:r>
              <a:rPr lang="en-GB" sz="2400" b="1" dirty="0" err="1">
                <a:latin typeface="Consolas" charset="0"/>
                <a:ea typeface="Consolas" charset="0"/>
                <a:cs typeface="Consolas" charset="0"/>
              </a:rPr>
              <a:t>args</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a:t>
            </a:r>
            <a:r>
              <a:rPr lang="en-GB" sz="2400" b="1" dirty="0" err="1">
                <a:latin typeface="Consolas" charset="0"/>
                <a:ea typeface="Consolas" charset="0"/>
                <a:cs typeface="Consolas" charset="0"/>
              </a:rPr>
              <a:t>Circulo</a:t>
            </a:r>
            <a:r>
              <a:rPr lang="en-GB" sz="2400" b="1" dirty="0">
                <a:latin typeface="Consolas" charset="0"/>
                <a:ea typeface="Consolas" charset="0"/>
                <a:cs typeface="Consolas" charset="0"/>
              </a:rPr>
              <a:t> c = new </a:t>
            </a:r>
            <a:r>
              <a:rPr lang="en-GB" sz="2400" b="1" dirty="0" err="1">
                <a:latin typeface="Consolas" charset="0"/>
                <a:ea typeface="Consolas" charset="0"/>
                <a:cs typeface="Consolas" charset="0"/>
              </a:rPr>
              <a:t>Circulo</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a:t>
            </a:r>
            <a:r>
              <a:rPr lang="en-GB" sz="2400" b="1" dirty="0" err="1" smtClean="0">
                <a:latin typeface="Consolas" charset="0"/>
                <a:ea typeface="Consolas" charset="0"/>
                <a:cs typeface="Consolas" charset="0"/>
              </a:rPr>
              <a:t>int</a:t>
            </a:r>
            <a:r>
              <a:rPr lang="en-GB" sz="2400" b="1" dirty="0" smtClean="0">
                <a:latin typeface="Consolas" charset="0"/>
                <a:ea typeface="Consolas" charset="0"/>
                <a:cs typeface="Consolas" charset="0"/>
              </a:rPr>
              <a:t> total </a:t>
            </a:r>
            <a:r>
              <a:rPr lang="en-GB" sz="2400" b="1" dirty="0">
                <a:latin typeface="Consolas" charset="0"/>
                <a:ea typeface="Consolas" charset="0"/>
                <a:cs typeface="Consolas" charset="0"/>
              </a:rPr>
              <a:t>= c.radio+5;</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        </a:t>
            </a:r>
            <a:r>
              <a:rPr lang="es-ES" sz="2400" b="1" dirty="0" err="1">
                <a:latin typeface="Consolas" charset="0"/>
                <a:ea typeface="Consolas" charset="0"/>
                <a:cs typeface="Consolas" charset="0"/>
              </a:rPr>
              <a:t>System.out.println</a:t>
            </a:r>
            <a:r>
              <a:rPr lang="es-ES" sz="2400" b="1" dirty="0">
                <a:latin typeface="Consolas" charset="0"/>
                <a:ea typeface="Consolas" charset="0"/>
                <a:cs typeface="Consolas" charset="0"/>
              </a:rPr>
              <a:t>(total);</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a:t>
            </a:r>
            <a:endParaRPr lang="en-GB" sz="2400" dirty="0">
              <a:latin typeface="Consolas" charset="0"/>
              <a:ea typeface="Consolas" charset="0"/>
              <a:cs typeface="Consolas" charset="0"/>
            </a:endParaRPr>
          </a:p>
        </p:txBody>
      </p:sp>
    </p:spTree>
    <p:extLst>
      <p:ext uri="{BB962C8B-B14F-4D97-AF65-F5344CB8AC3E}">
        <p14:creationId xmlns:p14="http://schemas.microsoft.com/office/powerpoint/2010/main" val="17731332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Cuál</a:t>
            </a:r>
            <a:r>
              <a:rPr lang="en-US" dirty="0" smtClean="0"/>
              <a:t> </a:t>
            </a:r>
            <a:r>
              <a:rPr lang="en-US" dirty="0" err="1" smtClean="0"/>
              <a:t>es</a:t>
            </a:r>
            <a:r>
              <a:rPr lang="en-US" dirty="0" smtClean="0"/>
              <a:t> la </a:t>
            </a:r>
            <a:r>
              <a:rPr lang="en-US" dirty="0" err="1" smtClean="0"/>
              <a:t>salida</a:t>
            </a:r>
            <a:r>
              <a:rPr lang="en-US" dirty="0" smtClean="0"/>
              <a:t> de </a:t>
            </a:r>
            <a:r>
              <a:rPr lang="en-US" dirty="0" err="1" smtClean="0"/>
              <a:t>ejecutar</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pic>
        <p:nvPicPr>
          <p:cNvPr id="4" name="Picture 3"/>
          <p:cNvPicPr>
            <a:picLocks noChangeAspect="1"/>
          </p:cNvPicPr>
          <p:nvPr/>
        </p:nvPicPr>
        <p:blipFill>
          <a:blip r:embed="rId3"/>
          <a:stretch>
            <a:fillRect/>
          </a:stretch>
        </p:blipFill>
        <p:spPr>
          <a:xfrm>
            <a:off x="6692495" y="4439086"/>
            <a:ext cx="5499505" cy="2418914"/>
          </a:xfrm>
          <a:prstGeom prst="rect">
            <a:avLst/>
          </a:prstGeom>
          <a:solidFill>
            <a:schemeClr val="bg1"/>
          </a:solidFill>
          <a:ln>
            <a:solidFill>
              <a:schemeClr val="tx1"/>
            </a:solidFill>
          </a:ln>
        </p:spPr>
      </p:pic>
      <p:sp>
        <p:nvSpPr>
          <p:cNvPr id="5" name="TextBox 4"/>
          <p:cNvSpPr txBox="1"/>
          <p:nvPr/>
        </p:nvSpPr>
        <p:spPr>
          <a:xfrm>
            <a:off x="2367803" y="1965110"/>
            <a:ext cx="7456394" cy="1938992"/>
          </a:xfrm>
          <a:prstGeom prst="rect">
            <a:avLst/>
          </a:prstGeom>
          <a:noFill/>
          <a:ln>
            <a:solidFill>
              <a:schemeClr val="accent1"/>
            </a:solidFill>
          </a:ln>
        </p:spPr>
        <p:txBody>
          <a:bodyPr wrap="square" rtlCol="0">
            <a:spAutoFit/>
          </a:bodyPr>
          <a:lstStyle/>
          <a:p>
            <a:r>
              <a:rPr lang="en-GB" sz="2400" b="1" dirty="0">
                <a:latin typeface="Consolas" charset="0"/>
                <a:ea typeface="Consolas" charset="0"/>
                <a:cs typeface="Consolas" charset="0"/>
              </a:rPr>
              <a:t>public static void main(String[] </a:t>
            </a:r>
            <a:r>
              <a:rPr lang="en-GB" sz="2400" b="1" dirty="0" err="1">
                <a:latin typeface="Consolas" charset="0"/>
                <a:ea typeface="Consolas" charset="0"/>
                <a:cs typeface="Consolas" charset="0"/>
              </a:rPr>
              <a:t>args</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a:t>
            </a:r>
            <a:r>
              <a:rPr lang="en-GB" sz="2400" b="1" dirty="0" err="1" smtClean="0">
                <a:latin typeface="Consolas" charset="0"/>
                <a:ea typeface="Consolas" charset="0"/>
                <a:cs typeface="Consolas" charset="0"/>
              </a:rPr>
              <a:t>int</a:t>
            </a:r>
            <a:r>
              <a:rPr lang="en-GB" sz="2400" b="1" dirty="0" smtClean="0">
                <a:latin typeface="Consolas" charset="0"/>
                <a:ea typeface="Consolas" charset="0"/>
                <a:cs typeface="Consolas" charset="0"/>
              </a:rPr>
              <a:t> radio;</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double total = </a:t>
            </a:r>
            <a:r>
              <a:rPr lang="en-GB" sz="2400" b="1" dirty="0" smtClean="0">
                <a:latin typeface="Consolas" charset="0"/>
                <a:ea typeface="Consolas" charset="0"/>
                <a:cs typeface="Consolas" charset="0"/>
              </a:rPr>
              <a:t>radio+5</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        </a:t>
            </a:r>
            <a:r>
              <a:rPr lang="es-ES" sz="2400" b="1" dirty="0" err="1">
                <a:latin typeface="Consolas" charset="0"/>
                <a:ea typeface="Consolas" charset="0"/>
                <a:cs typeface="Consolas" charset="0"/>
              </a:rPr>
              <a:t>System.out.println</a:t>
            </a:r>
            <a:r>
              <a:rPr lang="es-ES" sz="2400" b="1" dirty="0">
                <a:latin typeface="Consolas" charset="0"/>
                <a:ea typeface="Consolas" charset="0"/>
                <a:cs typeface="Consolas" charset="0"/>
              </a:rPr>
              <a:t>(total);</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a:t>
            </a:r>
            <a:endParaRPr lang="en-GB" sz="2400" dirty="0">
              <a:latin typeface="Consolas" charset="0"/>
              <a:ea typeface="Consolas" charset="0"/>
              <a:cs typeface="Consolas" charset="0"/>
            </a:endParaRPr>
          </a:p>
        </p:txBody>
      </p:sp>
    </p:spTree>
    <p:extLst>
      <p:ext uri="{BB962C8B-B14F-4D97-AF65-F5344CB8AC3E}">
        <p14:creationId xmlns:p14="http://schemas.microsoft.com/office/powerpoint/2010/main" val="8962057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Cuál</a:t>
            </a:r>
            <a:r>
              <a:rPr lang="en-US" dirty="0" smtClean="0"/>
              <a:t> </a:t>
            </a:r>
            <a:r>
              <a:rPr lang="en-US" dirty="0" err="1" smtClean="0"/>
              <a:t>es</a:t>
            </a:r>
            <a:r>
              <a:rPr lang="en-US" dirty="0" smtClean="0"/>
              <a:t> la </a:t>
            </a:r>
            <a:r>
              <a:rPr lang="en-US" dirty="0" err="1" smtClean="0"/>
              <a:t>salida</a:t>
            </a:r>
            <a:r>
              <a:rPr lang="en-US" dirty="0" smtClean="0"/>
              <a:t> de </a:t>
            </a:r>
            <a:r>
              <a:rPr lang="en-US" dirty="0" err="1" smtClean="0"/>
              <a:t>ejecutar</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pic>
        <p:nvPicPr>
          <p:cNvPr id="4" name="Picture 3"/>
          <p:cNvPicPr>
            <a:picLocks noChangeAspect="1"/>
          </p:cNvPicPr>
          <p:nvPr/>
        </p:nvPicPr>
        <p:blipFill>
          <a:blip r:embed="rId3"/>
          <a:stretch>
            <a:fillRect/>
          </a:stretch>
        </p:blipFill>
        <p:spPr>
          <a:xfrm>
            <a:off x="6692495" y="4439086"/>
            <a:ext cx="5499505" cy="2418914"/>
          </a:xfrm>
          <a:prstGeom prst="rect">
            <a:avLst/>
          </a:prstGeom>
          <a:solidFill>
            <a:schemeClr val="bg1"/>
          </a:solidFill>
          <a:ln>
            <a:solidFill>
              <a:schemeClr val="tx1"/>
            </a:solidFill>
          </a:ln>
        </p:spPr>
      </p:pic>
      <p:sp>
        <p:nvSpPr>
          <p:cNvPr id="5" name="TextBox 4"/>
          <p:cNvSpPr txBox="1"/>
          <p:nvPr/>
        </p:nvSpPr>
        <p:spPr>
          <a:xfrm>
            <a:off x="2367803" y="1910725"/>
            <a:ext cx="7456394" cy="2308324"/>
          </a:xfrm>
          <a:prstGeom prst="rect">
            <a:avLst/>
          </a:prstGeom>
          <a:noFill/>
          <a:ln>
            <a:solidFill>
              <a:schemeClr val="accent1"/>
            </a:solidFill>
          </a:ln>
        </p:spPr>
        <p:txBody>
          <a:bodyPr wrap="square" rtlCol="0">
            <a:spAutoFit/>
          </a:bodyPr>
          <a:lstStyle/>
          <a:p>
            <a:r>
              <a:rPr lang="en-GB" sz="2400" b="1" dirty="0">
                <a:latin typeface="Consolas" charset="0"/>
                <a:ea typeface="Consolas" charset="0"/>
                <a:cs typeface="Consolas" charset="0"/>
              </a:rPr>
              <a:t>public static void main(String[] </a:t>
            </a:r>
            <a:r>
              <a:rPr lang="en-GB" sz="2400" b="1" dirty="0" err="1">
                <a:latin typeface="Consolas" charset="0"/>
                <a:ea typeface="Consolas" charset="0"/>
                <a:cs typeface="Consolas" charset="0"/>
              </a:rPr>
              <a:t>args</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a:t>
            </a:r>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Circulo</a:t>
            </a:r>
            <a:r>
              <a:rPr lang="en-GB" sz="2400" b="1" dirty="0" smtClean="0">
                <a:latin typeface="Consolas" charset="0"/>
                <a:ea typeface="Consolas" charset="0"/>
                <a:cs typeface="Consolas" charset="0"/>
              </a:rPr>
              <a:t> c;</a:t>
            </a:r>
          </a:p>
          <a:p>
            <a:r>
              <a:rPr lang="en-GB" sz="2400" b="1" dirty="0">
                <a:latin typeface="Consolas" charset="0"/>
                <a:ea typeface="Consolas" charset="0"/>
                <a:cs typeface="Consolas" charset="0"/>
              </a:rPr>
              <a:t> </a:t>
            </a:r>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c.radio</a:t>
            </a:r>
            <a:r>
              <a:rPr lang="en-GB" sz="2400" b="1" dirty="0" smtClean="0">
                <a:latin typeface="Consolas" charset="0"/>
                <a:ea typeface="Consolas" charset="0"/>
                <a:cs typeface="Consolas" charset="0"/>
              </a:rPr>
              <a:t> = 10;</a:t>
            </a:r>
            <a:endParaRPr lang="en-GB" sz="2400" dirty="0">
              <a:latin typeface="Consolas" charset="0"/>
              <a:ea typeface="Consolas" charset="0"/>
              <a:cs typeface="Consolas" charset="0"/>
            </a:endParaRPr>
          </a:p>
          <a:p>
            <a:r>
              <a:rPr lang="en-GB" sz="2400" b="1" dirty="0">
                <a:latin typeface="Consolas" charset="0"/>
                <a:ea typeface="Consolas" charset="0"/>
                <a:cs typeface="Consolas" charset="0"/>
              </a:rPr>
              <a:t>        double total = </a:t>
            </a:r>
            <a:r>
              <a:rPr lang="en-GB" sz="2400" b="1" dirty="0" smtClean="0">
                <a:latin typeface="Consolas" charset="0"/>
                <a:ea typeface="Consolas" charset="0"/>
                <a:cs typeface="Consolas" charset="0"/>
              </a:rPr>
              <a:t>c.radio+5</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        </a:t>
            </a:r>
            <a:r>
              <a:rPr lang="es-ES" sz="2400" b="1" dirty="0" err="1">
                <a:latin typeface="Consolas" charset="0"/>
                <a:ea typeface="Consolas" charset="0"/>
                <a:cs typeface="Consolas" charset="0"/>
              </a:rPr>
              <a:t>System.out.println</a:t>
            </a:r>
            <a:r>
              <a:rPr lang="es-ES" sz="2400" b="1" dirty="0">
                <a:latin typeface="Consolas" charset="0"/>
                <a:ea typeface="Consolas" charset="0"/>
                <a:cs typeface="Consolas" charset="0"/>
              </a:rPr>
              <a:t>(total);</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a:t>
            </a:r>
            <a:endParaRPr lang="en-GB" sz="2400" dirty="0">
              <a:latin typeface="Consolas" charset="0"/>
              <a:ea typeface="Consolas" charset="0"/>
              <a:cs typeface="Consolas" charset="0"/>
            </a:endParaRPr>
          </a:p>
        </p:txBody>
      </p:sp>
    </p:spTree>
    <p:extLst>
      <p:ext uri="{BB962C8B-B14F-4D97-AF65-F5344CB8AC3E}">
        <p14:creationId xmlns:p14="http://schemas.microsoft.com/office/powerpoint/2010/main" val="26306909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r>
              <a:rPr lang="en-US" dirty="0" err="1" smtClean="0"/>
              <a:t>Cuál</a:t>
            </a:r>
            <a:r>
              <a:rPr lang="en-US" dirty="0" smtClean="0"/>
              <a:t> </a:t>
            </a:r>
            <a:r>
              <a:rPr lang="en-US" dirty="0" err="1" smtClean="0"/>
              <a:t>es</a:t>
            </a:r>
            <a:r>
              <a:rPr lang="en-US" dirty="0" smtClean="0"/>
              <a:t> la </a:t>
            </a:r>
            <a:r>
              <a:rPr lang="en-US" dirty="0" err="1" smtClean="0"/>
              <a:t>salida</a:t>
            </a:r>
            <a:r>
              <a:rPr lang="en-US" dirty="0" smtClean="0"/>
              <a:t> de </a:t>
            </a:r>
            <a:r>
              <a:rPr lang="en-US" dirty="0" err="1" smtClean="0"/>
              <a:t>ejecutar</a:t>
            </a:r>
            <a:r>
              <a:rPr lang="en-US" dirty="0" smtClean="0"/>
              <a:t> el </a:t>
            </a:r>
            <a:r>
              <a:rPr lang="en-US" dirty="0" err="1" smtClean="0"/>
              <a:t>siguiente</a:t>
            </a:r>
            <a:r>
              <a:rPr lang="en-US" dirty="0" smtClean="0"/>
              <a:t> </a:t>
            </a:r>
            <a:r>
              <a:rPr lang="en-US" dirty="0" err="1" smtClean="0"/>
              <a:t>código</a:t>
            </a:r>
            <a:r>
              <a:rPr lang="en-US" dirty="0" smtClean="0"/>
              <a:t>?</a:t>
            </a:r>
            <a:endParaRPr lang="en-US" dirty="0"/>
          </a:p>
        </p:txBody>
      </p:sp>
      <p:sp>
        <p:nvSpPr>
          <p:cNvPr id="5" name="TextBox 4"/>
          <p:cNvSpPr txBox="1"/>
          <p:nvPr/>
        </p:nvSpPr>
        <p:spPr>
          <a:xfrm>
            <a:off x="988454" y="1958533"/>
            <a:ext cx="7456394" cy="3785652"/>
          </a:xfrm>
          <a:prstGeom prst="rect">
            <a:avLst/>
          </a:prstGeom>
          <a:noFill/>
          <a:ln>
            <a:solidFill>
              <a:schemeClr val="accent1"/>
            </a:solidFill>
          </a:ln>
        </p:spPr>
        <p:txBody>
          <a:bodyPr wrap="square" rtlCol="0">
            <a:spAutoFit/>
          </a:bodyPr>
          <a:lstStyle/>
          <a:p>
            <a:r>
              <a:rPr lang="en-GB" sz="2400" b="1" dirty="0">
                <a:latin typeface="Consolas" charset="0"/>
                <a:ea typeface="Consolas" charset="0"/>
                <a:cs typeface="Consolas" charset="0"/>
              </a:rPr>
              <a:t>public static void main(String[] </a:t>
            </a:r>
            <a:r>
              <a:rPr lang="en-GB" sz="2400" b="1" dirty="0" err="1">
                <a:latin typeface="Consolas" charset="0"/>
                <a:ea typeface="Consolas" charset="0"/>
                <a:cs typeface="Consolas" charset="0"/>
              </a:rPr>
              <a:t>args</a:t>
            </a:r>
            <a:r>
              <a:rPr lang="en-GB"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int</a:t>
            </a:r>
            <a:r>
              <a:rPr lang="en-GB" sz="2400" b="1" dirty="0" smtClean="0">
                <a:latin typeface="Consolas" charset="0"/>
                <a:ea typeface="Consolas" charset="0"/>
                <a:cs typeface="Consolas" charset="0"/>
              </a:rPr>
              <a:t> radio = 5;</a:t>
            </a:r>
          </a:p>
          <a:p>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Circulo</a:t>
            </a:r>
            <a:r>
              <a:rPr lang="en-GB" sz="2400" b="1" dirty="0" smtClean="0">
                <a:latin typeface="Consolas" charset="0"/>
                <a:ea typeface="Consolas" charset="0"/>
                <a:cs typeface="Consolas" charset="0"/>
              </a:rPr>
              <a:t> c = new </a:t>
            </a:r>
            <a:r>
              <a:rPr lang="en-GB" sz="2400" b="1" dirty="0" err="1" smtClean="0">
                <a:latin typeface="Consolas" charset="0"/>
                <a:ea typeface="Consolas" charset="0"/>
                <a:cs typeface="Consolas" charset="0"/>
              </a:rPr>
              <a:t>Circulo</a:t>
            </a:r>
            <a:r>
              <a:rPr lang="en-GB" sz="2400" b="1" dirty="0" smtClean="0">
                <a:latin typeface="Consolas" charset="0"/>
                <a:ea typeface="Consolas" charset="0"/>
                <a:cs typeface="Consolas" charset="0"/>
              </a:rPr>
              <a:t>();</a:t>
            </a:r>
          </a:p>
          <a:p>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Circulo</a:t>
            </a:r>
            <a:r>
              <a:rPr lang="en-GB" sz="2400" b="1" dirty="0" smtClean="0">
                <a:latin typeface="Consolas" charset="0"/>
                <a:ea typeface="Consolas" charset="0"/>
                <a:cs typeface="Consolas" charset="0"/>
              </a:rPr>
              <a:t> c2 = c;</a:t>
            </a:r>
          </a:p>
          <a:p>
            <a:r>
              <a:rPr lang="en-GB" sz="2400" b="1" dirty="0" smtClean="0">
                <a:latin typeface="Consolas" charset="0"/>
                <a:ea typeface="Consolas" charset="0"/>
                <a:cs typeface="Consolas" charset="0"/>
              </a:rPr>
              <a:t>	</a:t>
            </a:r>
            <a:r>
              <a:rPr lang="en-GB" sz="2400" b="1" dirty="0" err="1" smtClean="0">
                <a:latin typeface="Consolas" charset="0"/>
                <a:ea typeface="Consolas" charset="0"/>
                <a:cs typeface="Consolas" charset="0"/>
              </a:rPr>
              <a:t>c.radio</a:t>
            </a:r>
            <a:r>
              <a:rPr lang="en-GB" sz="2400" b="1" dirty="0" smtClean="0">
                <a:latin typeface="Consolas" charset="0"/>
                <a:ea typeface="Consolas" charset="0"/>
                <a:cs typeface="Consolas" charset="0"/>
              </a:rPr>
              <a:t> = radio;</a:t>
            </a:r>
          </a:p>
          <a:p>
            <a:r>
              <a:rPr lang="en-GB" sz="2400" b="1" dirty="0" smtClean="0">
                <a:latin typeface="Consolas" charset="0"/>
                <a:ea typeface="Consolas" charset="0"/>
                <a:cs typeface="Consolas" charset="0"/>
              </a:rPr>
              <a:t>	radio = 10; </a:t>
            </a:r>
            <a:r>
              <a:rPr lang="en-GB" sz="2400" b="1" dirty="0">
                <a:latin typeface="Consolas" charset="0"/>
                <a:ea typeface="Consolas" charset="0"/>
                <a:cs typeface="Consolas" charset="0"/>
              </a:rPr>
              <a:t>	</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	</a:t>
            </a:r>
            <a:r>
              <a:rPr lang="es-ES" sz="2400" b="1" dirty="0" err="1" smtClean="0">
                <a:latin typeface="Consolas" charset="0"/>
                <a:ea typeface="Consolas" charset="0"/>
                <a:cs typeface="Consolas" charset="0"/>
              </a:rPr>
              <a:t>System.out.println</a:t>
            </a:r>
            <a:r>
              <a:rPr lang="es-ES" sz="2400" b="1" dirty="0" smtClean="0">
                <a:latin typeface="Consolas" charset="0"/>
                <a:ea typeface="Consolas" charset="0"/>
                <a:cs typeface="Consolas" charset="0"/>
              </a:rPr>
              <a:t>(</a:t>
            </a:r>
            <a:r>
              <a:rPr lang="es-ES" sz="2400" b="1" dirty="0" err="1" smtClean="0">
                <a:latin typeface="Consolas" charset="0"/>
                <a:ea typeface="Consolas" charset="0"/>
                <a:cs typeface="Consolas" charset="0"/>
              </a:rPr>
              <a:t>c.radio</a:t>
            </a:r>
            <a:r>
              <a:rPr lang="es-ES" sz="2400" b="1" dirty="0" smtClean="0">
                <a:latin typeface="Consolas" charset="0"/>
                <a:ea typeface="Consolas" charset="0"/>
                <a:cs typeface="Consolas" charset="0"/>
              </a:rPr>
              <a:t>);</a:t>
            </a:r>
          </a:p>
          <a:p>
            <a:r>
              <a:rPr lang="es-ES" sz="2400" b="1" dirty="0" smtClean="0">
                <a:latin typeface="Consolas" charset="0"/>
                <a:ea typeface="Consolas" charset="0"/>
                <a:cs typeface="Consolas" charset="0"/>
              </a:rPr>
              <a:t>	</a:t>
            </a:r>
            <a:r>
              <a:rPr lang="es-ES" sz="2400" b="1" dirty="0" err="1" smtClean="0">
                <a:latin typeface="Consolas" charset="0"/>
                <a:ea typeface="Consolas" charset="0"/>
                <a:cs typeface="Consolas" charset="0"/>
              </a:rPr>
              <a:t>System.out.println</a:t>
            </a:r>
            <a:r>
              <a:rPr lang="es-ES" sz="2400" b="1" dirty="0" smtClean="0">
                <a:latin typeface="Consolas" charset="0"/>
                <a:ea typeface="Consolas" charset="0"/>
                <a:cs typeface="Consolas" charset="0"/>
              </a:rPr>
              <a:t>(c2.radio</a:t>
            </a:r>
            <a:r>
              <a:rPr lang="es-ES" sz="2400" b="1" dirty="0">
                <a:latin typeface="Consolas" charset="0"/>
                <a:ea typeface="Consolas" charset="0"/>
                <a:cs typeface="Consolas" charset="0"/>
              </a:rPr>
              <a:t>);</a:t>
            </a:r>
            <a:endParaRPr lang="en-GB" sz="2400" dirty="0">
              <a:latin typeface="Consolas" charset="0"/>
              <a:ea typeface="Consolas" charset="0"/>
              <a:cs typeface="Consolas" charset="0"/>
            </a:endParaRPr>
          </a:p>
          <a:p>
            <a:r>
              <a:rPr lang="en-GB" sz="2400" dirty="0" smtClean="0">
                <a:latin typeface="Consolas" charset="0"/>
                <a:ea typeface="Consolas" charset="0"/>
                <a:cs typeface="Consolas" charset="0"/>
              </a:rPr>
              <a:t>	</a:t>
            </a:r>
            <a:r>
              <a:rPr lang="es-ES" sz="2400" b="1" dirty="0" err="1" smtClean="0">
                <a:latin typeface="Consolas" charset="0"/>
                <a:ea typeface="Consolas" charset="0"/>
                <a:cs typeface="Consolas" charset="0"/>
              </a:rPr>
              <a:t>System.out.println</a:t>
            </a:r>
            <a:r>
              <a:rPr lang="es-ES" sz="2400" b="1" dirty="0" smtClean="0">
                <a:latin typeface="Consolas" charset="0"/>
                <a:ea typeface="Consolas" charset="0"/>
                <a:cs typeface="Consolas" charset="0"/>
              </a:rPr>
              <a:t>(radio);</a:t>
            </a:r>
            <a:endParaRPr lang="en-GB" sz="2400" dirty="0">
              <a:latin typeface="Consolas" charset="0"/>
              <a:ea typeface="Consolas" charset="0"/>
              <a:cs typeface="Consolas" charset="0"/>
            </a:endParaRPr>
          </a:p>
          <a:p>
            <a:r>
              <a:rPr lang="es-ES" sz="2400" b="1" dirty="0">
                <a:latin typeface="Consolas" charset="0"/>
                <a:ea typeface="Consolas" charset="0"/>
                <a:cs typeface="Consolas" charset="0"/>
              </a:rPr>
              <a:t>}</a:t>
            </a:r>
            <a:endParaRPr lang="en-GB" sz="2400" dirty="0">
              <a:latin typeface="Consolas" charset="0"/>
              <a:ea typeface="Consolas" charset="0"/>
              <a:cs typeface="Consolas" charset="0"/>
            </a:endParaRPr>
          </a:p>
        </p:txBody>
      </p:sp>
      <p:pic>
        <p:nvPicPr>
          <p:cNvPr id="6" name="Picture 5"/>
          <p:cNvPicPr>
            <a:picLocks noChangeAspect="1"/>
          </p:cNvPicPr>
          <p:nvPr/>
        </p:nvPicPr>
        <p:blipFill>
          <a:blip r:embed="rId3"/>
          <a:stretch>
            <a:fillRect/>
          </a:stretch>
        </p:blipFill>
        <p:spPr>
          <a:xfrm>
            <a:off x="7191214" y="4658444"/>
            <a:ext cx="5000786" cy="2199556"/>
          </a:xfrm>
          <a:prstGeom prst="rect">
            <a:avLst/>
          </a:prstGeom>
          <a:solidFill>
            <a:schemeClr val="bg1"/>
          </a:solidFill>
          <a:ln>
            <a:solidFill>
              <a:schemeClr val="tx1"/>
            </a:solidFill>
          </a:ln>
        </p:spPr>
      </p:pic>
    </p:spTree>
    <p:extLst>
      <p:ext uri="{BB962C8B-B14F-4D97-AF65-F5344CB8AC3E}">
        <p14:creationId xmlns:p14="http://schemas.microsoft.com/office/powerpoint/2010/main" val="784655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Shadowing</a:t>
            </a:r>
            <a:endParaRPr lang="en-US" dirty="0"/>
          </a:p>
        </p:txBody>
      </p:sp>
      <p:pic>
        <p:nvPicPr>
          <p:cNvPr id="4" name="Picture 3"/>
          <p:cNvPicPr>
            <a:picLocks noChangeAspect="1"/>
          </p:cNvPicPr>
          <p:nvPr/>
        </p:nvPicPr>
        <p:blipFill>
          <a:blip r:embed="rId2"/>
          <a:stretch>
            <a:fillRect/>
          </a:stretch>
        </p:blipFill>
        <p:spPr>
          <a:xfrm>
            <a:off x="1070675" y="1566701"/>
            <a:ext cx="6714065" cy="4887912"/>
          </a:xfrm>
          <a:prstGeom prst="rect">
            <a:avLst/>
          </a:prstGeom>
          <a:ln>
            <a:solidFill>
              <a:schemeClr val="tx1"/>
            </a:solidFill>
          </a:ln>
        </p:spPr>
      </p:pic>
    </p:spTree>
    <p:extLst>
      <p:ext uri="{BB962C8B-B14F-4D97-AF65-F5344CB8AC3E}">
        <p14:creationId xmlns:p14="http://schemas.microsoft.com/office/powerpoint/2010/main" val="4471625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31190" y="2922346"/>
            <a:ext cx="10515600" cy="1325563"/>
          </a:xfrm>
        </p:spPr>
        <p:txBody>
          <a:bodyPr/>
          <a:lstStyle/>
          <a:p>
            <a:pPr algn="ctr"/>
            <a:r>
              <a:rPr lang="en-US" dirty="0" err="1"/>
              <a:t>Pasando</a:t>
            </a:r>
            <a:r>
              <a:rPr lang="en-US" dirty="0"/>
              <a:t> </a:t>
            </a:r>
            <a:r>
              <a:rPr lang="en-US" dirty="0" err="1"/>
              <a:t>Argumentos</a:t>
            </a:r>
            <a:r>
              <a:rPr lang="en-US" dirty="0"/>
              <a:t> a un </a:t>
            </a:r>
            <a:r>
              <a:rPr lang="en-US" dirty="0" err="1"/>
              <a:t>método</a:t>
            </a:r>
            <a:endParaRPr lang="en-US" dirty="0"/>
          </a:p>
        </p:txBody>
      </p:sp>
    </p:spTree>
    <p:extLst>
      <p:ext uri="{BB962C8B-B14F-4D97-AF65-F5344CB8AC3E}">
        <p14:creationId xmlns:p14="http://schemas.microsoft.com/office/powerpoint/2010/main" val="492944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72b3f69c4d_1_1250"/>
          <p:cNvSpPr txBox="1">
            <a:spLocks noGrp="1"/>
          </p:cNvSpPr>
          <p:nvPr>
            <p:ph type="title"/>
          </p:nvPr>
        </p:nvSpPr>
        <p:spPr>
          <a:xfrm>
            <a:off x="1286774" y="2987555"/>
            <a:ext cx="10515600" cy="13257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rgbClr val="002060"/>
              </a:buClr>
              <a:buSzPts val="4400"/>
              <a:buFont typeface="Calibri"/>
              <a:buNone/>
            </a:pPr>
            <a:r>
              <a:rPr lang="en-US" dirty="0"/>
              <a:t>¿</a:t>
            </a:r>
            <a:r>
              <a:rPr lang="en-US" dirty="0" err="1"/>
              <a:t>Cómo</a:t>
            </a:r>
            <a:r>
              <a:rPr lang="en-US" dirty="0"/>
              <a:t> </a:t>
            </a:r>
            <a:r>
              <a:rPr lang="en-US" dirty="0" err="1"/>
              <a:t>podemos</a:t>
            </a:r>
            <a:r>
              <a:rPr lang="en-US" dirty="0"/>
              <a:t> </a:t>
            </a:r>
            <a:r>
              <a:rPr lang="en-US" dirty="0" err="1"/>
              <a:t>crear</a:t>
            </a:r>
            <a:r>
              <a:rPr lang="en-US" dirty="0"/>
              <a:t> </a:t>
            </a:r>
            <a:r>
              <a:rPr lang="en-US" dirty="0" err="1"/>
              <a:t>objetos</a:t>
            </a:r>
            <a:r>
              <a:rPr lang="en-US" dirty="0"/>
              <a:t>?</a:t>
            </a:r>
            <a:endParaRPr dirty="0"/>
          </a:p>
        </p:txBody>
      </p:sp>
    </p:spTree>
    <p:extLst>
      <p:ext uri="{BB962C8B-B14F-4D97-AF65-F5344CB8AC3E}">
        <p14:creationId xmlns:p14="http://schemas.microsoft.com/office/powerpoint/2010/main" val="2187678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Pasando</a:t>
            </a:r>
            <a:r>
              <a:rPr lang="en-US" dirty="0" smtClean="0"/>
              <a:t> </a:t>
            </a:r>
            <a:r>
              <a:rPr lang="en-US" dirty="0" err="1" smtClean="0"/>
              <a:t>Argumentos</a:t>
            </a:r>
            <a:r>
              <a:rPr lang="en-US" dirty="0" smtClean="0"/>
              <a:t> a un </a:t>
            </a:r>
            <a:r>
              <a:rPr lang="en-US" dirty="0" err="1" smtClean="0"/>
              <a:t>método</a:t>
            </a:r>
            <a:r>
              <a:rPr lang="en-US" dirty="0" smtClean="0"/>
              <a:t> </a:t>
            </a:r>
            <a:r>
              <a:rPr lang="en-US" dirty="0" err="1" smtClean="0"/>
              <a:t>en</a:t>
            </a:r>
            <a:r>
              <a:rPr lang="en-US" dirty="0" smtClean="0"/>
              <a:t> Java</a:t>
            </a:r>
            <a:endParaRPr lang="en-US" dirty="0"/>
          </a:p>
        </p:txBody>
      </p:sp>
      <p:sp>
        <p:nvSpPr>
          <p:cNvPr id="3" name="Content Placeholder 2"/>
          <p:cNvSpPr>
            <a:spLocks noGrp="1"/>
          </p:cNvSpPr>
          <p:nvPr>
            <p:ph idx="1"/>
          </p:nvPr>
        </p:nvSpPr>
        <p:spPr/>
        <p:txBody>
          <a:bodyPr/>
          <a:lstStyle/>
          <a:p>
            <a:pPr algn="just">
              <a:lnSpc>
                <a:spcPct val="100000"/>
              </a:lnSpc>
              <a:spcBef>
                <a:spcPts val="0"/>
              </a:spcBef>
              <a:buClrTx/>
            </a:pPr>
            <a:r>
              <a:rPr lang="en-US" dirty="0" smtClean="0"/>
              <a:t>Java </a:t>
            </a:r>
            <a:r>
              <a:rPr lang="en-US" dirty="0" err="1" smtClean="0"/>
              <a:t>usa</a:t>
            </a:r>
            <a:r>
              <a:rPr lang="en-US" dirty="0" smtClean="0"/>
              <a:t> la </a:t>
            </a:r>
            <a:r>
              <a:rPr lang="en-US" dirty="0" err="1" smtClean="0"/>
              <a:t>propuesta</a:t>
            </a:r>
            <a:r>
              <a:rPr lang="en-US" dirty="0" smtClean="0"/>
              <a:t> </a:t>
            </a:r>
            <a:r>
              <a:rPr lang="en-US" dirty="0" err="1" smtClean="0"/>
              <a:t>llamada</a:t>
            </a:r>
            <a:r>
              <a:rPr lang="en-US" dirty="0" smtClean="0"/>
              <a:t> </a:t>
            </a:r>
            <a:r>
              <a:rPr lang="en-US" b="1" dirty="0" smtClean="0"/>
              <a:t>“</a:t>
            </a:r>
            <a:r>
              <a:rPr lang="en-US" b="1" dirty="0" err="1" smtClean="0"/>
              <a:t>pase</a:t>
            </a:r>
            <a:r>
              <a:rPr lang="en-US" b="1" dirty="0" smtClean="0"/>
              <a:t> </a:t>
            </a:r>
            <a:r>
              <a:rPr lang="en-US" b="1" dirty="0" err="1" smtClean="0"/>
              <a:t>por</a:t>
            </a:r>
            <a:r>
              <a:rPr lang="en-US" b="1" dirty="0" smtClean="0"/>
              <a:t> valor” </a:t>
            </a:r>
            <a:r>
              <a:rPr lang="en-US" dirty="0" smtClean="0"/>
              <a:t>(call by value) para </a:t>
            </a:r>
            <a:r>
              <a:rPr lang="en-US" dirty="0" err="1" smtClean="0"/>
              <a:t>pasar</a:t>
            </a:r>
            <a:r>
              <a:rPr lang="en-US" dirty="0" smtClean="0"/>
              <a:t> </a:t>
            </a:r>
            <a:r>
              <a:rPr lang="en-US" dirty="0" err="1" smtClean="0"/>
              <a:t>argumentos</a:t>
            </a:r>
            <a:r>
              <a:rPr lang="en-US" dirty="0" smtClean="0"/>
              <a:t> a </a:t>
            </a:r>
            <a:r>
              <a:rPr lang="en-US" dirty="0" err="1" smtClean="0"/>
              <a:t>una</a:t>
            </a:r>
            <a:r>
              <a:rPr lang="en-US" dirty="0" smtClean="0"/>
              <a:t> sub-</a:t>
            </a:r>
            <a:r>
              <a:rPr lang="en-US" dirty="0" err="1" smtClean="0"/>
              <a:t>rutina</a:t>
            </a:r>
            <a:r>
              <a:rPr lang="en-US" dirty="0" smtClean="0"/>
              <a:t>.</a:t>
            </a:r>
          </a:p>
          <a:p>
            <a:pPr algn="just">
              <a:lnSpc>
                <a:spcPct val="100000"/>
              </a:lnSpc>
              <a:spcBef>
                <a:spcPts val="0"/>
              </a:spcBef>
              <a:buClrTx/>
            </a:pPr>
            <a:endParaRPr lang="en-US" dirty="0"/>
          </a:p>
          <a:p>
            <a:pPr algn="just">
              <a:lnSpc>
                <a:spcPct val="100000"/>
              </a:lnSpc>
              <a:spcBef>
                <a:spcPts val="0"/>
              </a:spcBef>
              <a:buClrTx/>
            </a:pPr>
            <a:r>
              <a:rPr lang="en-US" dirty="0" err="1" smtClean="0"/>
              <a:t>Esta</a:t>
            </a:r>
            <a:r>
              <a:rPr lang="en-US" dirty="0" smtClean="0"/>
              <a:t> </a:t>
            </a:r>
            <a:r>
              <a:rPr lang="en-US" dirty="0" err="1" smtClean="0"/>
              <a:t>propuesta</a:t>
            </a:r>
            <a:r>
              <a:rPr lang="en-US" dirty="0" smtClean="0"/>
              <a:t> </a:t>
            </a:r>
            <a:r>
              <a:rPr lang="en-US" dirty="0" err="1" smtClean="0"/>
              <a:t>consiste</a:t>
            </a:r>
            <a:r>
              <a:rPr lang="en-US" dirty="0" smtClean="0"/>
              <a:t> </a:t>
            </a:r>
            <a:r>
              <a:rPr lang="en-US" dirty="0" err="1" smtClean="0"/>
              <a:t>en</a:t>
            </a:r>
            <a:r>
              <a:rPr lang="en-US" dirty="0" smtClean="0"/>
              <a:t> </a:t>
            </a:r>
            <a:r>
              <a:rPr lang="en-US" dirty="0" err="1" smtClean="0"/>
              <a:t>copiar</a:t>
            </a:r>
            <a:r>
              <a:rPr lang="en-US" dirty="0" smtClean="0"/>
              <a:t> el valor del </a:t>
            </a:r>
            <a:r>
              <a:rPr lang="en-US" dirty="0" err="1" smtClean="0"/>
              <a:t>argumento</a:t>
            </a:r>
            <a:r>
              <a:rPr lang="en-US" dirty="0" smtClean="0"/>
              <a:t> al </a:t>
            </a:r>
            <a:r>
              <a:rPr lang="en-US" dirty="0" err="1" smtClean="0"/>
              <a:t>parámetro</a:t>
            </a:r>
            <a:r>
              <a:rPr lang="en-US" dirty="0" smtClean="0"/>
              <a:t> de </a:t>
            </a:r>
            <a:r>
              <a:rPr lang="en-US" dirty="0"/>
              <a:t>la </a:t>
            </a:r>
            <a:r>
              <a:rPr lang="en-US" dirty="0" smtClean="0"/>
              <a:t>sub-</a:t>
            </a:r>
            <a:r>
              <a:rPr lang="en-US" dirty="0" err="1" smtClean="0"/>
              <a:t>rutina</a:t>
            </a:r>
            <a:r>
              <a:rPr lang="en-US" dirty="0" smtClean="0"/>
              <a:t>.</a:t>
            </a:r>
          </a:p>
          <a:p>
            <a:pPr algn="just">
              <a:lnSpc>
                <a:spcPct val="100000"/>
              </a:lnSpc>
              <a:spcBef>
                <a:spcPts val="0"/>
              </a:spcBef>
              <a:buClrTx/>
            </a:pPr>
            <a:endParaRPr lang="en-US" dirty="0"/>
          </a:p>
          <a:p>
            <a:r>
              <a:rPr lang="en-US" dirty="0"/>
              <a:t>Nota:</a:t>
            </a:r>
          </a:p>
          <a:p>
            <a:pPr lvl="1"/>
            <a:r>
              <a:rPr lang="en-US" dirty="0" err="1"/>
              <a:t>Argumentos</a:t>
            </a:r>
            <a:r>
              <a:rPr lang="en-US" dirty="0"/>
              <a:t> son </a:t>
            </a:r>
            <a:r>
              <a:rPr lang="en-US" dirty="0" err="1"/>
              <a:t>los</a:t>
            </a:r>
            <a:r>
              <a:rPr lang="en-US" dirty="0"/>
              <a:t> </a:t>
            </a:r>
            <a:r>
              <a:rPr lang="en-US" dirty="0" err="1"/>
              <a:t>valores</a:t>
            </a:r>
            <a:r>
              <a:rPr lang="en-US" dirty="0"/>
              <a:t> que se </a:t>
            </a:r>
            <a:r>
              <a:rPr lang="en-US" dirty="0" err="1"/>
              <a:t>usan</a:t>
            </a:r>
            <a:r>
              <a:rPr lang="en-US" dirty="0"/>
              <a:t> </a:t>
            </a:r>
            <a:r>
              <a:rPr lang="en-US" dirty="0" err="1"/>
              <a:t>cuando</a:t>
            </a:r>
            <a:r>
              <a:rPr lang="en-US" dirty="0"/>
              <a:t> se </a:t>
            </a:r>
            <a:r>
              <a:rPr lang="en-US" dirty="0" err="1"/>
              <a:t>invoca</a:t>
            </a:r>
            <a:r>
              <a:rPr lang="en-US" dirty="0"/>
              <a:t> un </a:t>
            </a:r>
            <a:r>
              <a:rPr lang="en-US" dirty="0" err="1"/>
              <a:t>método</a:t>
            </a:r>
            <a:endParaRPr lang="en-US" dirty="0"/>
          </a:p>
          <a:p>
            <a:pPr lvl="1"/>
            <a:r>
              <a:rPr lang="en-US" dirty="0" err="1"/>
              <a:t>Parámetro</a:t>
            </a:r>
            <a:r>
              <a:rPr lang="en-US" dirty="0"/>
              <a:t> son </a:t>
            </a:r>
            <a:r>
              <a:rPr lang="en-US" dirty="0" err="1"/>
              <a:t>los</a:t>
            </a:r>
            <a:r>
              <a:rPr lang="en-US" dirty="0"/>
              <a:t> </a:t>
            </a:r>
            <a:r>
              <a:rPr lang="en-US" dirty="0" err="1"/>
              <a:t>valores</a:t>
            </a:r>
            <a:r>
              <a:rPr lang="en-US" dirty="0"/>
              <a:t> </a:t>
            </a:r>
            <a:r>
              <a:rPr lang="en-US" dirty="0" err="1"/>
              <a:t>en</a:t>
            </a:r>
            <a:r>
              <a:rPr lang="en-US" dirty="0"/>
              <a:t> la </a:t>
            </a:r>
            <a:r>
              <a:rPr lang="en-US" dirty="0" err="1"/>
              <a:t>definción</a:t>
            </a:r>
            <a:r>
              <a:rPr lang="en-US" dirty="0"/>
              <a:t> del </a:t>
            </a:r>
            <a:r>
              <a:rPr lang="en-US" dirty="0" err="1"/>
              <a:t>método</a:t>
            </a:r>
            <a:r>
              <a:rPr lang="en-US" dirty="0"/>
              <a:t>.</a:t>
            </a:r>
          </a:p>
          <a:p>
            <a:pPr algn="just">
              <a:lnSpc>
                <a:spcPct val="100000"/>
              </a:lnSpc>
              <a:spcBef>
                <a:spcPts val="0"/>
              </a:spcBef>
              <a:buClrTx/>
            </a:pPr>
            <a:endParaRPr lang="en-US" dirty="0"/>
          </a:p>
        </p:txBody>
      </p:sp>
    </p:spTree>
    <p:extLst>
      <p:ext uri="{BB962C8B-B14F-4D97-AF65-F5344CB8AC3E}">
        <p14:creationId xmlns:p14="http://schemas.microsoft.com/office/powerpoint/2010/main" val="181745731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Pasando</a:t>
            </a:r>
            <a:r>
              <a:rPr lang="en-US" dirty="0"/>
              <a:t> </a:t>
            </a:r>
            <a:r>
              <a:rPr lang="en-US" dirty="0" err="1" smtClean="0"/>
              <a:t>primitivos</a:t>
            </a:r>
            <a:r>
              <a:rPr lang="en-US" dirty="0" smtClean="0"/>
              <a:t> a un </a:t>
            </a:r>
            <a:r>
              <a:rPr lang="en-US" dirty="0" err="1" smtClean="0"/>
              <a:t>método</a:t>
            </a:r>
            <a:endParaRPr lang="en-US" dirty="0"/>
          </a:p>
        </p:txBody>
      </p:sp>
      <p:sp>
        <p:nvSpPr>
          <p:cNvPr id="3" name="Content Placeholder 2"/>
          <p:cNvSpPr>
            <a:spLocks noGrp="1"/>
          </p:cNvSpPr>
          <p:nvPr>
            <p:ph idx="1"/>
          </p:nvPr>
        </p:nvSpPr>
        <p:spPr/>
        <p:txBody>
          <a:bodyPr/>
          <a:lstStyle/>
          <a:p>
            <a:pPr algn="just"/>
            <a:r>
              <a:rPr lang="en-US" dirty="0" err="1" smtClean="0"/>
              <a:t>Cuando</a:t>
            </a:r>
            <a:r>
              <a:rPr lang="en-US" dirty="0" smtClean="0"/>
              <a:t> se </a:t>
            </a:r>
            <a:r>
              <a:rPr lang="en-US" b="1" dirty="0" err="1" smtClean="0"/>
              <a:t>pasa</a:t>
            </a:r>
            <a:r>
              <a:rPr lang="en-US" b="1" dirty="0" smtClean="0"/>
              <a:t> un </a:t>
            </a:r>
            <a:r>
              <a:rPr lang="en-US" b="1" dirty="0" err="1" smtClean="0"/>
              <a:t>primitivo</a:t>
            </a:r>
            <a:r>
              <a:rPr lang="en-US" b="1" dirty="0" smtClean="0"/>
              <a:t> a un </a:t>
            </a:r>
            <a:r>
              <a:rPr lang="en-US" b="1" dirty="0" err="1" smtClean="0"/>
              <a:t>método</a:t>
            </a:r>
            <a:r>
              <a:rPr lang="en-US" dirty="0" smtClean="0"/>
              <a:t>, </a:t>
            </a:r>
            <a:r>
              <a:rPr lang="en-US" dirty="0" err="1" smtClean="0"/>
              <a:t>una</a:t>
            </a:r>
            <a:r>
              <a:rPr lang="en-US" dirty="0" smtClean="0"/>
              <a:t> </a:t>
            </a:r>
            <a:r>
              <a:rPr lang="en-US" dirty="0" err="1" smtClean="0"/>
              <a:t>copia</a:t>
            </a:r>
            <a:r>
              <a:rPr lang="en-US" dirty="0" smtClean="0"/>
              <a:t> del valor del </a:t>
            </a:r>
            <a:r>
              <a:rPr lang="en-US" dirty="0" err="1" smtClean="0"/>
              <a:t>argumento</a:t>
            </a:r>
            <a:r>
              <a:rPr lang="en-US" dirty="0" smtClean="0"/>
              <a:t> </a:t>
            </a:r>
            <a:r>
              <a:rPr lang="en-US" dirty="0" err="1" smtClean="0"/>
              <a:t>es</a:t>
            </a:r>
            <a:r>
              <a:rPr lang="en-US" dirty="0" smtClean="0"/>
              <a:t> </a:t>
            </a:r>
            <a:r>
              <a:rPr lang="en-US" dirty="0" err="1" smtClean="0"/>
              <a:t>hecho</a:t>
            </a:r>
            <a:r>
              <a:rPr lang="en-US" dirty="0" smtClean="0"/>
              <a:t> y </a:t>
            </a:r>
            <a:r>
              <a:rPr lang="en-US" dirty="0" err="1" smtClean="0"/>
              <a:t>los</a:t>
            </a:r>
            <a:r>
              <a:rPr lang="en-US" dirty="0" smtClean="0"/>
              <a:t> </a:t>
            </a:r>
            <a:r>
              <a:rPr lang="en-US" dirty="0" err="1" smtClean="0"/>
              <a:t>cambios</a:t>
            </a:r>
            <a:r>
              <a:rPr lang="en-US" dirty="0" smtClean="0"/>
              <a:t> </a:t>
            </a:r>
            <a:r>
              <a:rPr lang="en-US" dirty="0" err="1" smtClean="0"/>
              <a:t>hechos</a:t>
            </a:r>
            <a:r>
              <a:rPr lang="en-US" dirty="0" smtClean="0"/>
              <a:t> a </a:t>
            </a:r>
            <a:r>
              <a:rPr lang="en-US" dirty="0" err="1" smtClean="0"/>
              <a:t>los</a:t>
            </a:r>
            <a:r>
              <a:rPr lang="en-US" dirty="0" smtClean="0"/>
              <a:t> </a:t>
            </a:r>
            <a:r>
              <a:rPr lang="en-US" dirty="0" err="1" smtClean="0"/>
              <a:t>parámetros</a:t>
            </a:r>
            <a:r>
              <a:rPr lang="en-US" dirty="0" smtClean="0"/>
              <a:t> al interior del </a:t>
            </a:r>
            <a:r>
              <a:rPr lang="en-US" dirty="0" err="1" smtClean="0"/>
              <a:t>método</a:t>
            </a:r>
            <a:r>
              <a:rPr lang="en-US" dirty="0" smtClean="0"/>
              <a:t> no </a:t>
            </a:r>
            <a:r>
              <a:rPr lang="en-US" dirty="0" err="1" smtClean="0"/>
              <a:t>tienen</a:t>
            </a:r>
            <a:r>
              <a:rPr lang="en-US" dirty="0" smtClean="0"/>
              <a:t> </a:t>
            </a:r>
            <a:r>
              <a:rPr lang="en-US" dirty="0" err="1" smtClean="0"/>
              <a:t>efecto</a:t>
            </a:r>
            <a:r>
              <a:rPr lang="en-US" dirty="0" smtClean="0"/>
              <a:t> </a:t>
            </a:r>
            <a:r>
              <a:rPr lang="en-US" dirty="0" err="1" smtClean="0"/>
              <a:t>fuera</a:t>
            </a:r>
            <a:r>
              <a:rPr lang="en-US" dirty="0" smtClean="0"/>
              <a:t> del </a:t>
            </a:r>
            <a:r>
              <a:rPr lang="en-US" dirty="0" err="1" smtClean="0"/>
              <a:t>método</a:t>
            </a:r>
            <a:r>
              <a:rPr lang="en-US" dirty="0" smtClean="0"/>
              <a:t>.</a:t>
            </a:r>
            <a:endParaRPr lang="en-US" dirty="0"/>
          </a:p>
        </p:txBody>
      </p:sp>
    </p:spTree>
    <p:extLst>
      <p:ext uri="{BB962C8B-B14F-4D97-AF65-F5344CB8AC3E}">
        <p14:creationId xmlns:p14="http://schemas.microsoft.com/office/powerpoint/2010/main" val="15997949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63" y="211180"/>
            <a:ext cx="10515600" cy="1325563"/>
          </a:xfrm>
        </p:spPr>
        <p:txBody>
          <a:bodyPr/>
          <a:lstStyle/>
          <a:p>
            <a:r>
              <a:rPr lang="en-US" dirty="0" err="1"/>
              <a:t>Pasando</a:t>
            </a:r>
            <a:r>
              <a:rPr lang="en-US" dirty="0"/>
              <a:t> </a:t>
            </a:r>
            <a:r>
              <a:rPr lang="en-US" dirty="0" err="1" smtClean="0"/>
              <a:t>primitivos</a:t>
            </a:r>
            <a:r>
              <a:rPr lang="en-US" dirty="0" smtClean="0"/>
              <a:t> </a:t>
            </a:r>
            <a:r>
              <a:rPr lang="en-US" dirty="0"/>
              <a:t>a un </a:t>
            </a:r>
            <a:r>
              <a:rPr lang="en-US" dirty="0" err="1"/>
              <a:t>método</a:t>
            </a:r>
            <a:endParaRPr lang="en-US" dirty="0"/>
          </a:p>
        </p:txBody>
      </p:sp>
      <p:sp>
        <p:nvSpPr>
          <p:cNvPr id="8" name="TextBox 7"/>
          <p:cNvSpPr txBox="1"/>
          <p:nvPr/>
        </p:nvSpPr>
        <p:spPr>
          <a:xfrm>
            <a:off x="1038385" y="1536743"/>
            <a:ext cx="8400083" cy="2031325"/>
          </a:xfrm>
          <a:prstGeom prst="rect">
            <a:avLst/>
          </a:prstGeom>
          <a:noFill/>
          <a:ln>
            <a:solidFill>
              <a:schemeClr val="accent1"/>
            </a:solidFill>
          </a:ln>
        </p:spPr>
        <p:txBody>
          <a:bodyPr wrap="square" rtlCol="0">
            <a:spAutoFit/>
          </a:bodyPr>
          <a:lstStyle/>
          <a:p>
            <a:r>
              <a:rPr lang="en-GB" dirty="0">
                <a:latin typeface="Consolas" charset="0"/>
                <a:ea typeface="Consolas" charset="0"/>
                <a:cs typeface="Consolas" charset="0"/>
              </a:rPr>
              <a:t>public class Punto {</a:t>
            </a:r>
          </a:p>
          <a:p>
            <a:r>
              <a:rPr lang="en-GB" dirty="0">
                <a:latin typeface="Consolas" charset="0"/>
                <a:ea typeface="Consolas" charset="0"/>
                <a:cs typeface="Consolas" charset="0"/>
              </a:rPr>
              <a:t>    double x;</a:t>
            </a:r>
          </a:p>
          <a:p>
            <a:r>
              <a:rPr lang="en-GB" dirty="0">
                <a:latin typeface="Consolas" charset="0"/>
                <a:ea typeface="Consolas" charset="0"/>
                <a:cs typeface="Consolas" charset="0"/>
              </a:rPr>
              <a:t>    double y;</a:t>
            </a:r>
          </a:p>
          <a:p>
            <a:r>
              <a:rPr lang="en-GB" dirty="0">
                <a:latin typeface="Consolas" charset="0"/>
                <a:ea typeface="Consolas" charset="0"/>
                <a:cs typeface="Consolas" charset="0"/>
              </a:rPr>
              <a:t>    public void </a:t>
            </a:r>
            <a:r>
              <a:rPr lang="en-GB" dirty="0" err="1">
                <a:latin typeface="Consolas" charset="0"/>
                <a:ea typeface="Consolas" charset="0"/>
                <a:cs typeface="Consolas" charset="0"/>
              </a:rPr>
              <a:t>mostrarValores</a:t>
            </a:r>
            <a:r>
              <a:rPr lang="en-GB" dirty="0">
                <a:latin typeface="Consolas" charset="0"/>
                <a:ea typeface="Consolas" charset="0"/>
                <a:cs typeface="Consolas" charset="0"/>
              </a:rPr>
              <a:t>(){</a:t>
            </a:r>
          </a:p>
          <a:p>
            <a:r>
              <a:rPr lang="en-GB" dirty="0">
                <a:latin typeface="Consolas" charset="0"/>
                <a:ea typeface="Consolas" charset="0"/>
                <a:cs typeface="Consolas" charset="0"/>
              </a:rPr>
              <a:t>        </a:t>
            </a:r>
            <a:r>
              <a:rPr lang="es-ES" dirty="0" err="1">
                <a:latin typeface="Consolas" charset="0"/>
                <a:ea typeface="Consolas" charset="0"/>
                <a:cs typeface="Consolas" charset="0"/>
              </a:rPr>
              <a:t>System.out.println</a:t>
            </a:r>
            <a:r>
              <a:rPr lang="es-ES" dirty="0">
                <a:latin typeface="Consolas" charset="0"/>
                <a:ea typeface="Consolas" charset="0"/>
                <a:cs typeface="Consolas" charset="0"/>
              </a:rPr>
              <a:t>("Punto{"+"x:"+x+", "+"y: "+y+"}");</a:t>
            </a:r>
            <a:endParaRPr lang="en-GB" dirty="0">
              <a:latin typeface="Consolas" charset="0"/>
              <a:ea typeface="Consolas" charset="0"/>
              <a:cs typeface="Consolas" charset="0"/>
            </a:endParaRPr>
          </a:p>
          <a:p>
            <a:r>
              <a:rPr lang="es-ES" dirty="0">
                <a:latin typeface="Consolas" charset="0"/>
                <a:ea typeface="Consolas" charset="0"/>
                <a:cs typeface="Consolas" charset="0"/>
              </a:rPr>
              <a:t>    }</a:t>
            </a:r>
            <a:endParaRPr lang="en-GB" dirty="0">
              <a:latin typeface="Consolas" charset="0"/>
              <a:ea typeface="Consolas" charset="0"/>
              <a:cs typeface="Consolas" charset="0"/>
            </a:endParaRPr>
          </a:p>
          <a:p>
            <a:r>
              <a:rPr lang="es-ES" dirty="0">
                <a:latin typeface="Consolas" charset="0"/>
                <a:ea typeface="Consolas" charset="0"/>
                <a:cs typeface="Consolas" charset="0"/>
              </a:rPr>
              <a:t>}</a:t>
            </a:r>
            <a:endParaRPr lang="en-GB" dirty="0">
              <a:latin typeface="Consolas" charset="0"/>
              <a:ea typeface="Consolas" charset="0"/>
              <a:cs typeface="Consolas" charset="0"/>
            </a:endParaRPr>
          </a:p>
        </p:txBody>
      </p:sp>
    </p:spTree>
    <p:extLst>
      <p:ext uri="{BB962C8B-B14F-4D97-AF65-F5344CB8AC3E}">
        <p14:creationId xmlns:p14="http://schemas.microsoft.com/office/powerpoint/2010/main" val="2871345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63" y="211180"/>
            <a:ext cx="10515600" cy="1325563"/>
          </a:xfrm>
        </p:spPr>
        <p:txBody>
          <a:bodyPr/>
          <a:lstStyle/>
          <a:p>
            <a:r>
              <a:rPr lang="en-US" dirty="0" err="1"/>
              <a:t>Pasando</a:t>
            </a:r>
            <a:r>
              <a:rPr lang="en-US" dirty="0"/>
              <a:t> </a:t>
            </a:r>
            <a:r>
              <a:rPr lang="en-US" dirty="0" err="1" smtClean="0"/>
              <a:t>primitivos</a:t>
            </a:r>
            <a:r>
              <a:rPr lang="en-US" dirty="0" smtClean="0"/>
              <a:t> </a:t>
            </a:r>
            <a:r>
              <a:rPr lang="en-US" dirty="0"/>
              <a:t>a un </a:t>
            </a:r>
            <a:r>
              <a:rPr lang="en-US" dirty="0" err="1"/>
              <a:t>método</a:t>
            </a:r>
            <a:endParaRPr lang="en-US" dirty="0"/>
          </a:p>
        </p:txBody>
      </p:sp>
      <p:sp>
        <p:nvSpPr>
          <p:cNvPr id="7" name="TextBox 6"/>
          <p:cNvSpPr txBox="1"/>
          <p:nvPr/>
        </p:nvSpPr>
        <p:spPr>
          <a:xfrm>
            <a:off x="730335" y="6191889"/>
            <a:ext cx="3128211" cy="369332"/>
          </a:xfrm>
          <a:prstGeom prst="rect">
            <a:avLst/>
          </a:prstGeom>
          <a:noFill/>
        </p:spPr>
        <p:txBody>
          <a:bodyPr wrap="square" rtlCol="0">
            <a:spAutoFit/>
          </a:bodyPr>
          <a:lstStyle/>
          <a:p>
            <a:r>
              <a:rPr lang="en-US" dirty="0" err="1" smtClean="0"/>
              <a:t>Salida</a:t>
            </a:r>
            <a:r>
              <a:rPr lang="en-US" dirty="0" smtClean="0"/>
              <a:t> </a:t>
            </a:r>
            <a:r>
              <a:rPr lang="en-US" dirty="0" err="1" smtClean="0"/>
              <a:t>clase</a:t>
            </a:r>
            <a:r>
              <a:rPr lang="en-US" dirty="0" smtClean="0"/>
              <a:t> Test</a:t>
            </a:r>
            <a:endParaRPr lang="en-US" dirty="0"/>
          </a:p>
        </p:txBody>
      </p:sp>
      <p:cxnSp>
        <p:nvCxnSpPr>
          <p:cNvPr id="9" name="Straight Arrow Connector 8"/>
          <p:cNvCxnSpPr/>
          <p:nvPr/>
        </p:nvCxnSpPr>
        <p:spPr>
          <a:xfrm>
            <a:off x="2294440" y="6443442"/>
            <a:ext cx="2048877" cy="160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5395" y="1483859"/>
            <a:ext cx="8555066" cy="4524315"/>
          </a:xfrm>
          <a:prstGeom prst="rect">
            <a:avLst/>
          </a:prstGeom>
          <a:noFill/>
          <a:ln>
            <a:solidFill>
              <a:schemeClr val="accent1"/>
            </a:solidFill>
          </a:ln>
        </p:spPr>
        <p:txBody>
          <a:bodyPr wrap="square" rtlCol="0">
            <a:spAutoFit/>
          </a:bodyPr>
          <a:lstStyle/>
          <a:p>
            <a:r>
              <a:rPr lang="en-GB" dirty="0">
                <a:latin typeface="Consolas" charset="0"/>
                <a:ea typeface="Consolas" charset="0"/>
                <a:cs typeface="Consolas" charset="0"/>
              </a:rPr>
              <a:t>public class Test {</a:t>
            </a:r>
          </a:p>
          <a:p>
            <a:r>
              <a:rPr lang="en-GB" dirty="0">
                <a:latin typeface="Consolas" charset="0"/>
                <a:ea typeface="Consolas" charset="0"/>
                <a:cs typeface="Consolas" charset="0"/>
              </a:rPr>
              <a:t>    public void </a:t>
            </a:r>
            <a:r>
              <a:rPr lang="en-GB" dirty="0" err="1">
                <a:latin typeface="Consolas" charset="0"/>
                <a:ea typeface="Consolas" charset="0"/>
                <a:cs typeface="Consolas" charset="0"/>
              </a:rPr>
              <a:t>parametroPrimitivo</a:t>
            </a:r>
            <a:r>
              <a:rPr lang="en-GB" dirty="0">
                <a:latin typeface="Consolas" charset="0"/>
                <a:ea typeface="Consolas" charset="0"/>
                <a:cs typeface="Consolas" charset="0"/>
              </a:rPr>
              <a:t>(double </a:t>
            </a:r>
            <a:r>
              <a:rPr lang="en-GB" dirty="0" err="1">
                <a:latin typeface="Consolas" charset="0"/>
                <a:ea typeface="Consolas" charset="0"/>
                <a:cs typeface="Consolas" charset="0"/>
              </a:rPr>
              <a:t>x,double</a:t>
            </a:r>
            <a:r>
              <a:rPr lang="en-GB" dirty="0">
                <a:latin typeface="Consolas" charset="0"/>
                <a:ea typeface="Consolas" charset="0"/>
                <a:cs typeface="Consolas" charset="0"/>
              </a:rPr>
              <a:t> y){</a:t>
            </a:r>
          </a:p>
          <a:p>
            <a:r>
              <a:rPr lang="en-GB" dirty="0">
                <a:latin typeface="Consolas" charset="0"/>
                <a:ea typeface="Consolas" charset="0"/>
                <a:cs typeface="Consolas" charset="0"/>
              </a:rPr>
              <a:t>        </a:t>
            </a:r>
            <a:r>
              <a:rPr lang="es-ES" dirty="0">
                <a:latin typeface="Consolas" charset="0"/>
                <a:ea typeface="Consolas" charset="0"/>
                <a:cs typeface="Consolas" charset="0"/>
              </a:rPr>
              <a:t>x=x*2;</a:t>
            </a:r>
            <a:endParaRPr lang="en-GB" dirty="0">
              <a:latin typeface="Consolas" charset="0"/>
              <a:ea typeface="Consolas" charset="0"/>
              <a:cs typeface="Consolas" charset="0"/>
            </a:endParaRPr>
          </a:p>
          <a:p>
            <a:r>
              <a:rPr lang="es-ES" dirty="0">
                <a:latin typeface="Consolas" charset="0"/>
                <a:ea typeface="Consolas" charset="0"/>
                <a:cs typeface="Consolas" charset="0"/>
              </a:rPr>
              <a:t>        y=y*8;</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System.out.println</a:t>
            </a:r>
            <a:r>
              <a:rPr lang="es-ES" dirty="0">
                <a:latin typeface="Consolas" charset="0"/>
                <a:ea typeface="Consolas" charset="0"/>
                <a:cs typeface="Consolas" charset="0"/>
              </a:rPr>
              <a:t>("Interior </a:t>
            </a:r>
            <a:r>
              <a:rPr lang="es-ES" dirty="0" err="1">
                <a:latin typeface="Consolas" charset="0"/>
                <a:ea typeface="Consolas" charset="0"/>
                <a:cs typeface="Consolas" charset="0"/>
              </a:rPr>
              <a:t>metodo</a:t>
            </a:r>
            <a:r>
              <a:rPr lang="es-ES" dirty="0">
                <a:latin typeface="Consolas" charset="0"/>
                <a:ea typeface="Consolas" charset="0"/>
                <a:cs typeface="Consolas" charset="0"/>
              </a:rPr>
              <a:t> primitivos:"+x+","+y);</a:t>
            </a:r>
            <a:endParaRPr lang="en-GB" dirty="0">
              <a:latin typeface="Consolas" charset="0"/>
              <a:ea typeface="Consolas" charset="0"/>
              <a:cs typeface="Consolas" charset="0"/>
            </a:endParaRPr>
          </a:p>
          <a:p>
            <a:r>
              <a:rPr lang="es-ES" dirty="0">
                <a:latin typeface="Consolas" charset="0"/>
                <a:ea typeface="Consolas" charset="0"/>
                <a:cs typeface="Consolas" charset="0"/>
              </a:rPr>
              <a:t>    }</a:t>
            </a:r>
            <a:endParaRPr lang="en-GB" dirty="0">
              <a:latin typeface="Consolas" charset="0"/>
              <a:ea typeface="Consolas" charset="0"/>
              <a:cs typeface="Consolas" charset="0"/>
            </a:endParaRPr>
          </a:p>
          <a:p>
            <a:r>
              <a:rPr lang="en-GB" dirty="0">
                <a:latin typeface="Consolas" charset="0"/>
                <a:ea typeface="Consolas" charset="0"/>
                <a:cs typeface="Consolas" charset="0"/>
              </a:rPr>
              <a:t>    public static void main(String[] </a:t>
            </a:r>
            <a:r>
              <a:rPr lang="en-GB" dirty="0" err="1">
                <a:latin typeface="Consolas" charset="0"/>
                <a:ea typeface="Consolas" charset="0"/>
                <a:cs typeface="Consolas" charset="0"/>
              </a:rPr>
              <a:t>args</a:t>
            </a:r>
            <a:r>
              <a:rPr lang="en-GB" dirty="0">
                <a:latin typeface="Consolas" charset="0"/>
                <a:ea typeface="Consolas" charset="0"/>
                <a:cs typeface="Consolas" charset="0"/>
              </a:rPr>
              <a:t>){</a:t>
            </a:r>
          </a:p>
          <a:p>
            <a:r>
              <a:rPr lang="en-GB" dirty="0">
                <a:latin typeface="Consolas" charset="0"/>
                <a:ea typeface="Consolas" charset="0"/>
                <a:cs typeface="Consolas" charset="0"/>
              </a:rPr>
              <a:t>        Test t = new Test();</a:t>
            </a:r>
          </a:p>
          <a:p>
            <a:r>
              <a:rPr lang="en-GB" dirty="0">
                <a:latin typeface="Consolas" charset="0"/>
                <a:ea typeface="Consolas" charset="0"/>
                <a:cs typeface="Consolas" charset="0"/>
              </a:rPr>
              <a:t>        </a:t>
            </a:r>
            <a:r>
              <a:rPr lang="en-GB" dirty="0" err="1">
                <a:latin typeface="Consolas" charset="0"/>
                <a:ea typeface="Consolas" charset="0"/>
                <a:cs typeface="Consolas" charset="0"/>
              </a:rPr>
              <a:t>int</a:t>
            </a:r>
            <a:r>
              <a:rPr lang="en-GB" dirty="0">
                <a:latin typeface="Consolas" charset="0"/>
                <a:ea typeface="Consolas" charset="0"/>
                <a:cs typeface="Consolas" charset="0"/>
              </a:rPr>
              <a:t> a = 2;</a:t>
            </a:r>
          </a:p>
          <a:p>
            <a:r>
              <a:rPr lang="en-GB" dirty="0">
                <a:latin typeface="Consolas" charset="0"/>
                <a:ea typeface="Consolas" charset="0"/>
                <a:cs typeface="Consolas" charset="0"/>
              </a:rPr>
              <a:t>        </a:t>
            </a:r>
            <a:r>
              <a:rPr lang="en-GB" dirty="0" err="1">
                <a:latin typeface="Consolas" charset="0"/>
                <a:ea typeface="Consolas" charset="0"/>
                <a:cs typeface="Consolas" charset="0"/>
              </a:rPr>
              <a:t>int</a:t>
            </a:r>
            <a:r>
              <a:rPr lang="en-GB" dirty="0">
                <a:latin typeface="Consolas" charset="0"/>
                <a:ea typeface="Consolas" charset="0"/>
                <a:cs typeface="Consolas" charset="0"/>
              </a:rPr>
              <a:t> b = 4;</a:t>
            </a:r>
          </a:p>
          <a:p>
            <a:r>
              <a:rPr lang="en-GB" dirty="0">
                <a:latin typeface="Consolas" charset="0"/>
                <a:ea typeface="Consolas" charset="0"/>
                <a:cs typeface="Consolas" charset="0"/>
              </a:rPr>
              <a:t>        </a:t>
            </a:r>
            <a:r>
              <a:rPr lang="en-GB" dirty="0" err="1">
                <a:latin typeface="Consolas" charset="0"/>
                <a:ea typeface="Consolas" charset="0"/>
                <a:cs typeface="Consolas" charset="0"/>
              </a:rPr>
              <a:t>System.out.println</a:t>
            </a:r>
            <a:r>
              <a:rPr lang="en-GB" dirty="0">
                <a:latin typeface="Consolas" charset="0"/>
                <a:ea typeface="Consolas" charset="0"/>
                <a:cs typeface="Consolas" charset="0"/>
              </a:rPr>
              <a:t>("a="+a+","+"b="+b);</a:t>
            </a:r>
          </a:p>
          <a:p>
            <a:r>
              <a:rPr lang="en-GB" dirty="0">
                <a:latin typeface="Consolas" charset="0"/>
                <a:ea typeface="Consolas" charset="0"/>
                <a:cs typeface="Consolas" charset="0"/>
              </a:rPr>
              <a:t>        </a:t>
            </a:r>
            <a:r>
              <a:rPr lang="es-ES" dirty="0" err="1">
                <a:latin typeface="Consolas" charset="0"/>
                <a:ea typeface="Consolas" charset="0"/>
                <a:cs typeface="Consolas" charset="0"/>
              </a:rPr>
              <a:t>System.out.println</a:t>
            </a:r>
            <a:r>
              <a:rPr lang="es-ES" dirty="0">
                <a:latin typeface="Consolas" charset="0"/>
                <a:ea typeface="Consolas" charset="0"/>
                <a:cs typeface="Consolas" charset="0"/>
              </a:rPr>
              <a:t>("</a:t>
            </a:r>
            <a:r>
              <a:rPr lang="es-ES" dirty="0" err="1">
                <a:latin typeface="Consolas" charset="0"/>
                <a:ea typeface="Consolas" charset="0"/>
                <a:cs typeface="Consolas" charset="0"/>
              </a:rPr>
              <a:t>t.parametroPrimitivo</a:t>
            </a:r>
            <a:r>
              <a:rPr lang="es-ES" dirty="0">
                <a:latin typeface="Consolas" charset="0"/>
                <a:ea typeface="Consolas" charset="0"/>
                <a:cs typeface="Consolas" charset="0"/>
              </a:rPr>
              <a:t>(</a:t>
            </a:r>
            <a:r>
              <a:rPr lang="es-ES" dirty="0" err="1">
                <a:latin typeface="Consolas" charset="0"/>
                <a:ea typeface="Consolas" charset="0"/>
                <a:cs typeface="Consolas" charset="0"/>
              </a:rPr>
              <a:t>a,b</a:t>
            </a:r>
            <a:r>
              <a:rPr lang="es-ES" dirty="0">
                <a:latin typeface="Consolas" charset="0"/>
                <a:ea typeface="Consolas" charset="0"/>
                <a:cs typeface="Consolas" charset="0"/>
              </a:rPr>
              <a:t>)");</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t.parametroPrimitivo</a:t>
            </a:r>
            <a:r>
              <a:rPr lang="es-ES" dirty="0">
                <a:latin typeface="Consolas" charset="0"/>
                <a:ea typeface="Consolas" charset="0"/>
                <a:cs typeface="Consolas" charset="0"/>
              </a:rPr>
              <a:t>(</a:t>
            </a:r>
            <a:r>
              <a:rPr lang="es-ES" dirty="0" err="1">
                <a:latin typeface="Consolas" charset="0"/>
                <a:ea typeface="Consolas" charset="0"/>
                <a:cs typeface="Consolas" charset="0"/>
              </a:rPr>
              <a:t>a,b</a:t>
            </a:r>
            <a:r>
              <a:rPr lang="es-ES" dirty="0">
                <a:latin typeface="Consolas" charset="0"/>
                <a:ea typeface="Consolas" charset="0"/>
                <a:cs typeface="Consolas" charset="0"/>
              </a:rPr>
              <a:t>);</a:t>
            </a:r>
            <a:endParaRPr lang="en-GB" dirty="0">
              <a:latin typeface="Consolas" charset="0"/>
              <a:ea typeface="Consolas" charset="0"/>
              <a:cs typeface="Consolas" charset="0"/>
            </a:endParaRPr>
          </a:p>
          <a:p>
            <a:r>
              <a:rPr lang="en-GB" dirty="0">
                <a:latin typeface="Consolas" charset="0"/>
                <a:ea typeface="Consolas" charset="0"/>
                <a:cs typeface="Consolas" charset="0"/>
              </a:rPr>
              <a:t>        </a:t>
            </a:r>
            <a:r>
              <a:rPr lang="en-GB" dirty="0" err="1">
                <a:latin typeface="Consolas" charset="0"/>
                <a:ea typeface="Consolas" charset="0"/>
                <a:cs typeface="Consolas" charset="0"/>
              </a:rPr>
              <a:t>System.out.println</a:t>
            </a:r>
            <a:r>
              <a:rPr lang="en-GB" dirty="0">
                <a:latin typeface="Consolas" charset="0"/>
                <a:ea typeface="Consolas" charset="0"/>
                <a:cs typeface="Consolas" charset="0"/>
              </a:rPr>
              <a:t>("a="+a+","+"b="+b); </a:t>
            </a:r>
          </a:p>
          <a:p>
            <a:r>
              <a:rPr lang="en-GB" dirty="0">
                <a:latin typeface="Consolas" charset="0"/>
                <a:ea typeface="Consolas" charset="0"/>
                <a:cs typeface="Consolas" charset="0"/>
              </a:rPr>
              <a:t>    }</a:t>
            </a:r>
          </a:p>
          <a:p>
            <a:r>
              <a:rPr lang="en-GB" dirty="0">
                <a:latin typeface="Consolas" charset="0"/>
                <a:ea typeface="Consolas" charset="0"/>
                <a:cs typeface="Consolas" charset="0"/>
              </a:rPr>
              <a:t>}</a:t>
            </a:r>
          </a:p>
        </p:txBody>
      </p:sp>
      <p:pic>
        <p:nvPicPr>
          <p:cNvPr id="11" name="Picture 10"/>
          <p:cNvPicPr>
            <a:picLocks noChangeAspect="1"/>
          </p:cNvPicPr>
          <p:nvPr/>
        </p:nvPicPr>
        <p:blipFill>
          <a:blip r:embed="rId3"/>
          <a:stretch>
            <a:fillRect/>
          </a:stretch>
        </p:blipFill>
        <p:spPr>
          <a:xfrm>
            <a:off x="4750230" y="5458682"/>
            <a:ext cx="4127500" cy="1282700"/>
          </a:xfrm>
          <a:prstGeom prst="rect">
            <a:avLst/>
          </a:prstGeom>
          <a:ln>
            <a:solidFill>
              <a:schemeClr val="tx1"/>
            </a:solidFill>
          </a:ln>
        </p:spPr>
      </p:pic>
    </p:spTree>
    <p:extLst>
      <p:ext uri="{BB962C8B-B14F-4D97-AF65-F5344CB8AC3E}">
        <p14:creationId xmlns:p14="http://schemas.microsoft.com/office/powerpoint/2010/main" val="50149339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Pasando</a:t>
            </a:r>
            <a:r>
              <a:rPr lang="en-US" dirty="0"/>
              <a:t> </a:t>
            </a:r>
            <a:r>
              <a:rPr lang="en-US" dirty="0" err="1" smtClean="0"/>
              <a:t>objetos</a:t>
            </a:r>
            <a:r>
              <a:rPr lang="en-US" dirty="0" smtClean="0"/>
              <a:t> a </a:t>
            </a:r>
            <a:r>
              <a:rPr lang="en-US" dirty="0"/>
              <a:t>un </a:t>
            </a:r>
            <a:r>
              <a:rPr lang="en-US" dirty="0" err="1"/>
              <a:t>método</a:t>
            </a:r>
            <a:endParaRPr lang="en-US" dirty="0"/>
          </a:p>
        </p:txBody>
      </p:sp>
      <p:sp>
        <p:nvSpPr>
          <p:cNvPr id="3" name="Content Placeholder 2"/>
          <p:cNvSpPr>
            <a:spLocks noGrp="1"/>
          </p:cNvSpPr>
          <p:nvPr>
            <p:ph idx="1"/>
          </p:nvPr>
        </p:nvSpPr>
        <p:spPr/>
        <p:txBody>
          <a:bodyPr/>
          <a:lstStyle/>
          <a:p>
            <a:pPr algn="just"/>
            <a:r>
              <a:rPr lang="en-US" dirty="0" err="1"/>
              <a:t>Cuando</a:t>
            </a:r>
            <a:r>
              <a:rPr lang="en-US" dirty="0"/>
              <a:t> se </a:t>
            </a:r>
            <a:r>
              <a:rPr lang="en-US" b="1" dirty="0" err="1"/>
              <a:t>pasa</a:t>
            </a:r>
            <a:r>
              <a:rPr lang="en-US" b="1" dirty="0"/>
              <a:t> un </a:t>
            </a:r>
            <a:r>
              <a:rPr lang="en-US" b="1" dirty="0" err="1" smtClean="0"/>
              <a:t>objeto</a:t>
            </a:r>
            <a:r>
              <a:rPr lang="en-US" b="1" dirty="0" smtClean="0"/>
              <a:t> a un </a:t>
            </a:r>
            <a:r>
              <a:rPr lang="en-US" b="1" dirty="0" err="1"/>
              <a:t>método</a:t>
            </a:r>
            <a:r>
              <a:rPr lang="en-US" dirty="0"/>
              <a:t>, </a:t>
            </a:r>
            <a:r>
              <a:rPr lang="en-US" dirty="0" smtClean="0"/>
              <a:t>la </a:t>
            </a:r>
            <a:r>
              <a:rPr lang="en-US" dirty="0" err="1" smtClean="0"/>
              <a:t>referencia</a:t>
            </a:r>
            <a:r>
              <a:rPr lang="en-US" dirty="0" smtClean="0"/>
              <a:t> del </a:t>
            </a:r>
            <a:r>
              <a:rPr lang="en-US" dirty="0" err="1" smtClean="0"/>
              <a:t>objeto</a:t>
            </a:r>
            <a:r>
              <a:rPr lang="en-US" dirty="0" smtClean="0"/>
              <a:t> </a:t>
            </a:r>
            <a:r>
              <a:rPr lang="en-US" dirty="0" err="1" smtClean="0"/>
              <a:t>es</a:t>
            </a:r>
            <a:r>
              <a:rPr lang="en-US" dirty="0" smtClean="0"/>
              <a:t> </a:t>
            </a:r>
            <a:r>
              <a:rPr lang="en-US" dirty="0" err="1" smtClean="0"/>
              <a:t>copiada</a:t>
            </a:r>
            <a:r>
              <a:rPr lang="en-US" dirty="0" smtClean="0"/>
              <a:t> al </a:t>
            </a:r>
            <a:r>
              <a:rPr lang="en-US" dirty="0" err="1" smtClean="0"/>
              <a:t>parámetro</a:t>
            </a:r>
            <a:r>
              <a:rPr lang="en-US" dirty="0" smtClean="0"/>
              <a:t>. El </a:t>
            </a:r>
            <a:r>
              <a:rPr lang="en-US" dirty="0" err="1" smtClean="0"/>
              <a:t>parámetro</a:t>
            </a:r>
            <a:r>
              <a:rPr lang="en-US" dirty="0" smtClean="0"/>
              <a:t> </a:t>
            </a:r>
            <a:r>
              <a:rPr lang="en-US" dirty="0" err="1" smtClean="0"/>
              <a:t>será</a:t>
            </a:r>
            <a:r>
              <a:rPr lang="en-US" dirty="0" smtClean="0"/>
              <a:t> </a:t>
            </a:r>
            <a:r>
              <a:rPr lang="en-US" dirty="0" err="1" smtClean="0"/>
              <a:t>una</a:t>
            </a:r>
            <a:r>
              <a:rPr lang="en-US" dirty="0" smtClean="0"/>
              <a:t> </a:t>
            </a:r>
            <a:r>
              <a:rPr lang="en-US" dirty="0" err="1" smtClean="0"/>
              <a:t>nueva</a:t>
            </a:r>
            <a:r>
              <a:rPr lang="en-US" dirty="0" smtClean="0"/>
              <a:t> </a:t>
            </a:r>
            <a:r>
              <a:rPr lang="en-US" dirty="0" err="1" smtClean="0"/>
              <a:t>referencia</a:t>
            </a:r>
            <a:r>
              <a:rPr lang="en-US" dirty="0" smtClean="0"/>
              <a:t> al </a:t>
            </a:r>
            <a:r>
              <a:rPr lang="en-US" dirty="0" err="1" smtClean="0"/>
              <a:t>objeto</a:t>
            </a:r>
            <a:r>
              <a:rPr lang="en-US" dirty="0" smtClean="0"/>
              <a:t> al que se </a:t>
            </a:r>
            <a:r>
              <a:rPr lang="en-US" dirty="0" err="1" smtClean="0"/>
              <a:t>hace</a:t>
            </a:r>
            <a:r>
              <a:rPr lang="en-US" dirty="0" smtClean="0"/>
              <a:t> </a:t>
            </a:r>
            <a:r>
              <a:rPr lang="en-US" dirty="0" err="1" smtClean="0"/>
              <a:t>referencia</a:t>
            </a:r>
            <a:r>
              <a:rPr lang="en-US" dirty="0" smtClean="0"/>
              <a:t>. </a:t>
            </a:r>
            <a:r>
              <a:rPr lang="en-US" dirty="0" err="1" smtClean="0"/>
              <a:t>Por</a:t>
            </a:r>
            <a:r>
              <a:rPr lang="en-US" dirty="0" smtClean="0"/>
              <a:t> lo </a:t>
            </a:r>
            <a:r>
              <a:rPr lang="en-US" dirty="0" err="1" smtClean="0"/>
              <a:t>tanto</a:t>
            </a:r>
            <a:r>
              <a:rPr lang="en-US" dirty="0" smtClean="0"/>
              <a:t> </a:t>
            </a:r>
            <a:r>
              <a:rPr lang="en-US" dirty="0" err="1">
                <a:solidFill>
                  <a:schemeClr val="accent1"/>
                </a:solidFill>
              </a:rPr>
              <a:t>l</a:t>
            </a:r>
            <a:r>
              <a:rPr lang="en-US" dirty="0" err="1" smtClean="0">
                <a:solidFill>
                  <a:schemeClr val="accent1"/>
                </a:solidFill>
              </a:rPr>
              <a:t>os</a:t>
            </a:r>
            <a:r>
              <a:rPr lang="en-US" dirty="0" smtClean="0">
                <a:solidFill>
                  <a:schemeClr val="accent1"/>
                </a:solidFill>
              </a:rPr>
              <a:t> </a:t>
            </a:r>
            <a:r>
              <a:rPr lang="en-US" dirty="0" err="1" smtClean="0">
                <a:solidFill>
                  <a:schemeClr val="accent1"/>
                </a:solidFill>
              </a:rPr>
              <a:t>cambios</a:t>
            </a:r>
            <a:r>
              <a:rPr lang="en-US" dirty="0" smtClean="0">
                <a:solidFill>
                  <a:schemeClr val="accent1"/>
                </a:solidFill>
              </a:rPr>
              <a:t> </a:t>
            </a:r>
            <a:r>
              <a:rPr lang="en-US" dirty="0" err="1" smtClean="0">
                <a:solidFill>
                  <a:schemeClr val="accent1"/>
                </a:solidFill>
              </a:rPr>
              <a:t>hechos</a:t>
            </a:r>
            <a:r>
              <a:rPr lang="en-US" dirty="0" smtClean="0">
                <a:solidFill>
                  <a:schemeClr val="accent1"/>
                </a:solidFill>
              </a:rPr>
              <a:t> al </a:t>
            </a:r>
            <a:r>
              <a:rPr lang="en-US" dirty="0" err="1" smtClean="0">
                <a:solidFill>
                  <a:schemeClr val="accent1"/>
                </a:solidFill>
              </a:rPr>
              <a:t>objetos</a:t>
            </a:r>
            <a:r>
              <a:rPr lang="en-US" dirty="0" smtClean="0">
                <a:solidFill>
                  <a:schemeClr val="accent1"/>
                </a:solidFill>
              </a:rPr>
              <a:t> a </a:t>
            </a:r>
            <a:r>
              <a:rPr lang="en-US" dirty="0" err="1" smtClean="0">
                <a:solidFill>
                  <a:schemeClr val="accent1"/>
                </a:solidFill>
              </a:rPr>
              <a:t>través</a:t>
            </a:r>
            <a:r>
              <a:rPr lang="en-US" dirty="0" smtClean="0">
                <a:solidFill>
                  <a:schemeClr val="accent1"/>
                </a:solidFill>
              </a:rPr>
              <a:t> de la </a:t>
            </a:r>
            <a:r>
              <a:rPr lang="en-US" dirty="0" err="1" smtClean="0">
                <a:solidFill>
                  <a:schemeClr val="accent1"/>
                </a:solidFill>
              </a:rPr>
              <a:t>referencia</a:t>
            </a:r>
            <a:r>
              <a:rPr lang="en-US" dirty="0" smtClean="0">
                <a:solidFill>
                  <a:schemeClr val="accent1"/>
                </a:solidFill>
              </a:rPr>
              <a:t> </a:t>
            </a:r>
            <a:r>
              <a:rPr lang="en-US" dirty="0" err="1" smtClean="0">
                <a:solidFill>
                  <a:schemeClr val="accent1"/>
                </a:solidFill>
              </a:rPr>
              <a:t>harán</a:t>
            </a:r>
            <a:r>
              <a:rPr lang="en-US" dirty="0" smtClean="0">
                <a:solidFill>
                  <a:schemeClr val="accent1"/>
                </a:solidFill>
              </a:rPr>
              <a:t> </a:t>
            </a:r>
            <a:r>
              <a:rPr lang="en-US" dirty="0" err="1" smtClean="0">
                <a:solidFill>
                  <a:schemeClr val="accent1"/>
                </a:solidFill>
              </a:rPr>
              <a:t>efecto</a:t>
            </a:r>
            <a:r>
              <a:rPr lang="en-US" dirty="0" smtClean="0">
                <a:solidFill>
                  <a:schemeClr val="accent1"/>
                </a:solidFill>
              </a:rPr>
              <a:t> </a:t>
            </a:r>
            <a:r>
              <a:rPr lang="en-US" dirty="0" err="1" smtClean="0">
                <a:solidFill>
                  <a:schemeClr val="accent1"/>
                </a:solidFill>
              </a:rPr>
              <a:t>fuera</a:t>
            </a:r>
            <a:r>
              <a:rPr lang="en-US" dirty="0" smtClean="0">
                <a:solidFill>
                  <a:schemeClr val="accent1"/>
                </a:solidFill>
              </a:rPr>
              <a:t> de </a:t>
            </a:r>
            <a:r>
              <a:rPr lang="en-US" dirty="0" err="1" smtClean="0">
                <a:solidFill>
                  <a:schemeClr val="accent1"/>
                </a:solidFill>
              </a:rPr>
              <a:t>los</a:t>
            </a:r>
            <a:r>
              <a:rPr lang="en-US" dirty="0" smtClean="0">
                <a:solidFill>
                  <a:schemeClr val="accent1"/>
                </a:solidFill>
              </a:rPr>
              <a:t> </a:t>
            </a:r>
            <a:r>
              <a:rPr lang="en-US" dirty="0" err="1" smtClean="0">
                <a:solidFill>
                  <a:schemeClr val="accent1"/>
                </a:solidFill>
              </a:rPr>
              <a:t>métodos</a:t>
            </a:r>
            <a:r>
              <a:rPr lang="en-US" dirty="0" smtClean="0">
                <a:solidFill>
                  <a:schemeClr val="accent1"/>
                </a:solidFill>
              </a:rPr>
              <a:t>. </a:t>
            </a:r>
            <a:endParaRPr lang="en-US" dirty="0">
              <a:solidFill>
                <a:schemeClr val="accent1"/>
              </a:solidFill>
            </a:endParaRPr>
          </a:p>
        </p:txBody>
      </p:sp>
    </p:spTree>
    <p:extLst>
      <p:ext uri="{BB962C8B-B14F-4D97-AF65-F5344CB8AC3E}">
        <p14:creationId xmlns:p14="http://schemas.microsoft.com/office/powerpoint/2010/main" val="60171040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6063" y="211180"/>
            <a:ext cx="10515600" cy="1325563"/>
          </a:xfrm>
        </p:spPr>
        <p:txBody>
          <a:bodyPr/>
          <a:lstStyle/>
          <a:p>
            <a:r>
              <a:rPr lang="en-US" dirty="0" err="1"/>
              <a:t>Pasando</a:t>
            </a:r>
            <a:r>
              <a:rPr lang="en-US" dirty="0"/>
              <a:t> </a:t>
            </a:r>
            <a:r>
              <a:rPr lang="en-US" dirty="0" err="1"/>
              <a:t>objetos</a:t>
            </a:r>
            <a:r>
              <a:rPr lang="en-US" dirty="0"/>
              <a:t> a un </a:t>
            </a:r>
            <a:r>
              <a:rPr lang="en-US" dirty="0" err="1"/>
              <a:t>método</a:t>
            </a:r>
            <a:endParaRPr lang="en-US" dirty="0"/>
          </a:p>
        </p:txBody>
      </p:sp>
      <p:sp>
        <p:nvSpPr>
          <p:cNvPr id="7" name="TextBox 6"/>
          <p:cNvSpPr txBox="1"/>
          <p:nvPr/>
        </p:nvSpPr>
        <p:spPr>
          <a:xfrm>
            <a:off x="1190336" y="6251843"/>
            <a:ext cx="3128211" cy="369332"/>
          </a:xfrm>
          <a:prstGeom prst="rect">
            <a:avLst/>
          </a:prstGeom>
          <a:noFill/>
        </p:spPr>
        <p:txBody>
          <a:bodyPr wrap="square" rtlCol="0">
            <a:spAutoFit/>
          </a:bodyPr>
          <a:lstStyle/>
          <a:p>
            <a:r>
              <a:rPr lang="en-US" dirty="0" err="1" smtClean="0"/>
              <a:t>Salida</a:t>
            </a:r>
            <a:r>
              <a:rPr lang="en-US" dirty="0" smtClean="0"/>
              <a:t> </a:t>
            </a:r>
            <a:r>
              <a:rPr lang="en-US" dirty="0" err="1" smtClean="0"/>
              <a:t>clase</a:t>
            </a:r>
            <a:r>
              <a:rPr lang="en-US" dirty="0" smtClean="0"/>
              <a:t> Test</a:t>
            </a:r>
            <a:endParaRPr lang="en-US" dirty="0"/>
          </a:p>
        </p:txBody>
      </p:sp>
      <p:cxnSp>
        <p:nvCxnSpPr>
          <p:cNvPr id="9" name="Straight Arrow Connector 8"/>
          <p:cNvCxnSpPr/>
          <p:nvPr/>
        </p:nvCxnSpPr>
        <p:spPr>
          <a:xfrm>
            <a:off x="2834107" y="6428488"/>
            <a:ext cx="2048877" cy="160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945395" y="1483859"/>
            <a:ext cx="8973520" cy="4801314"/>
          </a:xfrm>
          <a:prstGeom prst="rect">
            <a:avLst/>
          </a:prstGeom>
          <a:noFill/>
          <a:ln>
            <a:solidFill>
              <a:schemeClr val="accent1"/>
            </a:solidFill>
          </a:ln>
        </p:spPr>
        <p:txBody>
          <a:bodyPr wrap="square" rtlCol="0">
            <a:spAutoFit/>
          </a:bodyPr>
          <a:lstStyle/>
          <a:p>
            <a:r>
              <a:rPr lang="en-AU" dirty="0">
                <a:latin typeface="Consolas" charset="0"/>
                <a:ea typeface="Consolas" charset="0"/>
                <a:cs typeface="Consolas" charset="0"/>
              </a:rPr>
              <a:t>public class Test {</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public</a:t>
            </a:r>
            <a:r>
              <a:rPr lang="es-ES" dirty="0">
                <a:latin typeface="Consolas" charset="0"/>
                <a:ea typeface="Consolas" charset="0"/>
                <a:cs typeface="Consolas" charset="0"/>
              </a:rPr>
              <a:t> </a:t>
            </a:r>
            <a:r>
              <a:rPr lang="es-ES" dirty="0" err="1">
                <a:latin typeface="Consolas" charset="0"/>
                <a:ea typeface="Consolas" charset="0"/>
                <a:cs typeface="Consolas" charset="0"/>
              </a:rPr>
              <a:t>void</a:t>
            </a:r>
            <a:r>
              <a:rPr lang="es-ES" dirty="0">
                <a:latin typeface="Consolas" charset="0"/>
                <a:ea typeface="Consolas" charset="0"/>
                <a:cs typeface="Consolas" charset="0"/>
              </a:rPr>
              <a:t> </a:t>
            </a:r>
            <a:r>
              <a:rPr lang="es-ES" dirty="0" err="1">
                <a:latin typeface="Consolas" charset="0"/>
                <a:ea typeface="Consolas" charset="0"/>
                <a:cs typeface="Consolas" charset="0"/>
              </a:rPr>
              <a:t>parametroObjeto</a:t>
            </a:r>
            <a:r>
              <a:rPr lang="es-ES" dirty="0">
                <a:latin typeface="Consolas" charset="0"/>
                <a:ea typeface="Consolas" charset="0"/>
                <a:cs typeface="Consolas" charset="0"/>
              </a:rPr>
              <a:t>(Punto p){</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n-AU" dirty="0" err="1">
                <a:latin typeface="Consolas" charset="0"/>
                <a:ea typeface="Consolas" charset="0"/>
                <a:cs typeface="Consolas" charset="0"/>
              </a:rPr>
              <a:t>p.x</a:t>
            </a:r>
            <a:r>
              <a:rPr lang="en-AU" dirty="0">
                <a:latin typeface="Consolas" charset="0"/>
                <a:ea typeface="Consolas" charset="0"/>
                <a:cs typeface="Consolas" charset="0"/>
              </a:rPr>
              <a:t>=</a:t>
            </a:r>
            <a:r>
              <a:rPr lang="en-AU" dirty="0" err="1">
                <a:latin typeface="Consolas" charset="0"/>
                <a:ea typeface="Consolas" charset="0"/>
                <a:cs typeface="Consolas" charset="0"/>
              </a:rPr>
              <a:t>p.x</a:t>
            </a:r>
            <a:r>
              <a:rPr lang="en-AU" dirty="0">
                <a:latin typeface="Consolas" charset="0"/>
                <a:ea typeface="Consolas" charset="0"/>
                <a:cs typeface="Consolas" charset="0"/>
              </a:rPr>
              <a:t>*2;</a:t>
            </a:r>
            <a:endParaRPr lang="en-GB" dirty="0">
              <a:latin typeface="Consolas" charset="0"/>
              <a:ea typeface="Consolas" charset="0"/>
              <a:cs typeface="Consolas" charset="0"/>
            </a:endParaRPr>
          </a:p>
          <a:p>
            <a:r>
              <a:rPr lang="en-AU" dirty="0">
                <a:latin typeface="Consolas" charset="0"/>
                <a:ea typeface="Consolas" charset="0"/>
                <a:cs typeface="Consolas" charset="0"/>
              </a:rPr>
              <a:t>        </a:t>
            </a:r>
            <a:r>
              <a:rPr lang="en-AU" dirty="0" err="1">
                <a:latin typeface="Consolas" charset="0"/>
                <a:ea typeface="Consolas" charset="0"/>
                <a:cs typeface="Consolas" charset="0"/>
              </a:rPr>
              <a:t>p.y</a:t>
            </a:r>
            <a:r>
              <a:rPr lang="en-AU" dirty="0">
                <a:latin typeface="Consolas" charset="0"/>
                <a:ea typeface="Consolas" charset="0"/>
                <a:cs typeface="Consolas" charset="0"/>
              </a:rPr>
              <a:t>=</a:t>
            </a:r>
            <a:r>
              <a:rPr lang="en-AU" dirty="0" err="1">
                <a:latin typeface="Consolas" charset="0"/>
                <a:ea typeface="Consolas" charset="0"/>
                <a:cs typeface="Consolas" charset="0"/>
              </a:rPr>
              <a:t>p.y</a:t>
            </a:r>
            <a:r>
              <a:rPr lang="en-AU" dirty="0">
                <a:latin typeface="Consolas" charset="0"/>
                <a:ea typeface="Consolas" charset="0"/>
                <a:cs typeface="Consolas" charset="0"/>
              </a:rPr>
              <a:t>*8;</a:t>
            </a:r>
            <a:endParaRPr lang="en-GB" dirty="0">
              <a:latin typeface="Consolas" charset="0"/>
              <a:ea typeface="Consolas" charset="0"/>
              <a:cs typeface="Consolas" charset="0"/>
            </a:endParaRPr>
          </a:p>
          <a:p>
            <a:r>
              <a:rPr lang="en-AU" dirty="0">
                <a:latin typeface="Consolas" charset="0"/>
                <a:ea typeface="Consolas" charset="0"/>
                <a:cs typeface="Consolas" charset="0"/>
              </a:rPr>
              <a:t>        </a:t>
            </a:r>
            <a:r>
              <a:rPr lang="en-AU" dirty="0" err="1">
                <a:latin typeface="Consolas" charset="0"/>
                <a:ea typeface="Consolas" charset="0"/>
                <a:cs typeface="Consolas" charset="0"/>
              </a:rPr>
              <a:t>System.out.println</a:t>
            </a:r>
            <a:r>
              <a:rPr lang="en-AU" dirty="0">
                <a:latin typeface="Consolas" charset="0"/>
                <a:ea typeface="Consolas" charset="0"/>
                <a:cs typeface="Consolas" charset="0"/>
              </a:rPr>
              <a:t>("Interior </a:t>
            </a:r>
            <a:r>
              <a:rPr lang="en-AU" dirty="0" err="1">
                <a:latin typeface="Consolas" charset="0"/>
                <a:ea typeface="Consolas" charset="0"/>
                <a:cs typeface="Consolas" charset="0"/>
              </a:rPr>
              <a:t>metodo</a:t>
            </a:r>
            <a:r>
              <a:rPr lang="en-AU" dirty="0">
                <a:latin typeface="Consolas" charset="0"/>
                <a:ea typeface="Consolas" charset="0"/>
                <a:cs typeface="Consolas" charset="0"/>
              </a:rPr>
              <a:t> </a:t>
            </a:r>
            <a:r>
              <a:rPr lang="en-AU" dirty="0" err="1">
                <a:latin typeface="Consolas" charset="0"/>
                <a:ea typeface="Consolas" charset="0"/>
                <a:cs typeface="Consolas" charset="0"/>
              </a:rPr>
              <a:t>objetos</a:t>
            </a:r>
            <a:r>
              <a:rPr lang="en-AU" dirty="0">
                <a:latin typeface="Consolas" charset="0"/>
                <a:ea typeface="Consolas" charset="0"/>
                <a:cs typeface="Consolas" charset="0"/>
              </a:rPr>
              <a:t>:"+</a:t>
            </a:r>
            <a:r>
              <a:rPr lang="en-AU" dirty="0" err="1">
                <a:latin typeface="Consolas" charset="0"/>
                <a:ea typeface="Consolas" charset="0"/>
                <a:cs typeface="Consolas" charset="0"/>
              </a:rPr>
              <a:t>p.x</a:t>
            </a:r>
            <a:r>
              <a:rPr lang="en-AU" dirty="0">
                <a:latin typeface="Consolas" charset="0"/>
                <a:ea typeface="Consolas" charset="0"/>
                <a:cs typeface="Consolas" charset="0"/>
              </a:rPr>
              <a:t>+","+</a:t>
            </a:r>
            <a:r>
              <a:rPr lang="en-AU" dirty="0" err="1">
                <a:latin typeface="Consolas" charset="0"/>
                <a:ea typeface="Consolas" charset="0"/>
                <a:cs typeface="Consolas" charset="0"/>
              </a:rPr>
              <a:t>p.y</a:t>
            </a:r>
            <a:r>
              <a:rPr lang="en-AU" dirty="0">
                <a:latin typeface="Consolas" charset="0"/>
                <a:ea typeface="Consolas" charset="0"/>
                <a:cs typeface="Consolas" charset="0"/>
              </a:rPr>
              <a:t>);</a:t>
            </a:r>
            <a:endParaRPr lang="en-GB" dirty="0">
              <a:latin typeface="Consolas" charset="0"/>
              <a:ea typeface="Consolas" charset="0"/>
              <a:cs typeface="Consolas" charset="0"/>
            </a:endParaRPr>
          </a:p>
          <a:p>
            <a:r>
              <a:rPr lang="en-AU" dirty="0">
                <a:latin typeface="Consolas" charset="0"/>
                <a:ea typeface="Consolas" charset="0"/>
                <a:cs typeface="Consolas" charset="0"/>
              </a:rPr>
              <a:t>    }</a:t>
            </a:r>
            <a:endParaRPr lang="en-GB" dirty="0">
              <a:latin typeface="Consolas" charset="0"/>
              <a:ea typeface="Consolas" charset="0"/>
              <a:cs typeface="Consolas" charset="0"/>
            </a:endParaRPr>
          </a:p>
          <a:p>
            <a:r>
              <a:rPr lang="en-AU" dirty="0">
                <a:latin typeface="Consolas" charset="0"/>
                <a:ea typeface="Consolas" charset="0"/>
                <a:cs typeface="Consolas" charset="0"/>
              </a:rPr>
              <a:t>    public static void main(String[] </a:t>
            </a:r>
            <a:r>
              <a:rPr lang="en-AU" dirty="0" err="1">
                <a:latin typeface="Consolas" charset="0"/>
                <a:ea typeface="Consolas" charset="0"/>
                <a:cs typeface="Consolas" charset="0"/>
              </a:rPr>
              <a:t>args</a:t>
            </a:r>
            <a:r>
              <a:rPr lang="en-AU" dirty="0">
                <a:latin typeface="Consolas" charset="0"/>
                <a:ea typeface="Consolas" charset="0"/>
                <a:cs typeface="Consolas" charset="0"/>
              </a:rPr>
              <a:t>){</a:t>
            </a:r>
            <a:endParaRPr lang="en-GB" dirty="0">
              <a:latin typeface="Consolas" charset="0"/>
              <a:ea typeface="Consolas" charset="0"/>
              <a:cs typeface="Consolas" charset="0"/>
            </a:endParaRPr>
          </a:p>
          <a:p>
            <a:r>
              <a:rPr lang="en-AU" dirty="0">
                <a:latin typeface="Consolas" charset="0"/>
                <a:ea typeface="Consolas" charset="0"/>
                <a:cs typeface="Consolas" charset="0"/>
              </a:rPr>
              <a:t>        Test t = new Test();</a:t>
            </a:r>
            <a:r>
              <a:rPr lang="es-ES" dirty="0">
                <a:latin typeface="Consolas" charset="0"/>
                <a:ea typeface="Consolas" charset="0"/>
                <a:cs typeface="Consolas" charset="0"/>
              </a:rPr>
              <a:t> </a:t>
            </a:r>
            <a:endParaRPr lang="en-GB" dirty="0">
              <a:latin typeface="Consolas" charset="0"/>
              <a:ea typeface="Consolas" charset="0"/>
              <a:cs typeface="Consolas" charset="0"/>
            </a:endParaRPr>
          </a:p>
          <a:p>
            <a:r>
              <a:rPr lang="es-ES" dirty="0">
                <a:latin typeface="Consolas" charset="0"/>
                <a:ea typeface="Consolas" charset="0"/>
                <a:cs typeface="Consolas" charset="0"/>
              </a:rPr>
              <a:t>        Punto p = new Punto();</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p.x</a:t>
            </a:r>
            <a:r>
              <a:rPr lang="es-ES" dirty="0">
                <a:latin typeface="Consolas" charset="0"/>
                <a:ea typeface="Consolas" charset="0"/>
                <a:cs typeface="Consolas" charset="0"/>
              </a:rPr>
              <a:t> = 10;</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p.y</a:t>
            </a:r>
            <a:r>
              <a:rPr lang="es-ES" dirty="0">
                <a:latin typeface="Consolas" charset="0"/>
                <a:ea typeface="Consolas" charset="0"/>
                <a:cs typeface="Consolas" charset="0"/>
              </a:rPr>
              <a:t> = 12;</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p.mostrarValores</a:t>
            </a:r>
            <a:r>
              <a:rPr lang="es-ES" dirty="0">
                <a:latin typeface="Consolas" charset="0"/>
                <a:ea typeface="Consolas" charset="0"/>
                <a:cs typeface="Consolas" charset="0"/>
              </a:rPr>
              <a:t>();</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System.out.println</a:t>
            </a:r>
            <a:r>
              <a:rPr lang="es-ES" dirty="0">
                <a:latin typeface="Consolas" charset="0"/>
                <a:ea typeface="Consolas" charset="0"/>
                <a:cs typeface="Consolas" charset="0"/>
              </a:rPr>
              <a:t>("</a:t>
            </a:r>
            <a:r>
              <a:rPr lang="es-ES" dirty="0" err="1">
                <a:latin typeface="Consolas" charset="0"/>
                <a:ea typeface="Consolas" charset="0"/>
                <a:cs typeface="Consolas" charset="0"/>
              </a:rPr>
              <a:t>t.parametroObjeto</a:t>
            </a:r>
            <a:r>
              <a:rPr lang="es-ES" dirty="0">
                <a:latin typeface="Consolas" charset="0"/>
                <a:ea typeface="Consolas" charset="0"/>
                <a:cs typeface="Consolas" charset="0"/>
              </a:rPr>
              <a:t>(p)");</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s-ES" dirty="0" err="1">
                <a:latin typeface="Consolas" charset="0"/>
                <a:ea typeface="Consolas" charset="0"/>
                <a:cs typeface="Consolas" charset="0"/>
              </a:rPr>
              <a:t>t.parametroObjeto</a:t>
            </a:r>
            <a:r>
              <a:rPr lang="es-ES" dirty="0">
                <a:latin typeface="Consolas" charset="0"/>
                <a:ea typeface="Consolas" charset="0"/>
                <a:cs typeface="Consolas" charset="0"/>
              </a:rPr>
              <a:t>(p);</a:t>
            </a:r>
            <a:endParaRPr lang="en-GB" dirty="0">
              <a:latin typeface="Consolas" charset="0"/>
              <a:ea typeface="Consolas" charset="0"/>
              <a:cs typeface="Consolas" charset="0"/>
            </a:endParaRPr>
          </a:p>
          <a:p>
            <a:r>
              <a:rPr lang="es-ES" dirty="0">
                <a:latin typeface="Consolas" charset="0"/>
                <a:ea typeface="Consolas" charset="0"/>
                <a:cs typeface="Consolas" charset="0"/>
              </a:rPr>
              <a:t>        </a:t>
            </a:r>
            <a:r>
              <a:rPr lang="en-AU" dirty="0" err="1">
                <a:latin typeface="Consolas" charset="0"/>
                <a:ea typeface="Consolas" charset="0"/>
                <a:cs typeface="Consolas" charset="0"/>
              </a:rPr>
              <a:t>p.mostrarValores</a:t>
            </a:r>
            <a:r>
              <a:rPr lang="en-AU" dirty="0">
                <a:latin typeface="Consolas" charset="0"/>
                <a:ea typeface="Consolas" charset="0"/>
                <a:cs typeface="Consolas" charset="0"/>
              </a:rPr>
              <a:t>(); </a:t>
            </a:r>
            <a:endParaRPr lang="en-GB" dirty="0">
              <a:latin typeface="Consolas" charset="0"/>
              <a:ea typeface="Consolas" charset="0"/>
              <a:cs typeface="Consolas" charset="0"/>
            </a:endParaRPr>
          </a:p>
          <a:p>
            <a:r>
              <a:rPr lang="en-AU" dirty="0">
                <a:latin typeface="Consolas" charset="0"/>
                <a:ea typeface="Consolas" charset="0"/>
                <a:cs typeface="Consolas" charset="0"/>
              </a:rPr>
              <a:t>    }</a:t>
            </a:r>
            <a:endParaRPr lang="en-GB" dirty="0">
              <a:latin typeface="Consolas" charset="0"/>
              <a:ea typeface="Consolas" charset="0"/>
              <a:cs typeface="Consolas" charset="0"/>
            </a:endParaRPr>
          </a:p>
          <a:p>
            <a:r>
              <a:rPr lang="en-AU" dirty="0">
                <a:latin typeface="Consolas" charset="0"/>
                <a:ea typeface="Consolas" charset="0"/>
                <a:cs typeface="Consolas" charset="0"/>
              </a:rPr>
              <a:t>}</a:t>
            </a:r>
            <a:endParaRPr lang="en-GB" dirty="0">
              <a:latin typeface="Consolas" charset="0"/>
              <a:ea typeface="Consolas" charset="0"/>
              <a:cs typeface="Consolas" charset="0"/>
            </a:endParaRPr>
          </a:p>
        </p:txBody>
      </p:sp>
      <p:pic>
        <p:nvPicPr>
          <p:cNvPr id="3" name="Picture 2"/>
          <p:cNvPicPr>
            <a:picLocks noChangeAspect="1"/>
          </p:cNvPicPr>
          <p:nvPr/>
        </p:nvPicPr>
        <p:blipFill>
          <a:blip r:embed="rId3"/>
          <a:stretch>
            <a:fillRect/>
          </a:stretch>
        </p:blipFill>
        <p:spPr>
          <a:xfrm>
            <a:off x="4882984" y="5705743"/>
            <a:ext cx="4191000" cy="1092200"/>
          </a:xfrm>
          <a:prstGeom prst="rect">
            <a:avLst/>
          </a:prstGeom>
          <a:ln>
            <a:solidFill>
              <a:schemeClr val="tx1"/>
            </a:solidFill>
          </a:ln>
        </p:spPr>
      </p:pic>
    </p:spTree>
    <p:extLst>
      <p:ext uri="{BB962C8B-B14F-4D97-AF65-F5344CB8AC3E}">
        <p14:creationId xmlns:p14="http://schemas.microsoft.com/office/powerpoint/2010/main" val="21394254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4132" y="2615956"/>
            <a:ext cx="10515600" cy="1325563"/>
          </a:xfrm>
        </p:spPr>
        <p:txBody>
          <a:bodyPr/>
          <a:lstStyle/>
          <a:p>
            <a:pPr algn="ctr"/>
            <a:r>
              <a:rPr lang="en-US" dirty="0" smtClean="0"/>
              <a:t>ACTIVIDAD EN CLASE 5</a:t>
            </a:r>
            <a:endParaRPr lang="en-US" dirty="0"/>
          </a:p>
        </p:txBody>
      </p:sp>
    </p:spTree>
    <p:extLst>
      <p:ext uri="{BB962C8B-B14F-4D97-AF65-F5344CB8AC3E}">
        <p14:creationId xmlns:p14="http://schemas.microsoft.com/office/powerpoint/2010/main" val="159911583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Definiendo</a:t>
            </a:r>
            <a:r>
              <a:rPr lang="en-US" dirty="0"/>
              <a:t> </a:t>
            </a:r>
            <a:r>
              <a:rPr lang="en-US" dirty="0" err="1"/>
              <a:t>otros</a:t>
            </a:r>
            <a:r>
              <a:rPr lang="en-US" dirty="0"/>
              <a:t> </a:t>
            </a:r>
            <a:r>
              <a:rPr lang="en-US" dirty="0" err="1"/>
              <a:t>métodos</a:t>
            </a:r>
            <a:endParaRPr lang="en-US" dirty="0"/>
          </a:p>
        </p:txBody>
      </p:sp>
      <p:sp>
        <p:nvSpPr>
          <p:cNvPr id="3" name="Content Placeholder 2"/>
          <p:cNvSpPr>
            <a:spLocks noGrp="1"/>
          </p:cNvSpPr>
          <p:nvPr>
            <p:ph idx="1"/>
          </p:nvPr>
        </p:nvSpPr>
        <p:spPr/>
        <p:txBody>
          <a:bodyPr>
            <a:normAutofit lnSpcReduction="10000"/>
          </a:bodyPr>
          <a:lstStyle/>
          <a:p>
            <a:pPr algn="just"/>
            <a:r>
              <a:rPr lang="en-US" dirty="0" smtClean="0"/>
              <a:t>El la </a:t>
            </a:r>
            <a:r>
              <a:rPr lang="en-US" dirty="0" err="1" smtClean="0"/>
              <a:t>clase</a:t>
            </a:r>
            <a:r>
              <a:rPr lang="en-US" dirty="0" smtClean="0"/>
              <a:t> </a:t>
            </a:r>
            <a:r>
              <a:rPr lang="en-US" dirty="0" err="1" smtClean="0"/>
              <a:t>Pokemon</a:t>
            </a:r>
            <a:r>
              <a:rPr lang="en-US" dirty="0" smtClean="0"/>
              <a:t> </a:t>
            </a:r>
            <a:r>
              <a:rPr lang="en-US" dirty="0" err="1" smtClean="0"/>
              <a:t>defina</a:t>
            </a:r>
            <a:r>
              <a:rPr lang="en-US" dirty="0" smtClean="0"/>
              <a:t> </a:t>
            </a:r>
            <a:r>
              <a:rPr lang="en-US" dirty="0"/>
              <a:t>un </a:t>
            </a:r>
            <a:r>
              <a:rPr lang="en-US" dirty="0" err="1"/>
              <a:t>método</a:t>
            </a:r>
            <a:r>
              <a:rPr lang="en-US" dirty="0"/>
              <a:t> </a:t>
            </a:r>
            <a:r>
              <a:rPr lang="en-US" b="1" dirty="0" err="1" smtClean="0"/>
              <a:t>atacar</a:t>
            </a:r>
            <a:r>
              <a:rPr lang="en-US" b="1" dirty="0" smtClean="0"/>
              <a:t> </a:t>
            </a:r>
            <a:r>
              <a:rPr lang="en-US" dirty="0" err="1" smtClean="0"/>
              <a:t>tal</a:t>
            </a:r>
            <a:r>
              <a:rPr lang="en-US" dirty="0" smtClean="0"/>
              <a:t> </a:t>
            </a:r>
            <a:r>
              <a:rPr lang="en-US" dirty="0"/>
              <a:t>que </a:t>
            </a:r>
            <a:r>
              <a:rPr lang="en-US" dirty="0" smtClean="0"/>
              <a:t>el </a:t>
            </a:r>
            <a:r>
              <a:rPr lang="en-US" dirty="0" err="1" smtClean="0"/>
              <a:t>método</a:t>
            </a:r>
            <a:r>
              <a:rPr lang="en-US" dirty="0" smtClean="0"/>
              <a:t> </a:t>
            </a:r>
            <a:r>
              <a:rPr lang="en-US" dirty="0" err="1" smtClean="0"/>
              <a:t>reciba</a:t>
            </a:r>
            <a:r>
              <a:rPr lang="en-US" dirty="0" smtClean="0"/>
              <a:t> </a:t>
            </a:r>
            <a:r>
              <a:rPr lang="en-US" dirty="0"/>
              <a:t>al </a:t>
            </a:r>
            <a:r>
              <a:rPr lang="en-US" dirty="0" err="1"/>
              <a:t>pokemon</a:t>
            </a:r>
            <a:r>
              <a:rPr lang="en-US" dirty="0"/>
              <a:t> </a:t>
            </a:r>
            <a:r>
              <a:rPr lang="en-US" dirty="0" err="1" smtClean="0"/>
              <a:t>contricante</a:t>
            </a:r>
            <a:r>
              <a:rPr lang="en-US" dirty="0" smtClean="0"/>
              <a:t>. El </a:t>
            </a:r>
            <a:r>
              <a:rPr lang="en-US" dirty="0" err="1" smtClean="0"/>
              <a:t>método</a:t>
            </a:r>
            <a:r>
              <a:rPr lang="en-US" dirty="0" smtClean="0"/>
              <a:t> </a:t>
            </a:r>
            <a:r>
              <a:rPr lang="en-US" dirty="0" err="1"/>
              <a:t>disminuye</a:t>
            </a:r>
            <a:r>
              <a:rPr lang="en-US" dirty="0"/>
              <a:t> </a:t>
            </a:r>
            <a:r>
              <a:rPr lang="en-US" dirty="0" err="1"/>
              <a:t>los</a:t>
            </a:r>
            <a:r>
              <a:rPr lang="en-US" dirty="0"/>
              <a:t> </a:t>
            </a:r>
            <a:r>
              <a:rPr lang="en-US" dirty="0" err="1"/>
              <a:t>puntos</a:t>
            </a:r>
            <a:r>
              <a:rPr lang="en-US" dirty="0"/>
              <a:t> de </a:t>
            </a:r>
            <a:r>
              <a:rPr lang="en-US" dirty="0" err="1"/>
              <a:t>salud</a:t>
            </a:r>
            <a:r>
              <a:rPr lang="en-US" dirty="0"/>
              <a:t> del </a:t>
            </a:r>
            <a:r>
              <a:rPr lang="en-US" dirty="0" err="1" smtClean="0"/>
              <a:t>contricante</a:t>
            </a:r>
            <a:r>
              <a:rPr lang="en-US" dirty="0" smtClean="0"/>
              <a:t> </a:t>
            </a:r>
            <a:r>
              <a:rPr lang="en-US" dirty="0" err="1" smtClean="0"/>
              <a:t>en</a:t>
            </a:r>
            <a:r>
              <a:rPr lang="en-US" dirty="0" smtClean="0"/>
              <a:t> </a:t>
            </a:r>
            <a:r>
              <a:rPr lang="en-US" dirty="0" err="1"/>
              <a:t>caso</a:t>
            </a:r>
            <a:r>
              <a:rPr lang="en-US" dirty="0"/>
              <a:t> de que </a:t>
            </a:r>
            <a:r>
              <a:rPr lang="en-US" dirty="0" err="1"/>
              <a:t>este</a:t>
            </a:r>
            <a:r>
              <a:rPr lang="en-US" dirty="0"/>
              <a:t> no </a:t>
            </a:r>
            <a:r>
              <a:rPr lang="en-US" dirty="0" err="1"/>
              <a:t>esquive</a:t>
            </a:r>
            <a:r>
              <a:rPr lang="en-US" dirty="0"/>
              <a:t> el </a:t>
            </a:r>
            <a:r>
              <a:rPr lang="en-US" dirty="0" err="1"/>
              <a:t>ataque</a:t>
            </a:r>
            <a:r>
              <a:rPr lang="en-US" dirty="0"/>
              <a:t>. </a:t>
            </a:r>
            <a:r>
              <a:rPr lang="en-US" dirty="0" smtClean="0"/>
              <a:t>El </a:t>
            </a:r>
            <a:r>
              <a:rPr lang="en-US" dirty="0" err="1" smtClean="0"/>
              <a:t>daño</a:t>
            </a:r>
            <a:r>
              <a:rPr lang="en-US" dirty="0" smtClean="0"/>
              <a:t> </a:t>
            </a:r>
            <a:r>
              <a:rPr lang="en-US" dirty="0" err="1" smtClean="0"/>
              <a:t>causado</a:t>
            </a:r>
            <a:r>
              <a:rPr lang="en-US" dirty="0" smtClean="0"/>
              <a:t> al </a:t>
            </a:r>
            <a:r>
              <a:rPr lang="en-US" dirty="0" err="1" smtClean="0"/>
              <a:t>contricante</a:t>
            </a:r>
            <a:r>
              <a:rPr lang="en-US" dirty="0" smtClean="0"/>
              <a:t> </a:t>
            </a:r>
            <a:r>
              <a:rPr lang="en-US" dirty="0" err="1" smtClean="0"/>
              <a:t>equivale</a:t>
            </a:r>
            <a:r>
              <a:rPr lang="en-US" dirty="0" smtClean="0"/>
              <a:t> al 10% de </a:t>
            </a:r>
            <a:r>
              <a:rPr lang="en-US" dirty="0" err="1" smtClean="0"/>
              <a:t>los</a:t>
            </a:r>
            <a:r>
              <a:rPr lang="en-US" dirty="0" smtClean="0"/>
              <a:t> </a:t>
            </a:r>
            <a:r>
              <a:rPr lang="en-US" dirty="0" err="1" smtClean="0"/>
              <a:t>puntos</a:t>
            </a:r>
            <a:r>
              <a:rPr lang="en-US" dirty="0" smtClean="0"/>
              <a:t> de </a:t>
            </a:r>
            <a:r>
              <a:rPr lang="en-US" dirty="0" err="1" smtClean="0"/>
              <a:t>combate</a:t>
            </a:r>
            <a:r>
              <a:rPr lang="en-US" dirty="0" smtClean="0"/>
              <a:t> del </a:t>
            </a:r>
            <a:r>
              <a:rPr lang="en-US" dirty="0" err="1" smtClean="0"/>
              <a:t>atacante</a:t>
            </a:r>
            <a:endParaRPr lang="en-US" dirty="0" smtClean="0"/>
          </a:p>
          <a:p>
            <a:pPr algn="just"/>
            <a:endParaRPr lang="en-US" dirty="0"/>
          </a:p>
          <a:p>
            <a:pPr algn="just"/>
            <a:r>
              <a:rPr lang="en-US" b="1" dirty="0" err="1"/>
              <a:t>Preguntas</a:t>
            </a:r>
            <a:endParaRPr lang="en-US" b="1" dirty="0"/>
          </a:p>
          <a:p>
            <a:pPr lvl="1" algn="just"/>
            <a:r>
              <a:rPr lang="en-US" dirty="0"/>
              <a:t>Este </a:t>
            </a:r>
            <a:r>
              <a:rPr lang="en-US" dirty="0" err="1"/>
              <a:t>método</a:t>
            </a:r>
            <a:r>
              <a:rPr lang="en-US" dirty="0"/>
              <a:t> </a:t>
            </a:r>
            <a:r>
              <a:rPr lang="en-US" dirty="0" err="1"/>
              <a:t>debe</a:t>
            </a:r>
            <a:r>
              <a:rPr lang="en-US" dirty="0"/>
              <a:t> </a:t>
            </a:r>
            <a:r>
              <a:rPr lang="en-US" dirty="0" err="1"/>
              <a:t>retornar</a:t>
            </a:r>
            <a:r>
              <a:rPr lang="en-US" dirty="0"/>
              <a:t> </a:t>
            </a:r>
            <a:r>
              <a:rPr lang="en-US" dirty="0" err="1"/>
              <a:t>algo</a:t>
            </a:r>
            <a:r>
              <a:rPr lang="en-US" dirty="0"/>
              <a:t>. </a:t>
            </a:r>
            <a:r>
              <a:rPr lang="en-US" dirty="0" err="1"/>
              <a:t>En</a:t>
            </a:r>
            <a:r>
              <a:rPr lang="en-US" dirty="0"/>
              <a:t> </a:t>
            </a:r>
            <a:r>
              <a:rPr lang="en-US" dirty="0" err="1"/>
              <a:t>caso</a:t>
            </a:r>
            <a:r>
              <a:rPr lang="en-US" dirty="0"/>
              <a:t> de </a:t>
            </a:r>
            <a:r>
              <a:rPr lang="en-US" dirty="0" err="1"/>
              <a:t>retornar</a:t>
            </a:r>
            <a:r>
              <a:rPr lang="en-US" dirty="0"/>
              <a:t> </a:t>
            </a:r>
            <a:r>
              <a:rPr lang="en-US" dirty="0" err="1"/>
              <a:t>algo</a:t>
            </a:r>
            <a:r>
              <a:rPr lang="en-US" dirty="0"/>
              <a:t> </a:t>
            </a:r>
            <a:r>
              <a:rPr lang="en-US" dirty="0" err="1"/>
              <a:t>cuál</a:t>
            </a:r>
            <a:r>
              <a:rPr lang="en-US" dirty="0"/>
              <a:t> </a:t>
            </a:r>
            <a:r>
              <a:rPr lang="en-US" dirty="0" err="1"/>
              <a:t>sería</a:t>
            </a:r>
            <a:r>
              <a:rPr lang="en-US" dirty="0"/>
              <a:t> el </a:t>
            </a:r>
            <a:r>
              <a:rPr lang="en-US" dirty="0" err="1"/>
              <a:t>tipo</a:t>
            </a:r>
            <a:r>
              <a:rPr lang="en-US" dirty="0"/>
              <a:t> de </a:t>
            </a:r>
            <a:r>
              <a:rPr lang="en-US" dirty="0" err="1"/>
              <a:t>dato</a:t>
            </a:r>
            <a:r>
              <a:rPr lang="en-US" dirty="0"/>
              <a:t> de </a:t>
            </a:r>
            <a:r>
              <a:rPr lang="en-US" dirty="0" err="1"/>
              <a:t>retorno</a:t>
            </a:r>
            <a:endParaRPr lang="en-US" dirty="0"/>
          </a:p>
          <a:p>
            <a:pPr lvl="1" algn="just"/>
            <a:r>
              <a:rPr lang="en-US" dirty="0"/>
              <a:t>Este </a:t>
            </a:r>
            <a:r>
              <a:rPr lang="en-US" dirty="0" err="1"/>
              <a:t>método</a:t>
            </a:r>
            <a:r>
              <a:rPr lang="en-US" dirty="0"/>
              <a:t> </a:t>
            </a:r>
            <a:r>
              <a:rPr lang="en-US" dirty="0" err="1"/>
              <a:t>recibe</a:t>
            </a:r>
            <a:r>
              <a:rPr lang="en-US" dirty="0"/>
              <a:t> </a:t>
            </a:r>
            <a:r>
              <a:rPr lang="en-US" dirty="0" err="1"/>
              <a:t>algún</a:t>
            </a:r>
            <a:r>
              <a:rPr lang="en-US" dirty="0"/>
              <a:t> </a:t>
            </a:r>
            <a:r>
              <a:rPr lang="en-US" dirty="0" err="1"/>
              <a:t>parámetro</a:t>
            </a:r>
            <a:r>
              <a:rPr lang="en-US" dirty="0"/>
              <a:t>. </a:t>
            </a:r>
            <a:r>
              <a:rPr lang="en-US" dirty="0" err="1"/>
              <a:t>En</a:t>
            </a:r>
            <a:r>
              <a:rPr lang="en-US" dirty="0"/>
              <a:t> </a:t>
            </a:r>
            <a:r>
              <a:rPr lang="en-US" dirty="0" err="1"/>
              <a:t>caso</a:t>
            </a:r>
            <a:r>
              <a:rPr lang="en-US" dirty="0"/>
              <a:t> de </a:t>
            </a:r>
            <a:r>
              <a:rPr lang="en-US" dirty="0" err="1"/>
              <a:t>recibir</a:t>
            </a:r>
            <a:r>
              <a:rPr lang="en-US" dirty="0"/>
              <a:t> un </a:t>
            </a:r>
            <a:r>
              <a:rPr lang="en-US" dirty="0" err="1"/>
              <a:t>parámetro</a:t>
            </a:r>
            <a:r>
              <a:rPr lang="en-US" dirty="0"/>
              <a:t> </a:t>
            </a:r>
            <a:r>
              <a:rPr lang="en-US" dirty="0" err="1"/>
              <a:t>cuál</a:t>
            </a:r>
            <a:r>
              <a:rPr lang="en-US" dirty="0"/>
              <a:t> </a:t>
            </a:r>
            <a:r>
              <a:rPr lang="en-US" dirty="0" err="1"/>
              <a:t>sería</a:t>
            </a:r>
            <a:r>
              <a:rPr lang="en-US" dirty="0"/>
              <a:t> el </a:t>
            </a:r>
            <a:r>
              <a:rPr lang="en-US" dirty="0" err="1"/>
              <a:t>tipo</a:t>
            </a:r>
            <a:r>
              <a:rPr lang="en-US" dirty="0"/>
              <a:t> de </a:t>
            </a:r>
            <a:r>
              <a:rPr lang="en-US" dirty="0" err="1"/>
              <a:t>dato</a:t>
            </a:r>
            <a:r>
              <a:rPr lang="en-US" dirty="0"/>
              <a:t> </a:t>
            </a:r>
            <a:r>
              <a:rPr lang="en-US" dirty="0" smtClean="0"/>
              <a:t>del </a:t>
            </a:r>
            <a:r>
              <a:rPr lang="en-US" dirty="0" err="1" smtClean="0"/>
              <a:t>parámetro</a:t>
            </a:r>
            <a:r>
              <a:rPr lang="en-US" dirty="0" smtClean="0"/>
              <a:t>.</a:t>
            </a:r>
            <a:endParaRPr lang="en-US" dirty="0"/>
          </a:p>
          <a:p>
            <a:pPr algn="just"/>
            <a:endParaRPr lang="en-US" dirty="0"/>
          </a:p>
        </p:txBody>
      </p:sp>
    </p:spTree>
    <p:extLst>
      <p:ext uri="{BB962C8B-B14F-4D97-AF65-F5344CB8AC3E}">
        <p14:creationId xmlns:p14="http://schemas.microsoft.com/office/powerpoint/2010/main" val="4281555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238"/>
            <a:ext cx="10515600" cy="1325563"/>
          </a:xfrm>
        </p:spPr>
        <p:txBody>
          <a:bodyPr/>
          <a:lstStyle/>
          <a:p>
            <a:r>
              <a:rPr lang="en-US" smtClean="0"/>
              <a:t>Solución</a:t>
            </a:r>
            <a:endParaRPr lang="en-US" dirty="0"/>
          </a:p>
        </p:txBody>
      </p:sp>
      <p:sp>
        <p:nvSpPr>
          <p:cNvPr id="3" name="Content Placeholder 2"/>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892232" y="1215772"/>
            <a:ext cx="7470929" cy="5107495"/>
          </a:xfrm>
          <a:prstGeom prst="rect">
            <a:avLst/>
          </a:prstGeom>
          <a:ln>
            <a:solidFill>
              <a:schemeClr val="tx1"/>
            </a:solidFill>
          </a:ln>
        </p:spPr>
      </p:pic>
      <p:sp>
        <p:nvSpPr>
          <p:cNvPr id="7" name="Rectangle 6"/>
          <p:cNvSpPr/>
          <p:nvPr/>
        </p:nvSpPr>
        <p:spPr>
          <a:xfrm>
            <a:off x="1195861" y="3499187"/>
            <a:ext cx="7049237" cy="267777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11126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Llamando</a:t>
            </a:r>
            <a:r>
              <a:rPr lang="en-US" dirty="0" smtClean="0"/>
              <a:t> </a:t>
            </a:r>
            <a:r>
              <a:rPr lang="en-US" dirty="0" err="1" smtClean="0"/>
              <a:t>métodos</a:t>
            </a:r>
            <a:endParaRPr lang="en-US" dirty="0"/>
          </a:p>
        </p:txBody>
      </p:sp>
      <p:sp>
        <p:nvSpPr>
          <p:cNvPr id="3" name="Content Placeholder 2"/>
          <p:cNvSpPr>
            <a:spLocks noGrp="1"/>
          </p:cNvSpPr>
          <p:nvPr>
            <p:ph idx="1"/>
          </p:nvPr>
        </p:nvSpPr>
        <p:spPr/>
        <p:txBody>
          <a:bodyPr/>
          <a:lstStyle/>
          <a:p>
            <a:pPr algn="just"/>
            <a:r>
              <a:rPr lang="en-US" dirty="0" err="1" smtClean="0"/>
              <a:t>En</a:t>
            </a:r>
            <a:r>
              <a:rPr lang="en-US" dirty="0" smtClean="0"/>
              <a:t> la </a:t>
            </a:r>
            <a:r>
              <a:rPr lang="en-US" dirty="0" err="1" smtClean="0"/>
              <a:t>clase</a:t>
            </a:r>
            <a:r>
              <a:rPr lang="en-US" dirty="0" smtClean="0"/>
              <a:t> </a:t>
            </a:r>
            <a:r>
              <a:rPr lang="en-US" dirty="0" err="1" smtClean="0"/>
              <a:t>PokemonAplicacion</a:t>
            </a:r>
            <a:r>
              <a:rPr lang="en-US" dirty="0" smtClean="0"/>
              <a:t> del pokemonAplicaion2 </a:t>
            </a:r>
            <a:r>
              <a:rPr lang="en-US" dirty="0" err="1" smtClean="0"/>
              <a:t>haga</a:t>
            </a:r>
            <a:r>
              <a:rPr lang="en-US" dirty="0" smtClean="0"/>
              <a:t> que </a:t>
            </a:r>
            <a:r>
              <a:rPr lang="en-US" b="1" dirty="0" smtClean="0"/>
              <a:t>pk1</a:t>
            </a:r>
            <a:r>
              <a:rPr lang="en-US" dirty="0" smtClean="0"/>
              <a:t> </a:t>
            </a:r>
            <a:r>
              <a:rPr lang="en-US" dirty="0" err="1" smtClean="0"/>
              <a:t>ataque</a:t>
            </a:r>
            <a:r>
              <a:rPr lang="en-US" dirty="0" smtClean="0"/>
              <a:t> a </a:t>
            </a:r>
            <a:r>
              <a:rPr lang="en-US" b="1" dirty="0" smtClean="0"/>
              <a:t>pk2 </a:t>
            </a:r>
            <a:r>
              <a:rPr lang="en-US" dirty="0" smtClean="0"/>
              <a:t>y </a:t>
            </a:r>
            <a:r>
              <a:rPr lang="en-US" dirty="0" err="1" smtClean="0"/>
              <a:t>luego</a:t>
            </a:r>
            <a:r>
              <a:rPr lang="en-US" dirty="0" smtClean="0"/>
              <a:t> </a:t>
            </a:r>
            <a:r>
              <a:rPr lang="en-US" dirty="0" err="1" smtClean="0"/>
              <a:t>muestre</a:t>
            </a:r>
            <a:r>
              <a:rPr lang="en-US" dirty="0" smtClean="0"/>
              <a:t> </a:t>
            </a:r>
            <a:r>
              <a:rPr lang="en-US" dirty="0" err="1" smtClean="0"/>
              <a:t>en</a:t>
            </a:r>
            <a:r>
              <a:rPr lang="en-US" dirty="0" smtClean="0"/>
              <a:t> </a:t>
            </a:r>
            <a:r>
              <a:rPr lang="en-US" dirty="0" err="1" smtClean="0"/>
              <a:t>pantalla</a:t>
            </a:r>
            <a:r>
              <a:rPr lang="en-US" dirty="0" smtClean="0"/>
              <a:t> la </a:t>
            </a:r>
            <a:r>
              <a:rPr lang="en-US" dirty="0" err="1" smtClean="0"/>
              <a:t>información</a:t>
            </a:r>
            <a:r>
              <a:rPr lang="en-US" dirty="0" smtClean="0"/>
              <a:t> del pokemon1 y pokemon2</a:t>
            </a:r>
            <a:endParaRPr lang="en-US" dirty="0"/>
          </a:p>
        </p:txBody>
      </p:sp>
    </p:spTree>
    <p:extLst>
      <p:ext uri="{BB962C8B-B14F-4D97-AF65-F5344CB8AC3E}">
        <p14:creationId xmlns:p14="http://schemas.microsoft.com/office/powerpoint/2010/main" val="15805988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g72b3f69c4d_1_126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002060"/>
              </a:buClr>
              <a:buSzPts val="4400"/>
              <a:buFont typeface="Calibri"/>
              <a:buNone/>
            </a:pPr>
            <a:r>
              <a:rPr lang="en-US" dirty="0" err="1"/>
              <a:t>Clases</a:t>
            </a:r>
            <a:endParaRPr dirty="0"/>
          </a:p>
        </p:txBody>
      </p:sp>
      <p:sp>
        <p:nvSpPr>
          <p:cNvPr id="230" name="Google Shape;230;g72b3f69c4d_1_1269"/>
          <p:cNvSpPr txBox="1">
            <a:spLocks noGrp="1"/>
          </p:cNvSpPr>
          <p:nvPr>
            <p:ph type="body" idx="1"/>
          </p:nvPr>
        </p:nvSpPr>
        <p:spPr>
          <a:xfrm>
            <a:off x="838200" y="1500996"/>
            <a:ext cx="10515600" cy="4676100"/>
          </a:xfrm>
          <a:prstGeom prst="rect">
            <a:avLst/>
          </a:prstGeom>
          <a:noFill/>
          <a:ln>
            <a:noFill/>
          </a:ln>
        </p:spPr>
        <p:txBody>
          <a:bodyPr spcFirstLastPara="1" wrap="square" lIns="91425" tIns="45700" rIns="91425" bIns="45700" anchor="t" anchorCtr="0">
            <a:noAutofit/>
          </a:bodyPr>
          <a:lstStyle/>
          <a:p>
            <a:pPr marL="228600" lvl="0" indent="-228600" algn="just" rtl="0">
              <a:lnSpc>
                <a:spcPct val="90000"/>
              </a:lnSpc>
              <a:spcBef>
                <a:spcPts val="0"/>
              </a:spcBef>
              <a:spcAft>
                <a:spcPts val="0"/>
              </a:spcAft>
              <a:buSzPts val="2800"/>
              <a:buFont typeface="Arial"/>
              <a:buChar char="•"/>
            </a:pPr>
            <a:r>
              <a:rPr lang="en-US" dirty="0"/>
              <a:t>Una </a:t>
            </a:r>
            <a:r>
              <a:rPr lang="en-US" dirty="0" err="1"/>
              <a:t>clases</a:t>
            </a:r>
            <a:r>
              <a:rPr lang="en-US" dirty="0"/>
              <a:t> </a:t>
            </a:r>
            <a:r>
              <a:rPr lang="en-US" dirty="0" err="1"/>
              <a:t>es</a:t>
            </a:r>
            <a:r>
              <a:rPr lang="en-US" dirty="0"/>
              <a:t> un </a:t>
            </a:r>
            <a:r>
              <a:rPr lang="en-US" b="1" dirty="0" err="1"/>
              <a:t>plano</a:t>
            </a:r>
            <a:r>
              <a:rPr lang="en-US" dirty="0"/>
              <a:t>, </a:t>
            </a:r>
            <a:r>
              <a:rPr lang="en-US" b="1" dirty="0" err="1"/>
              <a:t>mapa</a:t>
            </a:r>
            <a:r>
              <a:rPr lang="en-US" dirty="0"/>
              <a:t> o </a:t>
            </a:r>
            <a:r>
              <a:rPr lang="en-US" b="1" dirty="0" err="1"/>
              <a:t>contrato</a:t>
            </a:r>
            <a:r>
              <a:rPr lang="en-US" dirty="0"/>
              <a:t> que define </a:t>
            </a:r>
            <a:r>
              <a:rPr lang="en-US" dirty="0" err="1"/>
              <a:t>cuáles</a:t>
            </a:r>
            <a:r>
              <a:rPr lang="en-US" dirty="0"/>
              <a:t> son las </a:t>
            </a:r>
            <a:r>
              <a:rPr lang="en-US" dirty="0" err="1"/>
              <a:t>propiedades</a:t>
            </a:r>
            <a:r>
              <a:rPr lang="en-US" dirty="0"/>
              <a:t> y </a:t>
            </a:r>
            <a:r>
              <a:rPr lang="en-US" dirty="0" err="1"/>
              <a:t>métodos</a:t>
            </a:r>
            <a:r>
              <a:rPr lang="en-US" dirty="0"/>
              <a:t> que un </a:t>
            </a:r>
            <a:r>
              <a:rPr lang="en-US" dirty="0" err="1"/>
              <a:t>objeto</a:t>
            </a:r>
            <a:r>
              <a:rPr lang="en-US" dirty="0"/>
              <a:t> </a:t>
            </a:r>
            <a:r>
              <a:rPr lang="en-US" dirty="0" err="1"/>
              <a:t>tendrá</a:t>
            </a:r>
            <a:r>
              <a:rPr lang="en-US" dirty="0"/>
              <a:t>.</a:t>
            </a:r>
            <a:endParaRPr dirty="0"/>
          </a:p>
          <a:p>
            <a:pPr marL="228600" lvl="0" indent="-228600" algn="just" rtl="0">
              <a:lnSpc>
                <a:spcPct val="90000"/>
              </a:lnSpc>
              <a:spcBef>
                <a:spcPts val="1000"/>
              </a:spcBef>
              <a:spcAft>
                <a:spcPts val="0"/>
              </a:spcAft>
              <a:buSzPts val="2800"/>
              <a:buChar char="•"/>
            </a:pPr>
            <a:r>
              <a:rPr lang="en-US" dirty="0"/>
              <a:t>Una </a:t>
            </a:r>
            <a:r>
              <a:rPr lang="en-US" dirty="0" err="1"/>
              <a:t>clase</a:t>
            </a:r>
            <a:r>
              <a:rPr lang="en-US" dirty="0"/>
              <a:t> </a:t>
            </a:r>
            <a:r>
              <a:rPr lang="en-US" dirty="0" err="1"/>
              <a:t>es</a:t>
            </a:r>
            <a:r>
              <a:rPr lang="en-US" dirty="0"/>
              <a:t> la </a:t>
            </a:r>
            <a:r>
              <a:rPr lang="en-US" dirty="0" err="1"/>
              <a:t>unidad</a:t>
            </a:r>
            <a:r>
              <a:rPr lang="en-US" dirty="0"/>
              <a:t> </a:t>
            </a:r>
            <a:r>
              <a:rPr lang="en-US" dirty="0" err="1"/>
              <a:t>básica</a:t>
            </a:r>
            <a:r>
              <a:rPr lang="en-US" dirty="0"/>
              <a:t> </a:t>
            </a:r>
            <a:r>
              <a:rPr lang="en-US" dirty="0" err="1"/>
              <a:t>en</a:t>
            </a:r>
            <a:r>
              <a:rPr lang="en-US" dirty="0"/>
              <a:t> </a:t>
            </a:r>
            <a:r>
              <a:rPr lang="en-US" dirty="0" err="1"/>
              <a:t>programación</a:t>
            </a:r>
            <a:r>
              <a:rPr lang="en-US" dirty="0"/>
              <a:t> </a:t>
            </a:r>
            <a:r>
              <a:rPr lang="en-US" dirty="0" err="1"/>
              <a:t>orientada</a:t>
            </a:r>
            <a:r>
              <a:rPr lang="en-US" dirty="0"/>
              <a:t> </a:t>
            </a:r>
            <a:r>
              <a:rPr lang="en-US" dirty="0" err="1"/>
              <a:t>objetos</a:t>
            </a:r>
            <a:r>
              <a:rPr lang="en-US" dirty="0"/>
              <a:t>.</a:t>
            </a:r>
            <a:endParaRPr dirty="0"/>
          </a:p>
          <a:p>
            <a:pPr marL="228600" lvl="0" indent="-50800" algn="just" rtl="0">
              <a:lnSpc>
                <a:spcPct val="90000"/>
              </a:lnSpc>
              <a:spcBef>
                <a:spcPts val="1000"/>
              </a:spcBef>
              <a:spcAft>
                <a:spcPts val="0"/>
              </a:spcAft>
              <a:buSzPts val="2800"/>
              <a:buNone/>
            </a:pPr>
            <a:endParaRPr dirty="0"/>
          </a:p>
          <a:p>
            <a:pPr marL="228600" lvl="0" indent="-50800" algn="l" rtl="0">
              <a:lnSpc>
                <a:spcPct val="90000"/>
              </a:lnSpc>
              <a:spcBef>
                <a:spcPts val="1000"/>
              </a:spcBef>
              <a:spcAft>
                <a:spcPts val="0"/>
              </a:spcAft>
              <a:buClr>
                <a:srgbClr val="002060"/>
              </a:buClr>
              <a:buSzPts val="2800"/>
              <a:buFont typeface="Arial"/>
              <a:buNone/>
            </a:pPr>
            <a:endParaRPr dirty="0"/>
          </a:p>
        </p:txBody>
      </p:sp>
      <p:pic>
        <p:nvPicPr>
          <p:cNvPr id="231" name="Google Shape;231;g72b3f69c4d_1_1269"/>
          <p:cNvPicPr preferRelativeResize="0"/>
          <p:nvPr/>
        </p:nvPicPr>
        <p:blipFill rotWithShape="1">
          <a:blip r:embed="rId3">
            <a:alphaModFix/>
          </a:blip>
          <a:srcRect/>
          <a:stretch/>
        </p:blipFill>
        <p:spPr>
          <a:xfrm>
            <a:off x="3505135" y="3016340"/>
            <a:ext cx="5735925" cy="3579962"/>
          </a:xfrm>
          <a:prstGeom prst="rect">
            <a:avLst/>
          </a:prstGeom>
          <a:noFill/>
          <a:ln>
            <a:noFill/>
          </a:ln>
        </p:spPr>
      </p:pic>
    </p:spTree>
    <p:extLst>
      <p:ext uri="{BB962C8B-B14F-4D97-AF65-F5344CB8AC3E}">
        <p14:creationId xmlns:p14="http://schemas.microsoft.com/office/powerpoint/2010/main" val="125365592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Simular</a:t>
            </a:r>
            <a:r>
              <a:rPr lang="en-US" dirty="0" smtClean="0"/>
              <a:t> </a:t>
            </a:r>
            <a:r>
              <a:rPr lang="en-US" dirty="0" err="1" smtClean="0"/>
              <a:t>batalla</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err="1" smtClean="0"/>
              <a:t>En</a:t>
            </a:r>
            <a:r>
              <a:rPr lang="en-US" dirty="0" smtClean="0"/>
              <a:t> el </a:t>
            </a:r>
            <a:r>
              <a:rPr lang="en-US" dirty="0" err="1" smtClean="0"/>
              <a:t>paquete</a:t>
            </a:r>
            <a:r>
              <a:rPr lang="en-US" dirty="0" smtClean="0"/>
              <a:t> </a:t>
            </a:r>
            <a:r>
              <a:rPr lang="en-US" dirty="0" err="1" smtClean="0"/>
              <a:t>pokemonAplicaion</a:t>
            </a:r>
            <a:r>
              <a:rPr lang="en-US" dirty="0" smtClean="0"/>
              <a:t> </a:t>
            </a:r>
            <a:r>
              <a:rPr lang="en-US" dirty="0" err="1" smtClean="0"/>
              <a:t>defina</a:t>
            </a:r>
            <a:r>
              <a:rPr lang="en-US" dirty="0" smtClean="0"/>
              <a:t> </a:t>
            </a:r>
            <a:r>
              <a:rPr lang="en-US" dirty="0" err="1" smtClean="0"/>
              <a:t>una</a:t>
            </a:r>
            <a:r>
              <a:rPr lang="en-US" dirty="0" smtClean="0"/>
              <a:t> </a:t>
            </a:r>
            <a:r>
              <a:rPr lang="en-US" dirty="0" err="1" smtClean="0"/>
              <a:t>nueva</a:t>
            </a:r>
            <a:r>
              <a:rPr lang="en-US" dirty="0" smtClean="0"/>
              <a:t> </a:t>
            </a:r>
            <a:r>
              <a:rPr lang="en-US" dirty="0" err="1" smtClean="0"/>
              <a:t>clase</a:t>
            </a:r>
            <a:r>
              <a:rPr lang="en-US" dirty="0" smtClean="0"/>
              <a:t> </a:t>
            </a:r>
            <a:r>
              <a:rPr lang="en-US" dirty="0" err="1" smtClean="0"/>
              <a:t>llamada</a:t>
            </a:r>
            <a:r>
              <a:rPr lang="en-US" dirty="0" smtClean="0"/>
              <a:t> </a:t>
            </a:r>
            <a:r>
              <a:rPr lang="en-US" dirty="0" err="1" smtClean="0"/>
              <a:t>SimularBatalla</a:t>
            </a:r>
            <a:r>
              <a:rPr lang="en-US" dirty="0" smtClean="0"/>
              <a:t>.</a:t>
            </a:r>
          </a:p>
          <a:p>
            <a:pPr marL="514350" indent="-514350">
              <a:buFont typeface="+mj-lt"/>
              <a:buAutoNum type="arabicPeriod"/>
            </a:pPr>
            <a:r>
              <a:rPr lang="en-US" dirty="0" err="1" smtClean="0"/>
              <a:t>En</a:t>
            </a:r>
            <a:r>
              <a:rPr lang="en-US" dirty="0" smtClean="0"/>
              <a:t> el </a:t>
            </a:r>
            <a:r>
              <a:rPr lang="en-US" dirty="0" err="1" smtClean="0"/>
              <a:t>método</a:t>
            </a:r>
            <a:r>
              <a:rPr lang="en-US" dirty="0" smtClean="0"/>
              <a:t> main de la </a:t>
            </a:r>
            <a:r>
              <a:rPr lang="en-US" dirty="0" err="1" smtClean="0"/>
              <a:t>clase</a:t>
            </a:r>
            <a:r>
              <a:rPr lang="en-US" dirty="0" smtClean="0"/>
              <a:t> </a:t>
            </a:r>
            <a:r>
              <a:rPr lang="en-US" dirty="0" err="1" smtClean="0"/>
              <a:t>defina</a:t>
            </a:r>
            <a:r>
              <a:rPr lang="en-US" dirty="0" smtClean="0"/>
              <a:t> dos </a:t>
            </a:r>
            <a:r>
              <a:rPr lang="en-US" dirty="0" err="1" smtClean="0"/>
              <a:t>objetos</a:t>
            </a:r>
            <a:r>
              <a:rPr lang="en-US" dirty="0" smtClean="0"/>
              <a:t> de </a:t>
            </a:r>
            <a:r>
              <a:rPr lang="en-US" dirty="0" err="1" smtClean="0"/>
              <a:t>tipo</a:t>
            </a:r>
            <a:r>
              <a:rPr lang="en-US" dirty="0" smtClean="0"/>
              <a:t> </a:t>
            </a:r>
            <a:r>
              <a:rPr lang="en-US" dirty="0" err="1" smtClean="0"/>
              <a:t>Pokemon</a:t>
            </a:r>
            <a:r>
              <a:rPr lang="en-US" dirty="0" smtClean="0"/>
              <a:t> y </a:t>
            </a:r>
            <a:r>
              <a:rPr lang="en-US" dirty="0" err="1" smtClean="0"/>
              <a:t>fije</a:t>
            </a:r>
            <a:r>
              <a:rPr lang="en-US" dirty="0" smtClean="0"/>
              <a:t> </a:t>
            </a:r>
            <a:r>
              <a:rPr lang="en-US" dirty="0" err="1" smtClean="0"/>
              <a:t>los</a:t>
            </a:r>
            <a:r>
              <a:rPr lang="en-US" dirty="0" smtClean="0"/>
              <a:t> </a:t>
            </a:r>
            <a:r>
              <a:rPr lang="en-US" dirty="0" err="1" smtClean="0"/>
              <a:t>valores</a:t>
            </a:r>
            <a:r>
              <a:rPr lang="en-US" dirty="0" smtClean="0"/>
              <a:t> de </a:t>
            </a:r>
            <a:r>
              <a:rPr lang="en-US" dirty="0" err="1" smtClean="0"/>
              <a:t>sus</a:t>
            </a:r>
            <a:r>
              <a:rPr lang="en-US" dirty="0" smtClean="0"/>
              <a:t> variables de </a:t>
            </a:r>
            <a:r>
              <a:rPr lang="en-US" dirty="0" err="1" smtClean="0"/>
              <a:t>instancia</a:t>
            </a:r>
            <a:r>
              <a:rPr lang="en-US" dirty="0" smtClean="0"/>
              <a:t>.</a:t>
            </a:r>
          </a:p>
          <a:p>
            <a:pPr marL="514350" indent="-514350">
              <a:buFont typeface="+mj-lt"/>
              <a:buAutoNum type="arabicPeriod"/>
            </a:pPr>
            <a:r>
              <a:rPr lang="en-US" dirty="0" smtClean="0"/>
              <a:t>Cree un </a:t>
            </a:r>
            <a:r>
              <a:rPr lang="en-US" dirty="0" err="1" smtClean="0"/>
              <a:t>lazo</a:t>
            </a:r>
            <a:r>
              <a:rPr lang="en-US" dirty="0" smtClean="0"/>
              <a:t> </a:t>
            </a:r>
            <a:r>
              <a:rPr lang="en-US" dirty="0" err="1" smtClean="0"/>
              <a:t>tal</a:t>
            </a:r>
            <a:r>
              <a:rPr lang="en-US" dirty="0" smtClean="0"/>
              <a:t> que </a:t>
            </a:r>
            <a:r>
              <a:rPr lang="en-US" dirty="0" err="1" smtClean="0"/>
              <a:t>los</a:t>
            </a:r>
            <a:r>
              <a:rPr lang="en-US" dirty="0" smtClean="0"/>
              <a:t> </a:t>
            </a:r>
            <a:r>
              <a:rPr lang="en-US" dirty="0" err="1" smtClean="0"/>
              <a:t>pokemons</a:t>
            </a:r>
            <a:r>
              <a:rPr lang="en-US" dirty="0" smtClean="0"/>
              <a:t> </a:t>
            </a:r>
            <a:r>
              <a:rPr lang="en-US" dirty="0" err="1" smtClean="0"/>
              <a:t>tomen</a:t>
            </a:r>
            <a:r>
              <a:rPr lang="en-US" dirty="0" smtClean="0"/>
              <a:t> </a:t>
            </a:r>
            <a:r>
              <a:rPr lang="en-US" dirty="0" err="1" smtClean="0"/>
              <a:t>turnos</a:t>
            </a:r>
            <a:r>
              <a:rPr lang="en-US" dirty="0" smtClean="0"/>
              <a:t> para </a:t>
            </a:r>
            <a:r>
              <a:rPr lang="en-US" dirty="0" err="1" smtClean="0"/>
              <a:t>atacarse</a:t>
            </a:r>
            <a:r>
              <a:rPr lang="en-US" dirty="0" smtClean="0"/>
              <a:t>, </a:t>
            </a:r>
            <a:r>
              <a:rPr lang="en-US" dirty="0" err="1" smtClean="0"/>
              <a:t>en</a:t>
            </a:r>
            <a:r>
              <a:rPr lang="en-US" dirty="0" smtClean="0"/>
              <a:t> </a:t>
            </a:r>
            <a:r>
              <a:rPr lang="en-US" dirty="0" err="1" smtClean="0"/>
              <a:t>cada</a:t>
            </a:r>
            <a:r>
              <a:rPr lang="en-US" dirty="0" smtClean="0"/>
              <a:t> </a:t>
            </a:r>
            <a:r>
              <a:rPr lang="en-US" dirty="0" err="1" smtClean="0"/>
              <a:t>iteración</a:t>
            </a:r>
            <a:r>
              <a:rPr lang="en-US" dirty="0" smtClean="0"/>
              <a:t> </a:t>
            </a:r>
            <a:r>
              <a:rPr lang="en-US" dirty="0" err="1" smtClean="0"/>
              <a:t>debe</a:t>
            </a:r>
            <a:r>
              <a:rPr lang="en-US" dirty="0" smtClean="0"/>
              <a:t> </a:t>
            </a:r>
            <a:r>
              <a:rPr lang="en-US" dirty="0" err="1" smtClean="0"/>
              <a:t>atacar</a:t>
            </a:r>
            <a:r>
              <a:rPr lang="en-US" dirty="0" smtClean="0"/>
              <a:t> un </a:t>
            </a:r>
            <a:r>
              <a:rPr lang="en-US" dirty="0" err="1" smtClean="0"/>
              <a:t>pokemon</a:t>
            </a:r>
            <a:r>
              <a:rPr lang="en-US" dirty="0" smtClean="0"/>
              <a:t> </a:t>
            </a:r>
            <a:r>
              <a:rPr lang="en-US" dirty="0" err="1" smtClean="0"/>
              <a:t>diferente</a:t>
            </a:r>
            <a:r>
              <a:rPr lang="en-US" dirty="0" smtClean="0"/>
              <a:t>. </a:t>
            </a:r>
            <a:r>
              <a:rPr lang="en-US" dirty="0" err="1" smtClean="0"/>
              <a:t>En</a:t>
            </a:r>
            <a:r>
              <a:rPr lang="en-US" dirty="0" smtClean="0"/>
              <a:t> </a:t>
            </a:r>
            <a:r>
              <a:rPr lang="en-US" dirty="0" err="1" smtClean="0"/>
              <a:t>programa</a:t>
            </a:r>
            <a:r>
              <a:rPr lang="en-US" dirty="0" smtClean="0"/>
              <a:t> </a:t>
            </a:r>
            <a:r>
              <a:rPr lang="en-US" dirty="0" err="1" smtClean="0"/>
              <a:t>termina</a:t>
            </a:r>
            <a:r>
              <a:rPr lang="en-US" dirty="0" smtClean="0"/>
              <a:t> </a:t>
            </a:r>
            <a:r>
              <a:rPr lang="en-US" dirty="0" err="1" smtClean="0"/>
              <a:t>cuando</a:t>
            </a:r>
            <a:r>
              <a:rPr lang="en-US" dirty="0" smtClean="0"/>
              <a:t> </a:t>
            </a:r>
            <a:r>
              <a:rPr lang="en-US" dirty="0" err="1" smtClean="0"/>
              <a:t>uno</a:t>
            </a:r>
            <a:r>
              <a:rPr lang="en-US" dirty="0" smtClean="0"/>
              <a:t> de </a:t>
            </a:r>
            <a:r>
              <a:rPr lang="en-US" dirty="0" err="1" smtClean="0"/>
              <a:t>los</a:t>
            </a:r>
            <a:r>
              <a:rPr lang="en-US" dirty="0" smtClean="0"/>
              <a:t> </a:t>
            </a:r>
            <a:r>
              <a:rPr lang="en-US" dirty="0" err="1" smtClean="0"/>
              <a:t>pokemons</a:t>
            </a:r>
            <a:r>
              <a:rPr lang="en-US" dirty="0" smtClean="0"/>
              <a:t> no </a:t>
            </a:r>
            <a:r>
              <a:rPr lang="en-US" dirty="0" err="1" smtClean="0"/>
              <a:t>puede</a:t>
            </a:r>
            <a:r>
              <a:rPr lang="en-US" dirty="0" smtClean="0"/>
              <a:t> </a:t>
            </a:r>
            <a:r>
              <a:rPr lang="en-US" dirty="0" err="1" smtClean="0"/>
              <a:t>continuar</a:t>
            </a:r>
            <a:r>
              <a:rPr lang="en-US" dirty="0" smtClean="0"/>
              <a:t>. </a:t>
            </a:r>
            <a:r>
              <a:rPr lang="en-US" dirty="0" err="1" smtClean="0"/>
              <a:t>Puntos</a:t>
            </a:r>
            <a:r>
              <a:rPr lang="en-US" dirty="0" smtClean="0"/>
              <a:t> de </a:t>
            </a:r>
            <a:r>
              <a:rPr lang="en-US" dirty="0" err="1" smtClean="0"/>
              <a:t>salud</a:t>
            </a:r>
            <a:r>
              <a:rPr lang="en-US" dirty="0" smtClean="0"/>
              <a:t> 0.</a:t>
            </a:r>
          </a:p>
          <a:p>
            <a:pPr marL="514350" indent="-514350">
              <a:buFont typeface="+mj-lt"/>
              <a:buAutoNum type="arabicPeriod"/>
            </a:pPr>
            <a:r>
              <a:rPr lang="en-US" dirty="0" smtClean="0"/>
              <a:t>Al final </a:t>
            </a:r>
            <a:r>
              <a:rPr lang="en-US" dirty="0" err="1" smtClean="0"/>
              <a:t>debe</a:t>
            </a:r>
            <a:r>
              <a:rPr lang="en-US" dirty="0" smtClean="0"/>
              <a:t> </a:t>
            </a:r>
            <a:r>
              <a:rPr lang="en-US" dirty="0" err="1" smtClean="0"/>
              <a:t>mostrar</a:t>
            </a:r>
            <a:r>
              <a:rPr lang="en-US" dirty="0" smtClean="0"/>
              <a:t> el </a:t>
            </a:r>
            <a:r>
              <a:rPr lang="en-US" dirty="0" err="1" smtClean="0"/>
              <a:t>nombre</a:t>
            </a:r>
            <a:r>
              <a:rPr lang="en-US" dirty="0" smtClean="0"/>
              <a:t> del </a:t>
            </a:r>
            <a:r>
              <a:rPr lang="en-US" dirty="0" err="1" smtClean="0"/>
              <a:t>pokemon</a:t>
            </a:r>
            <a:r>
              <a:rPr lang="en-US" dirty="0" smtClean="0"/>
              <a:t> que </a:t>
            </a:r>
            <a:r>
              <a:rPr lang="en-US" dirty="0" err="1" smtClean="0"/>
              <a:t>ganó</a:t>
            </a:r>
            <a:r>
              <a:rPr lang="en-US" dirty="0" smtClean="0"/>
              <a:t>.</a:t>
            </a:r>
            <a:endParaRPr lang="en-US" dirty="0"/>
          </a:p>
        </p:txBody>
      </p:sp>
    </p:spTree>
    <p:extLst>
      <p:ext uri="{BB962C8B-B14F-4D97-AF65-F5344CB8AC3E}">
        <p14:creationId xmlns:p14="http://schemas.microsoft.com/office/powerpoint/2010/main" val="151469702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0193" y="2705369"/>
            <a:ext cx="10515600" cy="1325563"/>
          </a:xfrm>
        </p:spPr>
        <p:txBody>
          <a:bodyPr/>
          <a:lstStyle/>
          <a:p>
            <a:pPr algn="ctr"/>
            <a:r>
              <a:rPr lang="en-US" dirty="0" smtClean="0"/>
              <a:t>CLASE 4</a:t>
            </a:r>
            <a:endParaRPr lang="en-US" dirty="0"/>
          </a:p>
        </p:txBody>
      </p:sp>
    </p:spTree>
    <p:extLst>
      <p:ext uri="{BB962C8B-B14F-4D97-AF65-F5344CB8AC3E}">
        <p14:creationId xmlns:p14="http://schemas.microsoft.com/office/powerpoint/2010/main" val="13364436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Itinerario</a:t>
            </a:r>
            <a:endParaRPr lang="en-US" dirty="0"/>
          </a:p>
        </p:txBody>
      </p:sp>
      <p:sp>
        <p:nvSpPr>
          <p:cNvPr id="3" name="Content Placeholder 2"/>
          <p:cNvSpPr>
            <a:spLocks noGrp="1"/>
          </p:cNvSpPr>
          <p:nvPr>
            <p:ph idx="1"/>
          </p:nvPr>
        </p:nvSpPr>
        <p:spPr/>
        <p:txBody>
          <a:bodyPr/>
          <a:lstStyle/>
          <a:p>
            <a:r>
              <a:rPr lang="en-US" dirty="0" err="1"/>
              <a:t>Constructores</a:t>
            </a:r>
            <a:endParaRPr lang="en-US" dirty="0"/>
          </a:p>
          <a:p>
            <a:r>
              <a:rPr lang="en-US" dirty="0" err="1" smtClean="0"/>
              <a:t>Manejo</a:t>
            </a:r>
            <a:r>
              <a:rPr lang="en-US" dirty="0" smtClean="0"/>
              <a:t> </a:t>
            </a:r>
            <a:r>
              <a:rPr lang="en-US" dirty="0" smtClean="0"/>
              <a:t>de </a:t>
            </a:r>
            <a:r>
              <a:rPr lang="en-US" dirty="0" err="1" smtClean="0"/>
              <a:t>memoria</a:t>
            </a:r>
            <a:r>
              <a:rPr lang="en-US" dirty="0" smtClean="0"/>
              <a:t> </a:t>
            </a:r>
            <a:r>
              <a:rPr lang="en-US" dirty="0" err="1" smtClean="0"/>
              <a:t>en</a:t>
            </a:r>
            <a:r>
              <a:rPr lang="en-US" dirty="0" smtClean="0"/>
              <a:t> </a:t>
            </a:r>
            <a:r>
              <a:rPr lang="en-US" dirty="0" smtClean="0"/>
              <a:t>Java</a:t>
            </a:r>
            <a:endParaRPr lang="en-US" dirty="0" smtClean="0"/>
          </a:p>
          <a:p>
            <a:r>
              <a:rPr lang="en-US" dirty="0" err="1" smtClean="0"/>
              <a:t>Modificadores</a:t>
            </a:r>
            <a:r>
              <a:rPr lang="en-US" dirty="0" smtClean="0"/>
              <a:t> de </a:t>
            </a:r>
            <a:r>
              <a:rPr lang="en-US" dirty="0" err="1" smtClean="0"/>
              <a:t>acceso</a:t>
            </a:r>
            <a:endParaRPr lang="en-US" dirty="0" smtClean="0"/>
          </a:p>
          <a:p>
            <a:r>
              <a:rPr lang="en-US" dirty="0" err="1"/>
              <a:t>S</a:t>
            </a:r>
            <a:r>
              <a:rPr lang="en-US" dirty="0" err="1" smtClean="0"/>
              <a:t>obrecarga</a:t>
            </a:r>
            <a:endParaRPr lang="en-US" dirty="0" smtClean="0"/>
          </a:p>
          <a:p>
            <a:endParaRPr lang="en-US" dirty="0"/>
          </a:p>
        </p:txBody>
      </p:sp>
    </p:spTree>
    <p:extLst>
      <p:ext uri="{BB962C8B-B14F-4D97-AF65-F5344CB8AC3E}">
        <p14:creationId xmlns:p14="http://schemas.microsoft.com/office/powerpoint/2010/main" val="4080145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814" y="2693087"/>
            <a:ext cx="10515600" cy="1325563"/>
          </a:xfrm>
        </p:spPr>
        <p:txBody>
          <a:bodyPr/>
          <a:lstStyle/>
          <a:p>
            <a:pPr algn="ctr"/>
            <a:r>
              <a:rPr lang="en-US" dirty="0" smtClean="0"/>
              <a:t>CONSTRUCTORES</a:t>
            </a:r>
            <a:endParaRPr lang="en-US" dirty="0"/>
          </a:p>
        </p:txBody>
      </p:sp>
    </p:spTree>
    <p:extLst>
      <p:ext uri="{BB962C8B-B14F-4D97-AF65-F5344CB8AC3E}">
        <p14:creationId xmlns:p14="http://schemas.microsoft.com/office/powerpoint/2010/main" val="12696525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Constructores</a:t>
            </a:r>
            <a:endParaRPr lang="en-US" dirty="0"/>
          </a:p>
        </p:txBody>
      </p:sp>
      <p:sp>
        <p:nvSpPr>
          <p:cNvPr id="3" name="Content Placeholder 2"/>
          <p:cNvSpPr>
            <a:spLocks noGrp="1"/>
          </p:cNvSpPr>
          <p:nvPr>
            <p:ph idx="1"/>
          </p:nvPr>
        </p:nvSpPr>
        <p:spPr/>
        <p:txBody>
          <a:bodyPr>
            <a:normAutofit/>
          </a:bodyPr>
          <a:lstStyle/>
          <a:p>
            <a:pPr algn="just"/>
            <a:endParaRPr lang="en-US" dirty="0" smtClean="0"/>
          </a:p>
          <a:p>
            <a:pPr algn="just"/>
            <a:r>
              <a:rPr lang="en-US" dirty="0" smtClean="0"/>
              <a:t>Los </a:t>
            </a:r>
            <a:r>
              <a:rPr lang="en-US" dirty="0" err="1"/>
              <a:t>constructores</a:t>
            </a:r>
            <a:r>
              <a:rPr lang="en-US" dirty="0"/>
              <a:t> son </a:t>
            </a:r>
            <a:r>
              <a:rPr lang="en-US" dirty="0" err="1"/>
              <a:t>tipos</a:t>
            </a:r>
            <a:r>
              <a:rPr lang="en-US" dirty="0"/>
              <a:t> </a:t>
            </a:r>
            <a:r>
              <a:rPr lang="en-US" dirty="0" err="1"/>
              <a:t>especiales</a:t>
            </a:r>
            <a:r>
              <a:rPr lang="en-US" dirty="0"/>
              <a:t> de </a:t>
            </a:r>
            <a:r>
              <a:rPr lang="en-US" dirty="0" err="1"/>
              <a:t>métodos</a:t>
            </a:r>
            <a:r>
              <a:rPr lang="en-US" dirty="0"/>
              <a:t> que son </a:t>
            </a:r>
            <a:r>
              <a:rPr lang="en-US" dirty="0" err="1"/>
              <a:t>responsables</a:t>
            </a:r>
            <a:r>
              <a:rPr lang="en-US" dirty="0"/>
              <a:t> </a:t>
            </a:r>
            <a:r>
              <a:rPr lang="en-US" b="1" dirty="0"/>
              <a:t>de </a:t>
            </a:r>
            <a:r>
              <a:rPr lang="en-US" b="1" dirty="0" err="1"/>
              <a:t>crear</a:t>
            </a:r>
            <a:r>
              <a:rPr lang="en-US" b="1" dirty="0"/>
              <a:t> e </a:t>
            </a:r>
            <a:r>
              <a:rPr lang="en-US" b="1" dirty="0" err="1"/>
              <a:t>inicializar</a:t>
            </a:r>
            <a:r>
              <a:rPr lang="en-US" b="1" dirty="0"/>
              <a:t> </a:t>
            </a:r>
            <a:r>
              <a:rPr lang="en-US" b="1" dirty="0" smtClean="0"/>
              <a:t>un </a:t>
            </a:r>
            <a:r>
              <a:rPr lang="en-US" b="1" dirty="0" err="1"/>
              <a:t>objeto</a:t>
            </a:r>
            <a:r>
              <a:rPr lang="en-US" b="1" dirty="0"/>
              <a:t> de </a:t>
            </a:r>
            <a:r>
              <a:rPr lang="en-US" b="1" dirty="0" err="1"/>
              <a:t>esa</a:t>
            </a:r>
            <a:r>
              <a:rPr lang="en-US" b="1" dirty="0"/>
              <a:t> </a:t>
            </a:r>
            <a:r>
              <a:rPr lang="en-US" b="1" dirty="0" err="1"/>
              <a:t>clase</a:t>
            </a:r>
            <a:r>
              <a:rPr lang="en-US" dirty="0" smtClean="0"/>
              <a:t>.</a:t>
            </a:r>
          </a:p>
          <a:p>
            <a:pPr algn="just"/>
            <a:endParaRPr lang="en-US" dirty="0"/>
          </a:p>
          <a:p>
            <a:pPr algn="just"/>
            <a:r>
              <a:rPr lang="en-US" dirty="0" smtClean="0"/>
              <a:t>Al </a:t>
            </a:r>
            <a:r>
              <a:rPr lang="en-US" dirty="0" err="1" smtClean="0"/>
              <a:t>declarar</a:t>
            </a:r>
            <a:r>
              <a:rPr lang="en-US" dirty="0" smtClean="0"/>
              <a:t> un constructor </a:t>
            </a:r>
            <a:r>
              <a:rPr lang="en-US" dirty="0" err="1" smtClean="0"/>
              <a:t>debemos</a:t>
            </a:r>
            <a:r>
              <a:rPr lang="en-US" dirty="0" smtClean="0"/>
              <a:t> </a:t>
            </a:r>
            <a:r>
              <a:rPr lang="en-US" dirty="0" err="1" smtClean="0"/>
              <a:t>tomar</a:t>
            </a:r>
            <a:r>
              <a:rPr lang="en-US" dirty="0" smtClean="0"/>
              <a:t> </a:t>
            </a:r>
            <a:r>
              <a:rPr lang="en-US" dirty="0" err="1" smtClean="0"/>
              <a:t>en</a:t>
            </a:r>
            <a:r>
              <a:rPr lang="en-US" dirty="0" smtClean="0"/>
              <a:t> </a:t>
            </a:r>
            <a:r>
              <a:rPr lang="en-US" dirty="0" err="1" smtClean="0"/>
              <a:t>cuenta</a:t>
            </a:r>
            <a:endParaRPr lang="en-US" dirty="0"/>
          </a:p>
          <a:p>
            <a:pPr lvl="1" algn="just"/>
            <a:r>
              <a:rPr lang="es-ES_tradnl" dirty="0" smtClean="0"/>
              <a:t>El constructor tiene </a:t>
            </a:r>
            <a:r>
              <a:rPr lang="es-ES_tradnl" dirty="0"/>
              <a:t>el </a:t>
            </a:r>
            <a:r>
              <a:rPr lang="es-ES_tradnl" b="1" dirty="0"/>
              <a:t>mismo nombre de la clase</a:t>
            </a:r>
          </a:p>
          <a:p>
            <a:pPr lvl="1" algn="just"/>
            <a:r>
              <a:rPr lang="es-ES_tradnl" b="1" dirty="0" smtClean="0"/>
              <a:t>El constructor no </a:t>
            </a:r>
            <a:r>
              <a:rPr lang="es-ES_tradnl" b="1" dirty="0"/>
              <a:t>retorna ningún tipo de dato </a:t>
            </a:r>
            <a:r>
              <a:rPr lang="es-ES_tradnl" dirty="0"/>
              <a:t>(ni </a:t>
            </a:r>
            <a:r>
              <a:rPr lang="es-ES_tradnl" dirty="0" err="1"/>
              <a:t>void</a:t>
            </a:r>
            <a:r>
              <a:rPr lang="es-ES_tradnl" dirty="0" smtClean="0"/>
              <a:t>)</a:t>
            </a:r>
            <a:endParaRPr lang="es-ES_tradnl" dirty="0"/>
          </a:p>
          <a:p>
            <a:pPr algn="just"/>
            <a:endParaRPr lang="en-US" dirty="0"/>
          </a:p>
        </p:txBody>
      </p:sp>
    </p:spTree>
    <p:extLst>
      <p:ext uri="{BB962C8B-B14F-4D97-AF65-F5344CB8AC3E}">
        <p14:creationId xmlns:p14="http://schemas.microsoft.com/office/powerpoint/2010/main" val="178209633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Firma de </a:t>
            </a:r>
            <a:r>
              <a:rPr lang="en-US" dirty="0" err="1" smtClean="0"/>
              <a:t>una</a:t>
            </a:r>
            <a:r>
              <a:rPr lang="en-US" dirty="0" smtClean="0"/>
              <a:t> constructor</a:t>
            </a:r>
            <a:endParaRPr lang="en-US" dirty="0"/>
          </a:p>
        </p:txBody>
      </p:sp>
      <p:sp>
        <p:nvSpPr>
          <p:cNvPr id="3" name="Content Placeholder 2"/>
          <p:cNvSpPr>
            <a:spLocks noGrp="1"/>
          </p:cNvSpPr>
          <p:nvPr>
            <p:ph idx="1"/>
          </p:nvPr>
        </p:nvSpPr>
        <p:spPr/>
        <p:txBody>
          <a:bodyPr/>
          <a:lstStyle/>
          <a:p>
            <a:endParaRPr lang="en-US"/>
          </a:p>
        </p:txBody>
      </p:sp>
      <p:sp>
        <p:nvSpPr>
          <p:cNvPr id="4" name="Content Placeholder 2"/>
          <p:cNvSpPr txBox="1">
            <a:spLocks/>
          </p:cNvSpPr>
          <p:nvPr/>
        </p:nvSpPr>
        <p:spPr>
          <a:xfrm>
            <a:off x="2785254" y="3107676"/>
            <a:ext cx="7642514" cy="1417829"/>
          </a:xfrm>
          <a:prstGeom prst="rect">
            <a:avLst/>
          </a:prstGeom>
          <a:ln>
            <a:solidFill>
              <a:schemeClr val="tx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b="1" dirty="0" err="1" smtClean="0"/>
              <a:t>modificadorAcesso</a:t>
            </a:r>
            <a:r>
              <a:rPr lang="en-US" sz="2400" dirty="0" smtClean="0"/>
              <a:t> </a:t>
            </a:r>
            <a:r>
              <a:rPr lang="en-US" sz="2400" dirty="0" err="1" smtClean="0">
                <a:solidFill>
                  <a:srgbClr val="0432FF"/>
                </a:solidFill>
              </a:rPr>
              <a:t>NombreClase</a:t>
            </a:r>
            <a:r>
              <a:rPr lang="en-US" sz="2400" dirty="0" smtClean="0"/>
              <a:t>(</a:t>
            </a:r>
            <a:r>
              <a:rPr lang="en-US" sz="2400" dirty="0" err="1" smtClean="0"/>
              <a:t>Lista-Parametros</a:t>
            </a:r>
            <a:r>
              <a:rPr lang="en-US" sz="2400" dirty="0" smtClean="0"/>
              <a:t>){</a:t>
            </a:r>
          </a:p>
          <a:p>
            <a:pPr marL="0" indent="0">
              <a:buFont typeface="Arial" panose="020B0604020202020204" pitchFamily="34" charset="0"/>
              <a:buNone/>
            </a:pPr>
            <a:r>
              <a:rPr lang="en-US" sz="2400" dirty="0" smtClean="0"/>
              <a:t>	//</a:t>
            </a:r>
            <a:r>
              <a:rPr lang="en-US" sz="2400" dirty="0" err="1" smtClean="0"/>
              <a:t>codigo</a:t>
            </a:r>
            <a:endParaRPr lang="en-US" sz="2400" dirty="0" smtClean="0"/>
          </a:p>
          <a:p>
            <a:pPr marL="0" indent="0">
              <a:buFont typeface="Arial" panose="020B0604020202020204" pitchFamily="34" charset="0"/>
              <a:buNone/>
            </a:pPr>
            <a:r>
              <a:rPr lang="en-US" sz="2400" dirty="0" smtClean="0"/>
              <a:t>}</a:t>
            </a:r>
            <a:endParaRPr lang="en-US" sz="2400" dirty="0"/>
          </a:p>
        </p:txBody>
      </p:sp>
    </p:spTree>
    <p:extLst>
      <p:ext uri="{BB962C8B-B14F-4D97-AF65-F5344CB8AC3E}">
        <p14:creationId xmlns:p14="http://schemas.microsoft.com/office/powerpoint/2010/main" val="40422894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Ejemplo</a:t>
            </a:r>
            <a:endParaRPr lang="en-US" dirty="0"/>
          </a:p>
        </p:txBody>
      </p:sp>
      <p:sp>
        <p:nvSpPr>
          <p:cNvPr id="5" name="Content Placeholder 4"/>
          <p:cNvSpPr>
            <a:spLocks noGrp="1"/>
          </p:cNvSpPr>
          <p:nvPr>
            <p:ph idx="1"/>
          </p:nvPr>
        </p:nvSpPr>
        <p:spPr>
          <a:xfrm>
            <a:off x="1305128" y="1611616"/>
            <a:ext cx="6982838" cy="4351338"/>
          </a:xfrm>
          <a:ln>
            <a:solidFill>
              <a:schemeClr val="accent1"/>
            </a:solidFill>
          </a:ln>
        </p:spPr>
        <p:txBody>
          <a:bodyPr>
            <a:normAutofit fontScale="77500" lnSpcReduction="20000"/>
          </a:bodyPr>
          <a:lstStyle/>
          <a:p>
            <a:pPr marL="0" indent="0">
              <a:buNone/>
            </a:pPr>
            <a:r>
              <a:rPr lang="en-GB" dirty="0"/>
              <a:t>public class </a:t>
            </a:r>
            <a:r>
              <a:rPr lang="en-GB" b="1" dirty="0" err="1"/>
              <a:t>Rectangulo</a:t>
            </a:r>
            <a:r>
              <a:rPr lang="en-GB" dirty="0"/>
              <a:t> {</a:t>
            </a:r>
          </a:p>
          <a:p>
            <a:pPr marL="0" indent="0">
              <a:buNone/>
            </a:pPr>
            <a:r>
              <a:rPr lang="en-GB" dirty="0"/>
              <a:t>    String </a:t>
            </a:r>
            <a:r>
              <a:rPr lang="en-GB" dirty="0" err="1"/>
              <a:t>color</a:t>
            </a:r>
            <a:r>
              <a:rPr lang="en-GB" dirty="0"/>
              <a:t>;</a:t>
            </a:r>
          </a:p>
          <a:p>
            <a:pPr marL="0" indent="0">
              <a:buNone/>
            </a:pPr>
            <a:r>
              <a:rPr lang="en-GB" dirty="0"/>
              <a:t>    double ancho;</a:t>
            </a:r>
          </a:p>
          <a:p>
            <a:pPr marL="0" indent="0">
              <a:buNone/>
            </a:pPr>
            <a:r>
              <a:rPr lang="en-GB" dirty="0"/>
              <a:t>    double alto;</a:t>
            </a:r>
          </a:p>
          <a:p>
            <a:pPr marL="0" indent="0">
              <a:buNone/>
            </a:pPr>
            <a:r>
              <a:rPr lang="en-GB" dirty="0"/>
              <a:t>    </a:t>
            </a:r>
            <a:endParaRPr lang="en-GB" dirty="0" smtClean="0"/>
          </a:p>
          <a:p>
            <a:pPr marL="0" indent="0">
              <a:buNone/>
            </a:pPr>
            <a:r>
              <a:rPr lang="en-GB" dirty="0" smtClean="0"/>
              <a:t>    //constructor de la </a:t>
            </a:r>
            <a:r>
              <a:rPr lang="en-GB" dirty="0" err="1" smtClean="0"/>
              <a:t>clase</a:t>
            </a:r>
            <a:r>
              <a:rPr lang="en-GB" dirty="0" smtClean="0"/>
              <a:t> </a:t>
            </a:r>
            <a:r>
              <a:rPr lang="en-GB" dirty="0" err="1" smtClean="0"/>
              <a:t>rectangulo</a:t>
            </a:r>
            <a:endParaRPr lang="en-GB" dirty="0" smtClean="0"/>
          </a:p>
          <a:p>
            <a:pPr marL="0" indent="0">
              <a:buNone/>
            </a:pPr>
            <a:r>
              <a:rPr lang="en-GB" dirty="0"/>
              <a:t> </a:t>
            </a:r>
            <a:r>
              <a:rPr lang="en-GB" dirty="0" smtClean="0"/>
              <a:t>   public </a:t>
            </a:r>
            <a:r>
              <a:rPr lang="en-GB" b="1" dirty="0" err="1"/>
              <a:t>Rectangulo</a:t>
            </a:r>
            <a:r>
              <a:rPr lang="en-GB" dirty="0"/>
              <a:t>(double w, double h){</a:t>
            </a:r>
          </a:p>
          <a:p>
            <a:pPr marL="0" indent="0">
              <a:buNone/>
            </a:pPr>
            <a:r>
              <a:rPr lang="en-GB" dirty="0"/>
              <a:t>        </a:t>
            </a:r>
            <a:r>
              <a:rPr lang="en-GB" dirty="0" err="1"/>
              <a:t>color</a:t>
            </a:r>
            <a:r>
              <a:rPr lang="en-GB" dirty="0"/>
              <a:t> = </a:t>
            </a:r>
            <a:r>
              <a:rPr lang="en-GB" dirty="0" smtClean="0"/>
              <a:t>”negro";</a:t>
            </a:r>
            <a:endParaRPr lang="en-GB" dirty="0"/>
          </a:p>
          <a:p>
            <a:pPr marL="0" indent="0">
              <a:buNone/>
            </a:pPr>
            <a:r>
              <a:rPr lang="en-GB" dirty="0"/>
              <a:t>        ancho = w;</a:t>
            </a:r>
          </a:p>
          <a:p>
            <a:pPr marL="0" indent="0">
              <a:buNone/>
            </a:pPr>
            <a:r>
              <a:rPr lang="en-GB" dirty="0"/>
              <a:t>        alto = h;</a:t>
            </a:r>
          </a:p>
          <a:p>
            <a:pPr marL="0" indent="0">
              <a:buNone/>
            </a:pPr>
            <a:r>
              <a:rPr lang="en-GB" dirty="0"/>
              <a:t>    </a:t>
            </a:r>
            <a:r>
              <a:rPr lang="en-GB" dirty="0" smtClean="0"/>
              <a:t>}    </a:t>
            </a:r>
            <a:endParaRPr lang="en-GB" dirty="0"/>
          </a:p>
          <a:p>
            <a:pPr marL="0" indent="0">
              <a:buNone/>
            </a:pPr>
            <a:r>
              <a:rPr lang="en-GB" dirty="0"/>
              <a:t>}</a:t>
            </a:r>
          </a:p>
          <a:p>
            <a:endParaRPr lang="en-US" dirty="0"/>
          </a:p>
        </p:txBody>
      </p:sp>
    </p:spTree>
    <p:extLst>
      <p:ext uri="{BB962C8B-B14F-4D97-AF65-F5344CB8AC3E}">
        <p14:creationId xmlns:p14="http://schemas.microsoft.com/office/powerpoint/2010/main" val="19478558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Ejemplo</a:t>
            </a:r>
            <a:endParaRPr lang="en-US" dirty="0"/>
          </a:p>
        </p:txBody>
      </p:sp>
      <p:sp>
        <p:nvSpPr>
          <p:cNvPr id="6" name="Content Placeholder 4"/>
          <p:cNvSpPr txBox="1">
            <a:spLocks/>
          </p:cNvSpPr>
          <p:nvPr/>
        </p:nvSpPr>
        <p:spPr>
          <a:xfrm>
            <a:off x="945363" y="1762438"/>
            <a:ext cx="9937496" cy="4351338"/>
          </a:xfrm>
          <a:prstGeom prst="rect">
            <a:avLst/>
          </a:prstGeom>
          <a:ln>
            <a:solidFill>
              <a:schemeClr val="accent1"/>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Clr>
                <a:srgbClr val="002060"/>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5">
                  <a:lumMod val="50000"/>
                </a:schemeClr>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1800" dirty="0"/>
              <a:t>public class </a:t>
            </a:r>
            <a:r>
              <a:rPr lang="en-GB" sz="1800" dirty="0" err="1"/>
              <a:t>TestRectangulo</a:t>
            </a:r>
            <a:r>
              <a:rPr lang="en-GB" sz="1800" dirty="0"/>
              <a:t> {</a:t>
            </a:r>
          </a:p>
          <a:p>
            <a:pPr marL="0" indent="0">
              <a:buNone/>
            </a:pPr>
            <a:r>
              <a:rPr lang="en-GB" sz="1800" dirty="0"/>
              <a:t>    public static void main(String[] </a:t>
            </a:r>
            <a:r>
              <a:rPr lang="en-GB" sz="1800" dirty="0" err="1"/>
              <a:t>args</a:t>
            </a:r>
            <a:r>
              <a:rPr lang="en-GB" sz="1800" dirty="0"/>
              <a:t>){</a:t>
            </a:r>
          </a:p>
          <a:p>
            <a:pPr marL="0" indent="0">
              <a:buNone/>
            </a:pPr>
            <a:r>
              <a:rPr lang="en-GB" sz="1800" dirty="0"/>
              <a:t>        </a:t>
            </a:r>
            <a:r>
              <a:rPr lang="es-ES" sz="1800" dirty="0" smtClean="0"/>
              <a:t>//crea un </a:t>
            </a:r>
            <a:r>
              <a:rPr lang="es-ES" sz="1800" dirty="0"/>
              <a:t>nuevo objeto de tipo </a:t>
            </a:r>
            <a:r>
              <a:rPr lang="es-ES" sz="1800" dirty="0" err="1" smtClean="0"/>
              <a:t>rectangulo</a:t>
            </a:r>
            <a:r>
              <a:rPr lang="en-GB" sz="1800" dirty="0"/>
              <a:t> </a:t>
            </a:r>
            <a:r>
              <a:rPr lang="es-ES" sz="1800" dirty="0" smtClean="0"/>
              <a:t>con ancho </a:t>
            </a:r>
            <a:r>
              <a:rPr lang="es-ES" sz="1800" dirty="0"/>
              <a:t>de 10, </a:t>
            </a:r>
            <a:r>
              <a:rPr lang="es-ES" sz="1800" dirty="0" smtClean="0"/>
              <a:t>alto </a:t>
            </a:r>
            <a:r>
              <a:rPr lang="es-ES" sz="1800" dirty="0"/>
              <a:t>de 5 y de color negro</a:t>
            </a:r>
            <a:endParaRPr lang="en-GB" sz="1800" dirty="0"/>
          </a:p>
          <a:p>
            <a:pPr marL="0" indent="0">
              <a:buNone/>
            </a:pPr>
            <a:r>
              <a:rPr lang="es-ES" sz="1800" dirty="0"/>
              <a:t>        </a:t>
            </a:r>
            <a:r>
              <a:rPr lang="es-ES" sz="1800" dirty="0" err="1"/>
              <a:t>Rectangulo</a:t>
            </a:r>
            <a:r>
              <a:rPr lang="es-ES" sz="1800" dirty="0"/>
              <a:t> r1 = </a:t>
            </a:r>
            <a:r>
              <a:rPr lang="es-ES" sz="1800" b="1" dirty="0">
                <a:solidFill>
                  <a:schemeClr val="accent1"/>
                </a:solidFill>
              </a:rPr>
              <a:t>new</a:t>
            </a:r>
            <a:r>
              <a:rPr lang="es-ES" sz="1800" b="1" dirty="0"/>
              <a:t> </a:t>
            </a:r>
            <a:r>
              <a:rPr lang="es-ES" sz="1800" b="1" dirty="0" err="1"/>
              <a:t>Rectangulo</a:t>
            </a:r>
            <a:r>
              <a:rPr lang="es-ES" sz="1800" b="1" dirty="0"/>
              <a:t>(10,5);</a:t>
            </a:r>
            <a:endParaRPr lang="en-GB" sz="1800" b="1" dirty="0"/>
          </a:p>
          <a:p>
            <a:pPr marL="0" indent="0">
              <a:buNone/>
            </a:pPr>
            <a:r>
              <a:rPr lang="es-ES" sz="1800" dirty="0"/>
              <a:t>        //para acceder a las variables del objeto se usa la </a:t>
            </a:r>
            <a:r>
              <a:rPr lang="es-ES" sz="1800" dirty="0" err="1"/>
              <a:t>notacion</a:t>
            </a:r>
            <a:r>
              <a:rPr lang="es-ES" sz="1800" dirty="0"/>
              <a:t> de punto</a:t>
            </a:r>
            <a:endParaRPr lang="en-GB" sz="1800" dirty="0"/>
          </a:p>
          <a:p>
            <a:pPr marL="0" indent="0">
              <a:buNone/>
            </a:pPr>
            <a:r>
              <a:rPr lang="es-ES" sz="1800" dirty="0"/>
              <a:t>        </a:t>
            </a:r>
            <a:r>
              <a:rPr lang="es-ES" sz="1800" dirty="0" err="1"/>
              <a:t>System.out.println</a:t>
            </a:r>
            <a:r>
              <a:rPr lang="es-ES" sz="1800" dirty="0"/>
              <a:t>("r1 {ancho:"+r1.ancho+" alto:"+r1.alto+"");</a:t>
            </a:r>
            <a:endParaRPr lang="en-GB" sz="1800" dirty="0"/>
          </a:p>
          <a:p>
            <a:pPr marL="0" indent="0">
              <a:buNone/>
            </a:pPr>
            <a:r>
              <a:rPr lang="es-ES" sz="1800" dirty="0"/>
              <a:t>                </a:t>
            </a:r>
            <a:endParaRPr lang="en-GB" sz="1800" dirty="0"/>
          </a:p>
          <a:p>
            <a:pPr marL="0" indent="0">
              <a:buNone/>
            </a:pPr>
            <a:r>
              <a:rPr lang="es-ES" sz="1800" dirty="0"/>
              <a:t>        //</a:t>
            </a:r>
            <a:r>
              <a:rPr lang="es-ES" sz="1800" dirty="0" smtClean="0"/>
              <a:t>crea </a:t>
            </a:r>
            <a:r>
              <a:rPr lang="es-ES" sz="1800" dirty="0"/>
              <a:t>un nuevo objeto de tipo </a:t>
            </a:r>
            <a:r>
              <a:rPr lang="es-ES" sz="1800" dirty="0" err="1" smtClean="0"/>
              <a:t>rectangulo</a:t>
            </a:r>
            <a:r>
              <a:rPr lang="en-GB" sz="1800" dirty="0"/>
              <a:t> </a:t>
            </a:r>
            <a:r>
              <a:rPr lang="es-ES" sz="1800" dirty="0" smtClean="0"/>
              <a:t>con </a:t>
            </a:r>
            <a:r>
              <a:rPr lang="es-ES" sz="1800" dirty="0"/>
              <a:t>un ancho de 4 y un alto de 2 y de color negro</a:t>
            </a:r>
            <a:endParaRPr lang="en-GB" sz="1800" dirty="0"/>
          </a:p>
          <a:p>
            <a:pPr marL="0" indent="0">
              <a:buNone/>
            </a:pPr>
            <a:r>
              <a:rPr lang="es-ES" sz="1800" dirty="0"/>
              <a:t>        </a:t>
            </a:r>
            <a:r>
              <a:rPr lang="es-ES" sz="1800" dirty="0" err="1"/>
              <a:t>Rectangulo</a:t>
            </a:r>
            <a:r>
              <a:rPr lang="es-ES" sz="1800" dirty="0"/>
              <a:t> r2 = </a:t>
            </a:r>
            <a:r>
              <a:rPr lang="es-ES" sz="1800" b="1" dirty="0">
                <a:solidFill>
                  <a:schemeClr val="accent1"/>
                </a:solidFill>
              </a:rPr>
              <a:t>new</a:t>
            </a:r>
            <a:r>
              <a:rPr lang="es-ES" sz="1800" b="1" dirty="0"/>
              <a:t> </a:t>
            </a:r>
            <a:r>
              <a:rPr lang="es-ES" sz="1800" b="1" dirty="0" err="1"/>
              <a:t>Rectangulo</a:t>
            </a:r>
            <a:r>
              <a:rPr lang="es-ES" sz="1800" b="1" dirty="0"/>
              <a:t>(4,2); </a:t>
            </a:r>
            <a:endParaRPr lang="en-GB" sz="1800" b="1" dirty="0"/>
          </a:p>
          <a:p>
            <a:pPr marL="0" indent="0">
              <a:buNone/>
            </a:pPr>
            <a:r>
              <a:rPr lang="es-ES" sz="1800" dirty="0"/>
              <a:t>        </a:t>
            </a:r>
            <a:r>
              <a:rPr lang="es-ES" sz="1800" dirty="0" err="1"/>
              <a:t>System.out.println</a:t>
            </a:r>
            <a:r>
              <a:rPr lang="es-ES" sz="1800" dirty="0"/>
              <a:t>("r2 {ancho:"+r1.ancho+" alto:"+r1.alto+"");</a:t>
            </a:r>
            <a:endParaRPr lang="en-GB" sz="1800" dirty="0"/>
          </a:p>
          <a:p>
            <a:pPr marL="0" indent="0">
              <a:buNone/>
            </a:pPr>
            <a:r>
              <a:rPr lang="es-ES" sz="1800" dirty="0"/>
              <a:t>    </a:t>
            </a:r>
            <a:r>
              <a:rPr lang="en-GB" sz="1800" dirty="0"/>
              <a:t>}</a:t>
            </a:r>
          </a:p>
          <a:p>
            <a:pPr marL="0" indent="0">
              <a:buNone/>
            </a:pPr>
            <a:r>
              <a:rPr lang="en-GB" sz="1800" dirty="0" smtClean="0"/>
              <a:t>}</a:t>
            </a:r>
            <a:endParaRPr lang="en-GB" sz="1800" dirty="0"/>
          </a:p>
        </p:txBody>
      </p:sp>
    </p:spTree>
    <p:extLst>
      <p:ext uri="{BB962C8B-B14F-4D97-AF65-F5344CB8AC3E}">
        <p14:creationId xmlns:p14="http://schemas.microsoft.com/office/powerpoint/2010/main" val="63624635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Ejemplo</a:t>
            </a:r>
            <a:endParaRPr lang="en-US" dirty="0"/>
          </a:p>
        </p:txBody>
      </p:sp>
      <p:sp>
        <p:nvSpPr>
          <p:cNvPr id="3" name="Content Placeholder 2"/>
          <p:cNvSpPr>
            <a:spLocks noGrp="1"/>
          </p:cNvSpPr>
          <p:nvPr>
            <p:ph idx="1"/>
          </p:nvPr>
        </p:nvSpPr>
        <p:spPr/>
        <p:txBody>
          <a:bodyPr/>
          <a:lstStyle/>
          <a:p>
            <a:r>
              <a:rPr lang="en-US" dirty="0" err="1" smtClean="0"/>
              <a:t>Salida</a:t>
            </a:r>
            <a:r>
              <a:rPr lang="en-US" dirty="0" smtClean="0"/>
              <a:t> del </a:t>
            </a:r>
            <a:r>
              <a:rPr lang="en-US" dirty="0" err="1" smtClean="0"/>
              <a:t>código</a:t>
            </a:r>
            <a:r>
              <a:rPr lang="en-US" dirty="0" smtClean="0"/>
              <a:t> anterior</a:t>
            </a:r>
            <a:endParaRPr lang="en-US" dirty="0"/>
          </a:p>
        </p:txBody>
      </p:sp>
      <p:pic>
        <p:nvPicPr>
          <p:cNvPr id="5" name="Picture 4"/>
          <p:cNvPicPr>
            <a:picLocks noChangeAspect="1"/>
          </p:cNvPicPr>
          <p:nvPr/>
        </p:nvPicPr>
        <p:blipFill>
          <a:blip r:embed="rId2"/>
          <a:stretch>
            <a:fillRect/>
          </a:stretch>
        </p:blipFill>
        <p:spPr>
          <a:xfrm>
            <a:off x="1794243" y="2992204"/>
            <a:ext cx="8603513" cy="2464216"/>
          </a:xfrm>
          <a:prstGeom prst="rect">
            <a:avLst/>
          </a:prstGeom>
        </p:spPr>
      </p:pic>
    </p:spTree>
    <p:extLst>
      <p:ext uri="{BB962C8B-B14F-4D97-AF65-F5344CB8AC3E}">
        <p14:creationId xmlns:p14="http://schemas.microsoft.com/office/powerpoint/2010/main" val="92196777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Examinemos</a:t>
            </a:r>
            <a:r>
              <a:rPr lang="en-US" dirty="0" smtClean="0"/>
              <a:t> </a:t>
            </a:r>
            <a:r>
              <a:rPr lang="en-US" dirty="0" err="1" smtClean="0"/>
              <a:t>como</a:t>
            </a:r>
            <a:r>
              <a:rPr lang="en-US" dirty="0" smtClean="0"/>
              <a:t> </a:t>
            </a:r>
            <a:r>
              <a:rPr lang="en-US" dirty="0" err="1" smtClean="0"/>
              <a:t>funciona</a:t>
            </a:r>
            <a:r>
              <a:rPr lang="en-US" dirty="0" smtClean="0"/>
              <a:t> el constructor</a:t>
            </a:r>
            <a:endParaRPr lang="en-US" dirty="0"/>
          </a:p>
        </p:txBody>
      </p:sp>
      <p:sp>
        <p:nvSpPr>
          <p:cNvPr id="3" name="Content Placeholder 2"/>
          <p:cNvSpPr>
            <a:spLocks noGrp="1"/>
          </p:cNvSpPr>
          <p:nvPr>
            <p:ph idx="1"/>
          </p:nvPr>
        </p:nvSpPr>
        <p:spPr>
          <a:xfrm>
            <a:off x="838200" y="1690688"/>
            <a:ext cx="10764187" cy="4486275"/>
          </a:xfrm>
        </p:spPr>
        <p:txBody>
          <a:bodyPr>
            <a:normAutofit lnSpcReduction="10000"/>
          </a:bodyPr>
          <a:lstStyle/>
          <a:p>
            <a:pPr marL="0" indent="0" algn="ctr">
              <a:buNone/>
            </a:pPr>
            <a:r>
              <a:rPr lang="es-ES" b="1" i="1" dirty="0" err="1"/>
              <a:t>Rectangulo</a:t>
            </a:r>
            <a:r>
              <a:rPr lang="es-ES" b="1" i="1" dirty="0"/>
              <a:t> r1 = </a:t>
            </a:r>
            <a:r>
              <a:rPr lang="es-ES" b="1" i="1" dirty="0">
                <a:solidFill>
                  <a:schemeClr val="accent1"/>
                </a:solidFill>
              </a:rPr>
              <a:t>new</a:t>
            </a:r>
            <a:r>
              <a:rPr lang="es-ES" b="1" i="1" dirty="0"/>
              <a:t> </a:t>
            </a:r>
            <a:r>
              <a:rPr lang="es-ES" b="1" i="1" dirty="0" err="1"/>
              <a:t>Rectangulo</a:t>
            </a:r>
            <a:r>
              <a:rPr lang="es-ES" b="1" i="1" dirty="0"/>
              <a:t>(10,5);</a:t>
            </a:r>
            <a:endParaRPr lang="en-GB" b="1" i="1" dirty="0"/>
          </a:p>
          <a:p>
            <a:endParaRPr lang="en-US" dirty="0" smtClean="0"/>
          </a:p>
          <a:p>
            <a:endParaRPr lang="en-US" dirty="0" smtClean="0"/>
          </a:p>
          <a:p>
            <a:r>
              <a:rPr lang="en-US" dirty="0" err="1" smtClean="0"/>
              <a:t>Crea</a:t>
            </a:r>
            <a:r>
              <a:rPr lang="en-US" dirty="0" smtClean="0"/>
              <a:t> </a:t>
            </a:r>
            <a:r>
              <a:rPr lang="en-US" dirty="0" err="1" smtClean="0"/>
              <a:t>en</a:t>
            </a:r>
            <a:r>
              <a:rPr lang="en-US" dirty="0" smtClean="0"/>
              <a:t> </a:t>
            </a:r>
            <a:r>
              <a:rPr lang="en-US" dirty="0" err="1" smtClean="0"/>
              <a:t>memoria</a:t>
            </a:r>
            <a:r>
              <a:rPr lang="en-US" dirty="0" smtClean="0"/>
              <a:t> </a:t>
            </a:r>
            <a:r>
              <a:rPr lang="en-US" dirty="0" err="1" smtClean="0"/>
              <a:t>nuevo</a:t>
            </a:r>
            <a:r>
              <a:rPr lang="en-US" dirty="0" smtClean="0"/>
              <a:t> </a:t>
            </a:r>
            <a:r>
              <a:rPr lang="en-US" dirty="0" err="1" smtClean="0"/>
              <a:t>objeto</a:t>
            </a:r>
            <a:r>
              <a:rPr lang="en-US" dirty="0" smtClean="0"/>
              <a:t> </a:t>
            </a:r>
            <a:r>
              <a:rPr lang="en-US" dirty="0" err="1" smtClean="0"/>
              <a:t>Rectangulo</a:t>
            </a:r>
            <a:endParaRPr lang="en-US" dirty="0" smtClean="0"/>
          </a:p>
          <a:p>
            <a:r>
              <a:rPr lang="en-US" dirty="0" err="1" smtClean="0"/>
              <a:t>Fija</a:t>
            </a:r>
            <a:r>
              <a:rPr lang="en-US" dirty="0" smtClean="0"/>
              <a:t> </a:t>
            </a:r>
            <a:r>
              <a:rPr lang="en-US" dirty="0" err="1" smtClean="0"/>
              <a:t>los</a:t>
            </a:r>
            <a:r>
              <a:rPr lang="en-US" dirty="0" smtClean="0"/>
              <a:t> </a:t>
            </a:r>
            <a:r>
              <a:rPr lang="en-US" dirty="0" err="1" smtClean="0"/>
              <a:t>parametros</a:t>
            </a:r>
            <a:r>
              <a:rPr lang="en-US" dirty="0" smtClean="0"/>
              <a:t> de </a:t>
            </a:r>
            <a:r>
              <a:rPr lang="en-US" dirty="0" err="1" smtClean="0"/>
              <a:t>construtor</a:t>
            </a:r>
            <a:r>
              <a:rPr lang="en-US" dirty="0" smtClean="0"/>
              <a:t> (w: 10, h: 5)</a:t>
            </a:r>
          </a:p>
          <a:p>
            <a:r>
              <a:rPr lang="en-US" dirty="0" err="1" smtClean="0"/>
              <a:t>Fija</a:t>
            </a:r>
            <a:r>
              <a:rPr lang="en-US" dirty="0" smtClean="0"/>
              <a:t> las variable de </a:t>
            </a:r>
            <a:r>
              <a:rPr lang="en-US" dirty="0" err="1" smtClean="0"/>
              <a:t>instancia</a:t>
            </a:r>
            <a:r>
              <a:rPr lang="en-US" dirty="0" smtClean="0"/>
              <a:t> del </a:t>
            </a:r>
            <a:r>
              <a:rPr lang="en-US" dirty="0" err="1" smtClean="0"/>
              <a:t>nuevo</a:t>
            </a:r>
            <a:r>
              <a:rPr lang="en-US" dirty="0" smtClean="0"/>
              <a:t> </a:t>
            </a:r>
            <a:r>
              <a:rPr lang="en-US" dirty="0" err="1" smtClean="0"/>
              <a:t>rectangulo</a:t>
            </a:r>
            <a:r>
              <a:rPr lang="en-US" dirty="0" smtClean="0"/>
              <a:t> (color a ‘Black’ de ancho a </a:t>
            </a:r>
            <a:r>
              <a:rPr lang="es-ES" dirty="0" smtClean="0"/>
              <a:t>w </a:t>
            </a:r>
            <a:r>
              <a:rPr lang="en-US" dirty="0" smtClean="0"/>
              <a:t>y de alto a h, </a:t>
            </a:r>
            <a:r>
              <a:rPr lang="en-US" dirty="0" err="1" smtClean="0"/>
              <a:t>según</a:t>
            </a:r>
            <a:r>
              <a:rPr lang="en-US" dirty="0" smtClean="0"/>
              <a:t> la </a:t>
            </a:r>
            <a:r>
              <a:rPr lang="en-US" dirty="0" err="1" smtClean="0"/>
              <a:t>defición</a:t>
            </a:r>
            <a:r>
              <a:rPr lang="en-US" dirty="0" smtClean="0"/>
              <a:t> del </a:t>
            </a:r>
            <a:r>
              <a:rPr lang="en-US" dirty="0" err="1" smtClean="0"/>
              <a:t>método</a:t>
            </a:r>
            <a:r>
              <a:rPr lang="en-US" dirty="0" smtClean="0"/>
              <a:t>)</a:t>
            </a:r>
          </a:p>
          <a:p>
            <a:r>
              <a:rPr lang="en-US" dirty="0" err="1" smtClean="0"/>
              <a:t>Retorna</a:t>
            </a:r>
            <a:r>
              <a:rPr lang="en-US" dirty="0" smtClean="0"/>
              <a:t> </a:t>
            </a:r>
            <a:r>
              <a:rPr lang="en-US" dirty="0" err="1" smtClean="0"/>
              <a:t>una</a:t>
            </a:r>
            <a:r>
              <a:rPr lang="en-US" dirty="0" smtClean="0"/>
              <a:t> </a:t>
            </a:r>
            <a:r>
              <a:rPr lang="en-US" dirty="0" err="1" smtClean="0"/>
              <a:t>referencia</a:t>
            </a:r>
            <a:r>
              <a:rPr lang="en-US" dirty="0" smtClean="0"/>
              <a:t> del </a:t>
            </a:r>
            <a:r>
              <a:rPr lang="en-US" dirty="0" err="1" smtClean="0"/>
              <a:t>objeto</a:t>
            </a:r>
            <a:r>
              <a:rPr lang="en-US" dirty="0" smtClean="0"/>
              <a:t>, que </a:t>
            </a:r>
            <a:r>
              <a:rPr lang="en-US" dirty="0" err="1" smtClean="0"/>
              <a:t>es</a:t>
            </a:r>
            <a:r>
              <a:rPr lang="en-US" dirty="0" smtClean="0"/>
              <a:t> la </a:t>
            </a:r>
            <a:r>
              <a:rPr lang="en-US" dirty="0" err="1" smtClean="0"/>
              <a:t>dirección</a:t>
            </a:r>
            <a:r>
              <a:rPr lang="en-US" dirty="0" smtClean="0"/>
              <a:t> de </a:t>
            </a:r>
            <a:r>
              <a:rPr lang="en-US" dirty="0" err="1" smtClean="0"/>
              <a:t>memoria</a:t>
            </a:r>
            <a:r>
              <a:rPr lang="en-US" dirty="0" smtClean="0"/>
              <a:t> </a:t>
            </a:r>
            <a:r>
              <a:rPr lang="en-US" dirty="0" err="1" smtClean="0"/>
              <a:t>dónde</a:t>
            </a:r>
            <a:r>
              <a:rPr lang="en-US" dirty="0" smtClean="0"/>
              <a:t> se </a:t>
            </a:r>
            <a:r>
              <a:rPr lang="en-US" dirty="0" err="1" smtClean="0"/>
              <a:t>guardo</a:t>
            </a:r>
            <a:r>
              <a:rPr lang="en-US" dirty="0" smtClean="0"/>
              <a:t> el </a:t>
            </a:r>
            <a:r>
              <a:rPr lang="en-US" dirty="0" err="1" smtClean="0"/>
              <a:t>objeto</a:t>
            </a:r>
            <a:endParaRPr lang="en-US" dirty="0" smtClean="0"/>
          </a:p>
          <a:p>
            <a:r>
              <a:rPr lang="en-US" dirty="0" err="1" smtClean="0"/>
              <a:t>Almacena</a:t>
            </a:r>
            <a:r>
              <a:rPr lang="en-US" dirty="0" smtClean="0"/>
              <a:t> la </a:t>
            </a:r>
            <a:r>
              <a:rPr lang="en-US" dirty="0" err="1" smtClean="0"/>
              <a:t>referencia</a:t>
            </a:r>
            <a:r>
              <a:rPr lang="en-US" dirty="0" smtClean="0"/>
              <a:t> del </a:t>
            </a:r>
            <a:r>
              <a:rPr lang="en-US" dirty="0" err="1" smtClean="0"/>
              <a:t>objeto</a:t>
            </a:r>
            <a:r>
              <a:rPr lang="en-US" dirty="0" smtClean="0"/>
              <a:t> </a:t>
            </a:r>
            <a:r>
              <a:rPr lang="en-US" dirty="0" err="1" smtClean="0"/>
              <a:t>en</a:t>
            </a:r>
            <a:r>
              <a:rPr lang="en-US" dirty="0" smtClean="0"/>
              <a:t> la variable </a:t>
            </a:r>
            <a:r>
              <a:rPr lang="en-US" b="1" dirty="0" smtClean="0"/>
              <a:t>r1</a:t>
            </a:r>
          </a:p>
        </p:txBody>
      </p:sp>
      <p:pic>
        <p:nvPicPr>
          <p:cNvPr id="4" name="Picture 3"/>
          <p:cNvPicPr>
            <a:picLocks noChangeAspect="1"/>
          </p:cNvPicPr>
          <p:nvPr/>
        </p:nvPicPr>
        <p:blipFill>
          <a:blip r:embed="rId2"/>
          <a:stretch>
            <a:fillRect/>
          </a:stretch>
        </p:blipFill>
        <p:spPr>
          <a:xfrm>
            <a:off x="8108534" y="2247901"/>
            <a:ext cx="3949700" cy="1536700"/>
          </a:xfrm>
          <a:prstGeom prst="rect">
            <a:avLst/>
          </a:prstGeom>
          <a:ln>
            <a:solidFill>
              <a:schemeClr val="accent1"/>
            </a:solidFill>
          </a:ln>
        </p:spPr>
      </p:pic>
    </p:spTree>
    <p:extLst>
      <p:ext uri="{BB962C8B-B14F-4D97-AF65-F5344CB8AC3E}">
        <p14:creationId xmlns:p14="http://schemas.microsoft.com/office/powerpoint/2010/main" val="1132778453"/>
      </p:ext>
    </p:extLst>
  </p:cSld>
  <p:clrMapOvr>
    <a:masterClrMapping/>
  </p:clrMapOvr>
</p:sld>
</file>

<file path=ppt/theme/theme1.xml><?xml version="1.0" encoding="utf-8"?>
<a:theme xmlns:a="http://schemas.openxmlformats.org/drawingml/2006/main" name="POO_diapo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O_diapos" id="{911F6859-8718-47AF-9073-05C55303AF07}" vid="{59BFCAF5-6DD9-4C2C-89C0-83345D1751B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POO_diapos</Template>
  <TotalTime>28265</TotalTime>
  <Words>9855</Words>
  <Application>Microsoft Macintosh PowerPoint</Application>
  <PresentationFormat>Widescreen</PresentationFormat>
  <Paragraphs>1695</Paragraphs>
  <Slides>211</Slides>
  <Notes>41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211</vt:i4>
      </vt:variant>
    </vt:vector>
  </HeadingPairs>
  <TitlesOfParts>
    <vt:vector size="217" baseType="lpstr">
      <vt:lpstr>Calibri</vt:lpstr>
      <vt:lpstr>Calibri Light</vt:lpstr>
      <vt:lpstr>Consolas</vt:lpstr>
      <vt:lpstr>Mangal</vt:lpstr>
      <vt:lpstr>Arial</vt:lpstr>
      <vt:lpstr>POO_diapos</vt:lpstr>
      <vt:lpstr>PROGRAMACIÓN ORIENTADA A OBJETOS</vt:lpstr>
      <vt:lpstr>Fundamentos de la programación orientada a objetos </vt:lpstr>
      <vt:lpstr>Contenido</vt:lpstr>
      <vt:lpstr>Objetivos</vt:lpstr>
      <vt:lpstr>Itinerario de la clase</vt:lpstr>
      <vt:lpstr>¿Qué es un Objeto?</vt:lpstr>
      <vt:lpstr>Composición de un Objeto</vt:lpstr>
      <vt:lpstr>¿Cómo podemos crear objetos?</vt:lpstr>
      <vt:lpstr>Clases</vt:lpstr>
      <vt:lpstr>Clases vs Objetos</vt:lpstr>
      <vt:lpstr>Clases vs Objetos</vt:lpstr>
      <vt:lpstr>Clases vs Objetos</vt:lpstr>
      <vt:lpstr>Clases vs Objetos</vt:lpstr>
      <vt:lpstr>Creando Clases</vt:lpstr>
      <vt:lpstr>Clase Pokemon</vt:lpstr>
      <vt:lpstr>PowerPoint Presentation</vt:lpstr>
      <vt:lpstr>Creando clases</vt:lpstr>
      <vt:lpstr>Definiendo la Clase Pokemon</vt:lpstr>
      <vt:lpstr>Variables de una clase</vt:lpstr>
      <vt:lpstr>Declaración de las varibles</vt:lpstr>
      <vt:lpstr>Convención de los nombres de las variables de instancia</vt:lpstr>
      <vt:lpstr>Métodos de una clase</vt:lpstr>
      <vt:lpstr>Declaración de Métodos</vt:lpstr>
      <vt:lpstr>Declaración de Métodos</vt:lpstr>
      <vt:lpstr>Declaración de Métodos</vt:lpstr>
      <vt:lpstr>PowerPoint Presentation</vt:lpstr>
      <vt:lpstr>Creación de objetos</vt:lpstr>
      <vt:lpstr>Actividad en clase 1</vt:lpstr>
      <vt:lpstr>PowerPoint Presentation</vt:lpstr>
      <vt:lpstr>Instanciando un objeto de tipo Pokemon</vt:lpstr>
      <vt:lpstr>Creando un referencia al objeto pokemon</vt:lpstr>
      <vt:lpstr>Accediendo a una propiedad de un objeto</vt:lpstr>
      <vt:lpstr>Fijando un valor a la propiedad de un objeto</vt:lpstr>
      <vt:lpstr>Llamando a un método</vt:lpstr>
      <vt:lpstr>Llamando a un método</vt:lpstr>
      <vt:lpstr>Actividad en clase 2</vt:lpstr>
      <vt:lpstr>Creación de objetos</vt:lpstr>
      <vt:lpstr>Crear una variable NO es lo mismo que crear un objeto</vt:lpstr>
      <vt:lpstr>Ejercicio</vt:lpstr>
      <vt:lpstr>Ejercicio</vt:lpstr>
      <vt:lpstr>Definiendo métodos</vt:lpstr>
      <vt:lpstr>Definiendo métodos</vt:lpstr>
      <vt:lpstr>Definiendo métodos</vt:lpstr>
      <vt:lpstr>PowerPoint Presentation</vt:lpstr>
      <vt:lpstr>Llamando métodos</vt:lpstr>
      <vt:lpstr>PowerPoint Presentation</vt:lpstr>
      <vt:lpstr>Actividad en clase 3</vt:lpstr>
      <vt:lpstr>Actividad en clase 3</vt:lpstr>
      <vt:lpstr>Solución actividad en clase 3</vt:lpstr>
      <vt:lpstr>Solución actividad en clase 3</vt:lpstr>
      <vt:lpstr>Actividad en clase 4</vt:lpstr>
      <vt:lpstr>Solución</vt:lpstr>
      <vt:lpstr>Preguntas de kahoot</vt:lpstr>
      <vt:lpstr>RECESO 10 MIN</vt:lpstr>
      <vt:lpstr>Recuerda</vt:lpstr>
      <vt:lpstr>Valor vs Referencia</vt:lpstr>
      <vt:lpstr>Valor vs Referencia</vt:lpstr>
      <vt:lpstr>Valor vs Referencia</vt:lpstr>
      <vt:lpstr>Valor vs Referencia</vt:lpstr>
      <vt:lpstr>Asignando objetos a variables de referencia</vt:lpstr>
      <vt:lpstr>Asignando objetos a variables de referencia</vt:lpstr>
      <vt:lpstr>Asignando objetos a variables de referencia</vt:lpstr>
      <vt:lpstr>Asignando una referencia</vt:lpstr>
      <vt:lpstr>Asiganando objetos a variables de referencia</vt:lpstr>
      <vt:lpstr>Variables de Instancia vs Variables Locales</vt:lpstr>
      <vt:lpstr>Variables locales</vt:lpstr>
      <vt:lpstr>Varibles de instancia</vt:lpstr>
      <vt:lpstr>Ejemplo</vt:lpstr>
      <vt:lpstr>Valor predeterminado variables de instancia</vt:lpstr>
      <vt:lpstr>null</vt:lpstr>
      <vt:lpstr>java.lang.NullPointerException</vt:lpstr>
      <vt:lpstr>Comprobar si una variable a sido inicializada a null</vt:lpstr>
      <vt:lpstr>PowerPoint Presentation</vt:lpstr>
      <vt:lpstr>¿Cuál es la salida de ejecutar el siguiente código?</vt:lpstr>
      <vt:lpstr>¿Cuál es la salida de ejecutar el siguiente código?</vt:lpstr>
      <vt:lpstr>¿Cuál es la salida de ejecutar el siguiente código?</vt:lpstr>
      <vt:lpstr>¿Cuál es la salida de ejecutar el siguiente código?</vt:lpstr>
      <vt:lpstr>Shadowing</vt:lpstr>
      <vt:lpstr>Pasando Argumentos a un método</vt:lpstr>
      <vt:lpstr>Pasando Argumentos a un método en Java</vt:lpstr>
      <vt:lpstr>Pasando primitivos a un método</vt:lpstr>
      <vt:lpstr>Pasando primitivos a un método</vt:lpstr>
      <vt:lpstr>Pasando primitivos a un método</vt:lpstr>
      <vt:lpstr>Pasando objetos a un método</vt:lpstr>
      <vt:lpstr>Pasando objetos a un método</vt:lpstr>
      <vt:lpstr>ACTIVIDAD EN CLASE 5</vt:lpstr>
      <vt:lpstr>Definiendo otros métodos</vt:lpstr>
      <vt:lpstr>Solución</vt:lpstr>
      <vt:lpstr>Llamando métodos</vt:lpstr>
      <vt:lpstr>Simular batalla</vt:lpstr>
      <vt:lpstr>CLASE 4</vt:lpstr>
      <vt:lpstr>Itinerario</vt:lpstr>
      <vt:lpstr>CONSTRUCTORES</vt:lpstr>
      <vt:lpstr>Constructores</vt:lpstr>
      <vt:lpstr>Firma de una constructor</vt:lpstr>
      <vt:lpstr>Ejemplo</vt:lpstr>
      <vt:lpstr>Ejemplo</vt:lpstr>
      <vt:lpstr>Ejemplo</vt:lpstr>
      <vt:lpstr>Examinemos como funciona el constructor</vt:lpstr>
      <vt:lpstr>Creación de objetos</vt:lpstr>
      <vt:lpstr>Creación de objetos</vt:lpstr>
      <vt:lpstr>Creación de objetos</vt:lpstr>
      <vt:lpstr>Una clase puede tener más de una constructor</vt:lpstr>
      <vt:lpstr>Una clase puede tener más de una constructor</vt:lpstr>
      <vt:lpstr>Para crear un objeto podemos usar cualquiera de los constructores de la clase</vt:lpstr>
      <vt:lpstr>Keyword this</vt:lpstr>
      <vt:lpstr>Keyword this</vt:lpstr>
      <vt:lpstr>Keyword this</vt:lpstr>
      <vt:lpstr>Ejemplo</vt:lpstr>
      <vt:lpstr>Para crear un objeto podemos usar cualquiera de los constructores de la clase</vt:lpstr>
      <vt:lpstr>Constructor Predeterminado</vt:lpstr>
      <vt:lpstr>Ejemplo - Constructores</vt:lpstr>
      <vt:lpstr>Ejemplo - Constructores</vt:lpstr>
      <vt:lpstr>¿Por qué tenemos error ahora?</vt:lpstr>
      <vt:lpstr>Constructores - Ejercicio</vt:lpstr>
      <vt:lpstr>Kahoot</vt:lpstr>
      <vt:lpstr>Manejo de memoria en Java</vt:lpstr>
      <vt:lpstr>Manejo de memoria en Java</vt:lpstr>
      <vt:lpstr>Manejo de memoria en Java</vt:lpstr>
      <vt:lpstr>Almacenamiento de variables de tipo primitivo</vt:lpstr>
      <vt:lpstr>Almacenamiento de variables de tipo clase</vt:lpstr>
      <vt:lpstr>Objetos en Memoria</vt:lpstr>
      <vt:lpstr>Heap</vt:lpstr>
      <vt:lpstr>Objetos en Memoria</vt:lpstr>
      <vt:lpstr>Objetos en Memoria</vt:lpstr>
      <vt:lpstr>Objetos en Memoria</vt:lpstr>
      <vt:lpstr>RECESO 10 MIN</vt:lpstr>
      <vt:lpstr>Encapsulamiento</vt:lpstr>
      <vt:lpstr>¿Cómo manejamos un carro?</vt:lpstr>
      <vt:lpstr>¿Cómo manejamos un carro?</vt:lpstr>
      <vt:lpstr>¿Qué es Encapsulamiento?</vt:lpstr>
      <vt:lpstr>Encapsulamiento</vt:lpstr>
      <vt:lpstr>Encapsulamiento y ocultamiento de información</vt:lpstr>
      <vt:lpstr>Encapsulamiento</vt:lpstr>
      <vt:lpstr>Beneficios</vt:lpstr>
      <vt:lpstr>Antes de continuar:  Paquetes en Java</vt:lpstr>
      <vt:lpstr>Paquetes en Java</vt:lpstr>
      <vt:lpstr>Paquetes en Java</vt:lpstr>
      <vt:lpstr>Paquetes en Java</vt:lpstr>
      <vt:lpstr>Modificadores de Acceso – Atributos y Métodos</vt:lpstr>
      <vt:lpstr>Modificador de Acceso Private</vt:lpstr>
      <vt:lpstr>Modificador de Acceso Publico</vt:lpstr>
      <vt:lpstr>Modificador de Acceso   Protected y Predeterminado (No modificador)</vt:lpstr>
      <vt:lpstr>Modificador de Acceso Default</vt:lpstr>
      <vt:lpstr>Getter and Setters</vt:lpstr>
      <vt:lpstr>Getters and Setters</vt:lpstr>
      <vt:lpstr>Getters and Setters</vt:lpstr>
      <vt:lpstr>PowerPoint Presentation</vt:lpstr>
      <vt:lpstr>Ejercicio de refuerzo – Parte 1</vt:lpstr>
      <vt:lpstr>Ejercicio de refuerzo – Parte 2</vt:lpstr>
      <vt:lpstr>SOBRECARGA</vt:lpstr>
      <vt:lpstr>Sobrecarga</vt:lpstr>
      <vt:lpstr>Ejemplo</vt:lpstr>
      <vt:lpstr>Firma de un método</vt:lpstr>
      <vt:lpstr>Ejemplo de Ejecución</vt:lpstr>
      <vt:lpstr>Sobrecarga y Conversión automática de tipo</vt:lpstr>
      <vt:lpstr>Ejemplo</vt:lpstr>
      <vt:lpstr>No se puede sobrecargar basado en el tipo de dato de retorno</vt:lpstr>
      <vt:lpstr>Ejemplo</vt:lpstr>
      <vt:lpstr>CLASE 5</vt:lpstr>
      <vt:lpstr>Itinerario</vt:lpstr>
      <vt:lpstr>Diferencia entre == y el método equals para comparar objetos</vt:lpstr>
      <vt:lpstr>Comparando primitivos</vt:lpstr>
      <vt:lpstr>Diferencia entre == y el método equals para comparar objetos</vt:lpstr>
      <vt:lpstr>Diferencia entre == y el método equals para comparar objetos</vt:lpstr>
      <vt:lpstr>Diferencia entre == y el método equals para comparar objetos</vt:lpstr>
      <vt:lpstr>Diferencia entre == y el método equals para comparar objetos</vt:lpstr>
      <vt:lpstr>¿Cuándo usaría == para comparar dos objetos?</vt:lpstr>
      <vt:lpstr>¿Cuándo usaría == para comparar dos objetos?</vt:lpstr>
      <vt:lpstr>Sobre-escribiendo el método equals</vt:lpstr>
      <vt:lpstr>Ejemplo</vt:lpstr>
      <vt:lpstr>Ejemplo</vt:lpstr>
      <vt:lpstr>Sobre-escribiendo el método equals</vt:lpstr>
      <vt:lpstr>Sobre-escribiendo el método equals en la clase Persona</vt:lpstr>
      <vt:lpstr>PowerPoint Presentation</vt:lpstr>
      <vt:lpstr>Modificador final</vt:lpstr>
      <vt:lpstr>Modificador final</vt:lpstr>
      <vt:lpstr>Modificador final</vt:lpstr>
      <vt:lpstr>Variables y métodos de clases</vt:lpstr>
      <vt:lpstr>Modificador Static</vt:lpstr>
      <vt:lpstr>Variables Estáticas</vt:lpstr>
      <vt:lpstr>Variables Estáticas</vt:lpstr>
      <vt:lpstr>Variables Estáticas</vt:lpstr>
      <vt:lpstr>Variables Estáticas – compartir información</vt:lpstr>
      <vt:lpstr>Ejemplo</vt:lpstr>
      <vt:lpstr>Ejemplo</vt:lpstr>
      <vt:lpstr>Ejemplo</vt:lpstr>
      <vt:lpstr>Ejemplo</vt:lpstr>
      <vt:lpstr>Ejemplo</vt:lpstr>
      <vt:lpstr>Ejemplo</vt:lpstr>
      <vt:lpstr>Métodos Estáticos</vt:lpstr>
      <vt:lpstr>Métodos Estáticos</vt:lpstr>
      <vt:lpstr>PowerPoint Presentation</vt:lpstr>
      <vt:lpstr>PowerPoint Presentation</vt:lpstr>
      <vt:lpstr>PowerPoint Presentation</vt:lpstr>
      <vt:lpstr>Métodos Estáticos</vt:lpstr>
      <vt:lpstr>Métodos Estáticos</vt:lpstr>
      <vt:lpstr>Métodos Estáticos</vt:lpstr>
      <vt:lpstr>Clase Math</vt:lpstr>
      <vt:lpstr>Ejemplo uso Math</vt:lpstr>
      <vt:lpstr>Preguntas de repaso</vt:lpstr>
      <vt:lpstr>PowerPoint Presentation</vt:lpstr>
      <vt:lpstr>Diferentes tipos de variables</vt:lpstr>
      <vt:lpstr>Ejemplo</vt:lpstr>
      <vt:lpstr>Valores de Inicialización de Variables</vt:lpstr>
      <vt:lpstr>Valores de Inicialización de Variables</vt:lpstr>
      <vt:lpstr>Valores de Inicialización de Variables</vt:lpstr>
      <vt:lpstr>Alcance de variables</vt:lpstr>
      <vt:lpstr>Alcance de variables</vt:lpstr>
      <vt:lpstr>Alcance de variables</vt:lpstr>
      <vt:lpstr>Alcance de variables</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Abdon Andres Carrera Rivera</dc:creator>
  <cp:lastModifiedBy>Abdon Andres Carrera Rivera</cp:lastModifiedBy>
  <cp:revision>289</cp:revision>
  <cp:lastPrinted>2019-10-23T19:45:07Z</cp:lastPrinted>
  <dcterms:created xsi:type="dcterms:W3CDTF">2019-04-30T16:35:27Z</dcterms:created>
  <dcterms:modified xsi:type="dcterms:W3CDTF">2020-05-29T01:15:39Z</dcterms:modified>
</cp:coreProperties>
</file>